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notesSlides/notesSlide6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7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8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88" r:id="rId2"/>
    <p:sldId id="257" r:id="rId3"/>
    <p:sldId id="291" r:id="rId4"/>
    <p:sldId id="292" r:id="rId5"/>
    <p:sldId id="287" r:id="rId6"/>
    <p:sldId id="286" r:id="rId7"/>
    <p:sldId id="290" r:id="rId8"/>
    <p:sldId id="293" r:id="rId9"/>
  </p:sldIdLst>
  <p:sldSz cx="9144000" cy="6858000" type="screen4x3"/>
  <p:notesSz cx="6858000" cy="994568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tilisateur" initials="U" lastIdx="1" clrIdx="0">
    <p:extLst>
      <p:ext uri="{19B8F6BF-5375-455C-9EA6-DF929625EA0E}">
        <p15:presenceInfo xmlns:p15="http://schemas.microsoft.com/office/powerpoint/2012/main" userId="Utilisa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49B2E"/>
    <a:srgbClr val="647B1B"/>
    <a:srgbClr val="759020"/>
    <a:srgbClr val="6D8B0B"/>
    <a:srgbClr val="6E8000"/>
    <a:srgbClr val="808000"/>
    <a:srgbClr val="66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29" autoAdjust="0"/>
    <p:restoredTop sz="72545" autoAdjust="0"/>
  </p:normalViewPr>
  <p:slideViewPr>
    <p:cSldViewPr snapToGrid="0">
      <p:cViewPr varScale="1">
        <p:scale>
          <a:sx n="53" d="100"/>
          <a:sy n="53" d="100"/>
        </p:scale>
        <p:origin x="9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2" d="100"/>
          <a:sy n="52" d="100"/>
        </p:scale>
        <p:origin x="1848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78830C-25C4-415E-8975-98FC0648E754}" type="datetimeFigureOut">
              <a:rPr lang="fr-FR" smtClean="0"/>
              <a:t>14/03/2024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47213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9447213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9516DB-38AB-4D78-8AC5-84CAF9EB4A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90478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2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C9FF41-01C7-4D9B-965B-70043EAE3D6B}" type="datetimeFigureOut">
              <a:rPr lang="fr-FR" smtClean="0"/>
              <a:t>14/03/2024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90625" y="1243013"/>
            <a:ext cx="447675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786362"/>
            <a:ext cx="5486400" cy="391611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90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90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E1C652-F764-4037-B107-E63805C184F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60517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E1C652-F764-4037-B107-E63805C184FB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79282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err="1" smtClean="0"/>
              <a:t>Echelle</a:t>
            </a:r>
            <a:r>
              <a:rPr lang="fr-FR" dirty="0" smtClean="0"/>
              <a:t> nationale : 400 adhérents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E1C652-F764-4037-B107-E63805C184FB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73805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E1C652-F764-4037-B107-E63805C184FB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87499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E1C652-F764-4037-B107-E63805C184FB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07067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E1C652-F764-4037-B107-E63805C184FB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73115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fr-FR" sz="1100" b="1" dirty="0">
                <a:solidFill>
                  <a:prstClr val="black"/>
                </a:solidFill>
                <a:latin typeface="Tw Cen MT" panose="020B0602020104020603" pitchFamily="34" charset="0"/>
              </a:rPr>
              <a:t>Communication &amp; Sensibilisation</a:t>
            </a:r>
          </a:p>
          <a:p>
            <a:pPr lvl="1"/>
            <a:r>
              <a:rPr lang="fr-FR" sz="1100" dirty="0">
                <a:solidFill>
                  <a:prstClr val="black"/>
                </a:solidFill>
                <a:latin typeface="Tw Cen MT" panose="020B0602020104020603" pitchFamily="34" charset="0"/>
              </a:rPr>
              <a:t>Organisation d'évènements (rencontres régionales, journées pied de haies, journées techniques, temps d'échange "Parlons bocage", concours agricole Agroforesterie local…)</a:t>
            </a:r>
          </a:p>
          <a:p>
            <a:pPr lvl="1"/>
            <a:r>
              <a:rPr lang="fr-FR" sz="1100" dirty="0">
                <a:solidFill>
                  <a:prstClr val="black"/>
                </a:solidFill>
                <a:latin typeface="Tw Cen MT" panose="020B0602020104020603" pitchFamily="34" charset="0"/>
              </a:rPr>
              <a:t>Production de supports, diffusion d'informations</a:t>
            </a:r>
          </a:p>
          <a:p>
            <a:pPr lvl="0"/>
            <a:r>
              <a:rPr lang="fr-FR" sz="1100" b="1" dirty="0">
                <a:solidFill>
                  <a:prstClr val="black"/>
                </a:solidFill>
                <a:latin typeface="Tw Cen MT" panose="020B0602020104020603" pitchFamily="34" charset="0"/>
              </a:rPr>
              <a:t>Programmes de financements</a:t>
            </a:r>
          </a:p>
          <a:p>
            <a:pPr lvl="1"/>
            <a:r>
              <a:rPr lang="fr-FR" sz="1100" dirty="0">
                <a:solidFill>
                  <a:prstClr val="black"/>
                </a:solidFill>
                <a:latin typeface="Tw Cen MT" panose="020B0602020104020603" pitchFamily="34" charset="0"/>
              </a:rPr>
              <a:t>Publics et privés</a:t>
            </a:r>
          </a:p>
          <a:p>
            <a:pPr lvl="1"/>
            <a:r>
              <a:rPr lang="fr-FR" sz="1100" dirty="0">
                <a:solidFill>
                  <a:prstClr val="black"/>
                </a:solidFill>
                <a:latin typeface="Tw Cen MT" panose="020B0602020104020603" pitchFamily="34" charset="0"/>
              </a:rPr>
              <a:t>Pour accompagner les projets de plantation, de restauration, d'entretien et de gestion durable</a:t>
            </a:r>
          </a:p>
          <a:p>
            <a:pPr lvl="0"/>
            <a:r>
              <a:rPr lang="fr-FR" sz="1100" b="1" dirty="0">
                <a:solidFill>
                  <a:prstClr val="black"/>
                </a:solidFill>
                <a:latin typeface="Tw Cen MT" panose="020B0602020104020603" pitchFamily="34" charset="0"/>
              </a:rPr>
              <a:t>Outils de protection de la haie</a:t>
            </a:r>
          </a:p>
          <a:p>
            <a:pPr lvl="1"/>
            <a:r>
              <a:rPr lang="fr-FR" sz="1100" dirty="0">
                <a:solidFill>
                  <a:prstClr val="black"/>
                </a:solidFill>
                <a:latin typeface="Tw Cen MT" panose="020B0602020104020603" pitchFamily="34" charset="0"/>
              </a:rPr>
              <a:t>Réglementation, planification, maîtrise foncière</a:t>
            </a:r>
          </a:p>
          <a:p>
            <a:pPr lvl="0"/>
            <a:r>
              <a:rPr lang="fr-FR" sz="1100" b="1" dirty="0">
                <a:solidFill>
                  <a:prstClr val="black"/>
                </a:solidFill>
                <a:latin typeface="Tw Cen MT" panose="020B0602020104020603" pitchFamily="34" charset="0"/>
              </a:rPr>
              <a:t>Haies de bords de route</a:t>
            </a:r>
          </a:p>
          <a:p>
            <a:pPr lvl="1">
              <a:spcBef>
                <a:spcPts val="1000"/>
              </a:spcBef>
            </a:pPr>
            <a:r>
              <a:rPr lang="fr-FR" sz="1100" dirty="0">
                <a:solidFill>
                  <a:prstClr val="black"/>
                </a:solidFill>
                <a:latin typeface="Tw Cen MT" panose="020B0602020104020603" pitchFamily="34" charset="0"/>
              </a:rPr>
              <a:t>Problématique fibre et réseaux (gestionnaires réseaux, collectivités…)</a:t>
            </a:r>
          </a:p>
          <a:p>
            <a:pPr lvl="0"/>
            <a:r>
              <a:rPr lang="fr-FR" sz="1100" b="1" dirty="0">
                <a:solidFill>
                  <a:prstClr val="black"/>
                </a:solidFill>
                <a:latin typeface="Tw Cen MT" panose="020B0602020104020603" pitchFamily="34" charset="0"/>
              </a:rPr>
              <a:t>Filières de Valorisation</a:t>
            </a:r>
          </a:p>
          <a:p>
            <a:pPr lvl="1"/>
            <a:r>
              <a:rPr lang="fr-FR" sz="1100" dirty="0">
                <a:solidFill>
                  <a:prstClr val="black"/>
                </a:solidFill>
                <a:latin typeface="Tw Cen MT" panose="020B0602020104020603" pitchFamily="34" charset="0"/>
              </a:rPr>
              <a:t>Label haie, PGDH, Carbone, Végétal Local, bois d'œuvre, bois énergie…</a:t>
            </a:r>
          </a:p>
          <a:p>
            <a:pPr lvl="0"/>
            <a:r>
              <a:rPr lang="fr-FR" sz="1100" b="1" dirty="0">
                <a:solidFill>
                  <a:prstClr val="black"/>
                </a:solidFill>
                <a:latin typeface="Tw Cen MT" panose="020B0602020104020603" pitchFamily="34" charset="0"/>
              </a:rPr>
              <a:t>Acquisition et diffusion de connaissances</a:t>
            </a:r>
          </a:p>
          <a:p>
            <a:pPr lvl="1"/>
            <a:r>
              <a:rPr lang="fr-FR" sz="1100" dirty="0">
                <a:solidFill>
                  <a:prstClr val="black"/>
                </a:solidFill>
                <a:latin typeface="Tw Cen MT" panose="020B0602020104020603" pitchFamily="34" charset="0"/>
              </a:rPr>
              <a:t>Participation aux études et programmes pour diffuser les </a:t>
            </a:r>
            <a:r>
              <a:rPr lang="fr-FR" sz="1100" dirty="0" smtClean="0">
                <a:solidFill>
                  <a:prstClr val="black"/>
                </a:solidFill>
                <a:latin typeface="Tw Cen MT" panose="020B0602020104020603" pitchFamily="34" charset="0"/>
              </a:rPr>
              <a:t>résultats, données SIG, construction formation</a:t>
            </a:r>
            <a:endParaRPr lang="fr-FR" sz="1100" dirty="0">
              <a:solidFill>
                <a:prstClr val="black"/>
              </a:solidFill>
              <a:latin typeface="Tw Cen MT" panose="020B0602020104020603" pitchFamily="34" charset="0"/>
            </a:endParaRPr>
          </a:p>
          <a:p>
            <a:pPr lvl="0"/>
            <a:r>
              <a:rPr lang="fr-FR" sz="1100" b="1" dirty="0">
                <a:solidFill>
                  <a:prstClr val="black"/>
                </a:solidFill>
                <a:latin typeface="Tw Cen MT" panose="020B0602020104020603" pitchFamily="34" charset="0"/>
              </a:rPr>
              <a:t>Vie associative et RH</a:t>
            </a:r>
          </a:p>
          <a:p>
            <a:pPr lvl="1">
              <a:spcBef>
                <a:spcPts val="1000"/>
              </a:spcBef>
            </a:pPr>
            <a:r>
              <a:rPr lang="fr-FR" sz="1100" dirty="0">
                <a:solidFill>
                  <a:prstClr val="black"/>
                </a:solidFill>
                <a:latin typeface="Tw Cen MT" panose="020B0602020104020603" pitchFamily="34" charset="0"/>
              </a:rPr>
              <a:t>Fonctionnement et administration de l'association</a:t>
            </a:r>
            <a:endParaRPr lang="fr-FR" sz="1100" dirty="0">
              <a:latin typeface="Tw Cen MT" panose="020B0602020104020603" pitchFamily="34" charset="0"/>
            </a:endParaRPr>
          </a:p>
          <a:p>
            <a:endParaRPr lang="fr-FR" sz="1100" dirty="0">
              <a:latin typeface="Tw Cen MT" panose="020B0602020104020603" pitchFamily="34" charset="0"/>
            </a:endParaRPr>
          </a:p>
          <a:p>
            <a:r>
              <a:rPr lang="fr-FR" sz="1100" dirty="0">
                <a:latin typeface="Tw Cen MT" panose="020B0602020104020603" pitchFamily="34" charset="0"/>
              </a:rPr>
              <a:t>GT Veille sanitaire non</a:t>
            </a:r>
            <a:r>
              <a:rPr lang="fr-FR" sz="1100" baseline="0" dirty="0">
                <a:latin typeface="Tw Cen MT" panose="020B0602020104020603" pitchFamily="34" charset="0"/>
              </a:rPr>
              <a:t> actif car en attente de financement sur cette </a:t>
            </a:r>
            <a:r>
              <a:rPr lang="fr-FR" sz="1100" baseline="0" dirty="0" smtClean="0">
                <a:latin typeface="Tw Cen MT" panose="020B0602020104020603" pitchFamily="34" charset="0"/>
              </a:rPr>
              <a:t>thématique (</a:t>
            </a:r>
            <a:r>
              <a:rPr lang="fr-FR" sz="1100" baseline="0" dirty="0" err="1" smtClean="0">
                <a:latin typeface="Tw Cen MT" panose="020B0602020104020603" pitchFamily="34" charset="0"/>
              </a:rPr>
              <a:t>chalarose</a:t>
            </a:r>
            <a:r>
              <a:rPr lang="fr-FR" sz="1100" baseline="0" dirty="0" smtClean="0">
                <a:latin typeface="Tw Cen MT" panose="020B0602020104020603" pitchFamily="34" charset="0"/>
              </a:rPr>
              <a:t> et feu bactérien/aubépine)</a:t>
            </a:r>
            <a:endParaRPr lang="fr-FR" sz="1100" dirty="0">
              <a:latin typeface="Tw Cen MT" panose="020B0602020104020603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E1C652-F764-4037-B107-E63805C184FB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29394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b="1" dirty="0" smtClean="0">
                <a:latin typeface="Ubuntu" panose="020B0504030602030204" pitchFamily="34" charset="0"/>
              </a:rPr>
              <a:t>Développer coopération</a:t>
            </a:r>
            <a:r>
              <a:rPr lang="fr-FR" b="1" baseline="0" dirty="0" smtClean="0">
                <a:latin typeface="Ubuntu" panose="020B0504030602030204" pitchFamily="34" charset="0"/>
              </a:rPr>
              <a:t> avec les AFAC régionales voisines!</a:t>
            </a:r>
            <a:endParaRPr lang="fr-FR" b="1" dirty="0" smtClean="0">
              <a:latin typeface="Ubuntu" panose="020B0504030602030204" pitchFamily="34" charset="0"/>
            </a:endParaRPr>
          </a:p>
          <a:p>
            <a:pPr marL="0" indent="0">
              <a:buNone/>
            </a:pPr>
            <a:r>
              <a:rPr lang="fr-FR" b="1" i="1" dirty="0" smtClean="0">
                <a:latin typeface="Ubuntu" panose="020B0504030602030204" pitchFamily="34" charset="0"/>
              </a:rPr>
              <a:t>Nos missions</a:t>
            </a:r>
            <a:endParaRPr lang="fr-FR" sz="1600" i="1" dirty="0" smtClean="0">
              <a:latin typeface="Ubuntu" panose="020B0504030602030204" pitchFamily="34" charset="0"/>
            </a:endParaRPr>
          </a:p>
          <a:p>
            <a:r>
              <a:rPr lang="fr-CA" i="1" dirty="0" smtClean="0">
                <a:latin typeface="Tw Cen MT" panose="020B0602020104020603" pitchFamily="34" charset="0"/>
              </a:rPr>
              <a:t>Consolider et diffuser les connaissances </a:t>
            </a:r>
            <a:br>
              <a:rPr lang="fr-CA" i="1" dirty="0" smtClean="0">
                <a:latin typeface="Tw Cen MT" panose="020B0602020104020603" pitchFamily="34" charset="0"/>
              </a:rPr>
            </a:br>
            <a:r>
              <a:rPr lang="fr-CA" i="1" dirty="0" smtClean="0">
                <a:latin typeface="Tw Cen MT" panose="020B0602020104020603" pitchFamily="34" charset="0"/>
              </a:rPr>
              <a:t>sur l’arbre et la haie</a:t>
            </a:r>
          </a:p>
          <a:p>
            <a:pPr marL="457200" lvl="1" indent="0">
              <a:buNone/>
            </a:pPr>
            <a:r>
              <a:rPr lang="fr-FR" i="1" dirty="0" smtClean="0">
                <a:latin typeface="Tw Cen MT" panose="020B0602020104020603" pitchFamily="34" charset="0"/>
                <a:sym typeface="Wingdings" panose="05000000000000000000" pitchFamily="2" charset="2"/>
              </a:rPr>
              <a:t> </a:t>
            </a:r>
            <a:r>
              <a:rPr lang="fr-FR" i="1" dirty="0" smtClean="0">
                <a:latin typeface="Tw Cen MT" panose="020B0602020104020603" pitchFamily="34" charset="0"/>
              </a:rPr>
              <a:t>Partage d’expériences de terrain + résultats de la recherche scientifique</a:t>
            </a:r>
            <a:endParaRPr lang="fr-CA" i="1" dirty="0" smtClean="0">
              <a:latin typeface="Tw Cen MT" panose="020B0602020104020603" pitchFamily="34" charset="0"/>
            </a:endParaRPr>
          </a:p>
          <a:p>
            <a:r>
              <a:rPr lang="fr-CA" i="1" dirty="0" smtClean="0">
                <a:latin typeface="Tw Cen MT" panose="020B0602020104020603" pitchFamily="34" charset="0"/>
              </a:rPr>
              <a:t>Promouvoir la gestion durable des éléments bocagers</a:t>
            </a:r>
          </a:p>
          <a:p>
            <a:pPr marL="457200" lvl="1" indent="0">
              <a:buNone/>
            </a:pPr>
            <a:r>
              <a:rPr lang="fr-CA" i="1" dirty="0" smtClean="0">
                <a:latin typeface="Tw Cen MT" panose="020B0602020104020603" pitchFamily="34" charset="0"/>
                <a:sym typeface="Wingdings" panose="05000000000000000000" pitchFamily="2" charset="2"/>
              </a:rPr>
              <a:t> </a:t>
            </a:r>
            <a:r>
              <a:rPr lang="fr-CA" i="1" dirty="0" smtClean="0">
                <a:latin typeface="Tw Cen MT" panose="020B0602020104020603" pitchFamily="34" charset="0"/>
              </a:rPr>
              <a:t>PGDH / Label Haie / Label Bas Carbone / BCAE8</a:t>
            </a:r>
          </a:p>
          <a:p>
            <a:r>
              <a:rPr lang="fr-CA" i="1" dirty="0" smtClean="0">
                <a:latin typeface="Tw Cen MT" panose="020B0602020104020603" pitchFamily="34" charset="0"/>
              </a:rPr>
              <a:t>Accompagner les projets de plantation : orientation des porteurs de projets</a:t>
            </a:r>
            <a:r>
              <a:rPr lang="fr-CA" i="1" baseline="0" dirty="0" smtClean="0">
                <a:latin typeface="Tw Cen MT" panose="020B0602020104020603" pitchFamily="34" charset="0"/>
              </a:rPr>
              <a:t> vers structures d'accompagnement et financements dispo</a:t>
            </a:r>
            <a:endParaRPr lang="fr-CA" i="1" dirty="0" smtClean="0">
              <a:latin typeface="Tw Cen MT" panose="020B0602020104020603" pitchFamily="34" charset="0"/>
            </a:endParaRPr>
          </a:p>
          <a:p>
            <a:r>
              <a:rPr lang="fr-CA" i="1" dirty="0" smtClean="0">
                <a:latin typeface="Tw Cen MT" panose="020B0602020104020603" pitchFamily="34" charset="0"/>
              </a:rPr>
              <a:t>Participer à la structuration de filières de valorisation</a:t>
            </a:r>
          </a:p>
          <a:p>
            <a:pPr marL="457200" lvl="1" indent="0">
              <a:buNone/>
            </a:pPr>
            <a:r>
              <a:rPr lang="fr-CA" i="1" dirty="0" smtClean="0">
                <a:latin typeface="Tw Cen MT" panose="020B0602020104020603" pitchFamily="34" charset="0"/>
                <a:sym typeface="Wingdings" panose="05000000000000000000" pitchFamily="2" charset="2"/>
              </a:rPr>
              <a:t> </a:t>
            </a:r>
            <a:r>
              <a:rPr lang="fr-CA" i="1" dirty="0" smtClean="0">
                <a:latin typeface="Tw Cen MT" panose="020B0602020104020603" pitchFamily="34" charset="0"/>
              </a:rPr>
              <a:t>Bois d'œuvre / bois énergie / litière / Végétal Local ®…</a:t>
            </a:r>
          </a:p>
          <a:p>
            <a:r>
              <a:rPr lang="fr-CA" i="1" dirty="0" smtClean="0">
                <a:latin typeface="Tw Cen MT" panose="020B0602020104020603" pitchFamily="34" charset="0"/>
              </a:rPr>
              <a:t>Sensibiliser et former les différents publics </a:t>
            </a:r>
          </a:p>
          <a:p>
            <a:pPr marL="628650" lvl="1" indent="-171450">
              <a:buFont typeface="Wingdings" panose="05000000000000000000" pitchFamily="2" charset="2"/>
              <a:buChar char="à"/>
            </a:pPr>
            <a:r>
              <a:rPr lang="fr-CA" i="1" dirty="0" smtClean="0">
                <a:latin typeface="Tw Cen MT" panose="020B0602020104020603" pitchFamily="34" charset="0"/>
              </a:rPr>
              <a:t>Agriculteurs et acteurs du monde agricole / Institutions publiques / Opérateurs terrain / Grand public…</a:t>
            </a:r>
          </a:p>
          <a:p>
            <a:pPr marL="628650" lvl="1" indent="-171450">
              <a:buFont typeface="Wingdings" panose="05000000000000000000" pitchFamily="2" charset="2"/>
              <a:buChar char="à"/>
            </a:pPr>
            <a:r>
              <a:rPr lang="fr-CA" i="1" dirty="0" smtClean="0">
                <a:latin typeface="Tw Cen MT" panose="020B0602020104020603" pitchFamily="34" charset="0"/>
              </a:rPr>
              <a:t>Accompagner</a:t>
            </a:r>
            <a:r>
              <a:rPr lang="fr-CA" i="1" baseline="0" dirty="0" smtClean="0">
                <a:latin typeface="Tw Cen MT" panose="020B0602020104020603" pitchFamily="34" charset="0"/>
              </a:rPr>
              <a:t> la montée en compétence des opérateurs terrain</a:t>
            </a:r>
            <a:endParaRPr lang="fr-CA" i="1" dirty="0" smtClean="0">
              <a:latin typeface="Tw Cen MT" panose="020B0602020104020603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E1C652-F764-4037-B107-E63805C184FB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68274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>
                <a:latin typeface="Ubuntu" panose="020B0504030602030204" pitchFamily="34" charset="0"/>
              </a:rPr>
              <a:t>Le ponceur de rondin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E1C652-F764-4037-B107-E63805C184FB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72371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92D18-DC94-425A-9D68-B987CC845089}" type="datetimeFigureOut">
              <a:rPr lang="fr-FR" smtClean="0"/>
              <a:t>14/03/2024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3D123-6522-4AB5-9DE6-E98D68FBDE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1958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92D18-DC94-425A-9D68-B987CC845089}" type="datetimeFigureOut">
              <a:rPr lang="fr-FR" smtClean="0"/>
              <a:t>14/03/2024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3D123-6522-4AB5-9DE6-E98D68FBDE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7187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92D18-DC94-425A-9D68-B987CC845089}" type="datetimeFigureOut">
              <a:rPr lang="fr-FR" smtClean="0"/>
              <a:t>14/03/2024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3D123-6522-4AB5-9DE6-E98D68FBDE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731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92D18-DC94-425A-9D68-B987CC845089}" type="datetimeFigureOut">
              <a:rPr lang="fr-FR" smtClean="0"/>
              <a:t>14/03/2024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3D123-6522-4AB5-9DE6-E98D68FBDE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0931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92D18-DC94-425A-9D68-B987CC845089}" type="datetimeFigureOut">
              <a:rPr lang="fr-FR" smtClean="0"/>
              <a:t>14/03/2024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3D123-6522-4AB5-9DE6-E98D68FBDE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0132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92D18-DC94-425A-9D68-B987CC845089}" type="datetimeFigureOut">
              <a:rPr lang="fr-FR" smtClean="0"/>
              <a:t>14/03/2024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3D123-6522-4AB5-9DE6-E98D68FBDE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8982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92D18-DC94-425A-9D68-B987CC845089}" type="datetimeFigureOut">
              <a:rPr lang="fr-FR" smtClean="0"/>
              <a:t>14/03/2024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3D123-6522-4AB5-9DE6-E98D68FBDE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3953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92D18-DC94-425A-9D68-B987CC845089}" type="datetimeFigureOut">
              <a:rPr lang="fr-FR" smtClean="0"/>
              <a:t>14/03/2024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3D123-6522-4AB5-9DE6-E98D68FBDE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7056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92D18-DC94-425A-9D68-B987CC845089}" type="datetimeFigureOut">
              <a:rPr lang="fr-FR" smtClean="0"/>
              <a:t>14/03/2024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3D123-6522-4AB5-9DE6-E98D68FBDE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7610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92D18-DC94-425A-9D68-B987CC845089}" type="datetimeFigureOut">
              <a:rPr lang="fr-FR" smtClean="0"/>
              <a:t>14/03/2024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3D123-6522-4AB5-9DE6-E98D68FBDE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0763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92D18-DC94-425A-9D68-B987CC845089}" type="datetimeFigureOut">
              <a:rPr lang="fr-FR" smtClean="0"/>
              <a:t>14/03/2024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3D123-6522-4AB5-9DE6-E98D68FBDE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5020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792D18-DC94-425A-9D68-B987CC845089}" type="datetimeFigureOut">
              <a:rPr lang="fr-FR" smtClean="0"/>
              <a:t>14/03/2024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D3D123-6522-4AB5-9DE6-E98D68FBDE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142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../VIE%20DE%20L'ASSO/STRAT&#201;GIE%20ASSOCIATIVE/ListeGT_AFAC-PDL_09-23.pdf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3104" y="5050826"/>
            <a:ext cx="5880896" cy="978208"/>
          </a:xfrm>
          <a:prstGeom prst="rect">
            <a:avLst/>
          </a:prstGeom>
        </p:spPr>
      </p:pic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874330" y="5810865"/>
            <a:ext cx="3255818" cy="1047135"/>
          </a:xfrm>
        </p:spPr>
        <p:txBody>
          <a:bodyPr>
            <a:normAutofit/>
          </a:bodyPr>
          <a:lstStyle/>
          <a:p>
            <a:pPr algn="l"/>
            <a:r>
              <a:rPr lang="fr-FR" sz="2000" i="1" dirty="0" smtClean="0">
                <a:solidFill>
                  <a:schemeClr val="bg1">
                    <a:lumMod val="50000"/>
                  </a:schemeClr>
                </a:solidFill>
              </a:rPr>
              <a:t>Avec le soutien financier de :</a:t>
            </a: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0" y="1846074"/>
            <a:ext cx="9144000" cy="2795594"/>
          </a:xfrm>
          <a:prstGeom prst="rect">
            <a:avLst/>
          </a:prstGeom>
          <a:solidFill>
            <a:schemeClr val="accent4"/>
          </a:solidFill>
        </p:spPr>
        <p:txBody>
          <a:bodyPr vert="horz" lIns="91440" tIns="45720" rIns="91440" bIns="45720" rtlCol="0" anchor="ctr" anchorCtr="0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buntu" panose="020B0504030602030204" pitchFamily="34" charset="0"/>
              </a:rPr>
              <a:t>Les atouts d'une AFAC régionale</a:t>
            </a:r>
            <a:endParaRPr lang="fr-FR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buntu" panose="020B0504030602030204" pitchFamily="34" charset="0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050826"/>
            <a:ext cx="2343472" cy="1807174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 rotWithShape="1">
          <a:blip r:embed="rId5"/>
          <a:srcRect l="8611" t="16814" r="7633" b="14594"/>
          <a:stretch/>
        </p:blipFill>
        <p:spPr>
          <a:xfrm>
            <a:off x="7188778" y="6113728"/>
            <a:ext cx="1578077" cy="693174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7034" y="6118024"/>
            <a:ext cx="1251744" cy="592492"/>
          </a:xfrm>
          <a:prstGeom prst="rect">
            <a:avLst/>
          </a:prstGeom>
        </p:spPr>
      </p:pic>
      <p:sp>
        <p:nvSpPr>
          <p:cNvPr id="10" name="Titre 1"/>
          <p:cNvSpPr txBox="1">
            <a:spLocks/>
          </p:cNvSpPr>
          <p:nvPr/>
        </p:nvSpPr>
        <p:spPr>
          <a:xfrm>
            <a:off x="0" y="0"/>
            <a:ext cx="9144000" cy="1846074"/>
          </a:xfrm>
          <a:prstGeom prst="rect">
            <a:avLst/>
          </a:prstGeom>
          <a:noFill/>
        </p:spPr>
        <p:txBody>
          <a:bodyPr vert="horz" lIns="91440" tIns="45720" rIns="91440" bIns="45720" rtlCol="0" anchor="ctr" anchorCtr="0">
            <a:normAutofit fontScale="97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400" b="1" dirty="0" smtClean="0">
                <a:solidFill>
                  <a:srgbClr val="849B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buntu" panose="020B0504030602030204" pitchFamily="34" charset="0"/>
              </a:rPr>
              <a:t>AFAC Pays de la Loire : </a:t>
            </a:r>
          </a:p>
          <a:p>
            <a:r>
              <a:rPr lang="fr-FR" sz="4400" b="1" dirty="0" smtClean="0">
                <a:solidFill>
                  <a:srgbClr val="849B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buntu" panose="020B0504030602030204" pitchFamily="34" charset="0"/>
              </a:rPr>
              <a:t>un réseau de structures autour </a:t>
            </a:r>
          </a:p>
          <a:p>
            <a:r>
              <a:rPr lang="fr-FR" sz="4400" b="1" dirty="0" smtClean="0">
                <a:solidFill>
                  <a:srgbClr val="849B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buntu" panose="020B0504030602030204" pitchFamily="34" charset="0"/>
              </a:rPr>
              <a:t>de l'arbre hors forêt</a:t>
            </a:r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3288" y="6091138"/>
            <a:ext cx="2029690" cy="646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240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70072" y="797468"/>
            <a:ext cx="8082983" cy="5972406"/>
          </a:xfrm>
        </p:spPr>
        <p:txBody>
          <a:bodyPr>
            <a:normAutofit/>
          </a:bodyPr>
          <a:lstStyle/>
          <a:p>
            <a:r>
              <a:rPr lang="fr-FR" dirty="0" smtClean="0">
                <a:latin typeface="Tw Cen MT" panose="020B0602020104020603" pitchFamily="34" charset="0"/>
              </a:rPr>
              <a:t>Association </a:t>
            </a:r>
            <a:r>
              <a:rPr lang="fr-FR" dirty="0">
                <a:latin typeface="Tw Cen MT" panose="020B0602020104020603" pitchFamily="34" charset="0"/>
              </a:rPr>
              <a:t>créée en </a:t>
            </a:r>
            <a:r>
              <a:rPr lang="fr-FR" dirty="0" smtClean="0">
                <a:latin typeface="Tw Cen MT" panose="020B0602020104020603" pitchFamily="34" charset="0"/>
              </a:rPr>
              <a:t>2018</a:t>
            </a:r>
          </a:p>
          <a:p>
            <a:pPr lvl="1"/>
            <a:r>
              <a:rPr lang="fr-FR" dirty="0" smtClean="0">
                <a:latin typeface="Tw Cen MT" panose="020B0602020104020603" pitchFamily="34" charset="0"/>
              </a:rPr>
              <a:t>Dans la continuité du Pôle bocage régional</a:t>
            </a:r>
          </a:p>
          <a:p>
            <a:pPr lvl="2"/>
            <a:r>
              <a:rPr lang="fr-FR" dirty="0" smtClean="0">
                <a:latin typeface="Tw Cen MT" panose="020B0602020104020603" pitchFamily="34" charset="0"/>
              </a:rPr>
              <a:t>Besoin d'avoir plus de poids, d</a:t>
            </a:r>
            <a:r>
              <a:rPr lang="fr-FR" dirty="0" smtClean="0">
                <a:latin typeface="Tw Cen MT" panose="020B0602020104020603" pitchFamily="34" charset="0"/>
              </a:rPr>
              <a:t>e faire plus de liens entre structure, de porter des projets communs</a:t>
            </a:r>
            <a:endParaRPr lang="fr-FR" dirty="0" smtClean="0">
              <a:latin typeface="Tw Cen MT" panose="020B0602020104020603" pitchFamily="34" charset="0"/>
            </a:endParaRPr>
          </a:p>
          <a:p>
            <a:r>
              <a:rPr lang="fr-FR" dirty="0" smtClean="0">
                <a:latin typeface="Tw Cen MT" panose="020B0602020104020603" pitchFamily="34" charset="0"/>
              </a:rPr>
              <a:t>1</a:t>
            </a:r>
            <a:r>
              <a:rPr lang="fr-FR" baseline="30000" dirty="0" smtClean="0">
                <a:latin typeface="Tw Cen MT" panose="020B0602020104020603" pitchFamily="34" charset="0"/>
              </a:rPr>
              <a:t>ère</a:t>
            </a:r>
            <a:r>
              <a:rPr lang="fr-FR" dirty="0" smtClean="0">
                <a:latin typeface="Tw Cen MT" panose="020B0602020104020603" pitchFamily="34" charset="0"/>
              </a:rPr>
              <a:t> salariée : Nov. 2020</a:t>
            </a:r>
          </a:p>
          <a:p>
            <a:pPr lvl="1"/>
            <a:r>
              <a:rPr lang="fr-FR" dirty="0" smtClean="0">
                <a:latin typeface="Tw Cen MT" panose="020B0602020104020603" pitchFamily="34" charset="0"/>
              </a:rPr>
              <a:t>Financement actuel du poste :</a:t>
            </a:r>
          </a:p>
          <a:p>
            <a:pPr lvl="2"/>
            <a:r>
              <a:rPr lang="fr-FR" dirty="0" err="1" smtClean="0">
                <a:latin typeface="Tw Cen MT" panose="020B0602020104020603" pitchFamily="34" charset="0"/>
              </a:rPr>
              <a:t>AgriFaune</a:t>
            </a:r>
            <a:r>
              <a:rPr lang="fr-FR" dirty="0" smtClean="0">
                <a:latin typeface="Tw Cen MT" panose="020B0602020104020603" pitchFamily="34" charset="0"/>
              </a:rPr>
              <a:t> (OFB)</a:t>
            </a:r>
          </a:p>
          <a:p>
            <a:pPr lvl="2"/>
            <a:r>
              <a:rPr lang="fr-FR" dirty="0" smtClean="0">
                <a:latin typeface="Tw Cen MT" panose="020B0602020104020603" pitchFamily="34" charset="0"/>
              </a:rPr>
              <a:t>Fonds pour l'Arbre</a:t>
            </a:r>
          </a:p>
          <a:p>
            <a:pPr lvl="2"/>
            <a:r>
              <a:rPr lang="fr-FR" dirty="0" smtClean="0">
                <a:latin typeface="Tw Cen MT" panose="020B0602020104020603" pitchFamily="34" charset="0"/>
              </a:rPr>
              <a:t>RMT Agroforesteries</a:t>
            </a:r>
            <a:endParaRPr lang="fr-FR" dirty="0">
              <a:latin typeface="Tw Cen MT" panose="020B0602020104020603" pitchFamily="34" charset="0"/>
            </a:endParaRPr>
          </a:p>
          <a:p>
            <a:r>
              <a:rPr lang="fr-FR" dirty="0">
                <a:latin typeface="Tw Cen MT" panose="020B0602020104020603" pitchFamily="34" charset="0"/>
              </a:rPr>
              <a:t>Structuration en 7 Groupes de Travail en 2022</a:t>
            </a:r>
          </a:p>
          <a:p>
            <a:r>
              <a:rPr lang="fr-FR" dirty="0" smtClean="0">
                <a:latin typeface="Tw Cen MT" panose="020B0602020104020603" pitchFamily="34" charset="0"/>
              </a:rPr>
              <a:t>Regroupe </a:t>
            </a:r>
            <a:r>
              <a:rPr lang="fr-FR" dirty="0">
                <a:latin typeface="Tw Cen MT" panose="020B0602020104020603" pitchFamily="34" charset="0"/>
              </a:rPr>
              <a:t>~50 structures des Pays de la </a:t>
            </a:r>
            <a:r>
              <a:rPr lang="fr-FR" dirty="0" smtClean="0">
                <a:latin typeface="Tw Cen MT" panose="020B0602020104020603" pitchFamily="34" charset="0"/>
              </a:rPr>
              <a:t>Loire</a:t>
            </a:r>
          </a:p>
          <a:p>
            <a:r>
              <a:rPr lang="fr-FR" dirty="0" smtClean="0">
                <a:latin typeface="Tw Cen MT" panose="020B0602020104020603" pitchFamily="34" charset="0"/>
              </a:rPr>
              <a:t>Profils adhérents variés</a:t>
            </a:r>
          </a:p>
          <a:p>
            <a:endParaRPr lang="fr-FR" dirty="0">
              <a:latin typeface="Ubuntu" panose="020B0504030602030204" pitchFamily="34" charset="0"/>
            </a:endParaRPr>
          </a:p>
        </p:txBody>
      </p:sp>
      <p:sp>
        <p:nvSpPr>
          <p:cNvPr id="4" name="Arc plein 3"/>
          <p:cNvSpPr/>
          <p:nvPr/>
        </p:nvSpPr>
        <p:spPr>
          <a:xfrm rot="16200000">
            <a:off x="-2390502" y="2116184"/>
            <a:ext cx="7315200" cy="2534192"/>
          </a:xfrm>
          <a:prstGeom prst="blockArc">
            <a:avLst>
              <a:gd name="adj1" fmla="val 11177087"/>
              <a:gd name="adj2" fmla="val 21119756"/>
              <a:gd name="adj3" fmla="val 9866"/>
            </a:avLst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0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23148"/>
          </a:xfrm>
          <a:solidFill>
            <a:srgbClr val="759020"/>
          </a:solidFill>
        </p:spPr>
        <p:txBody>
          <a:bodyPr>
            <a:normAutofit fontScale="90000"/>
          </a:bodyPr>
          <a:lstStyle/>
          <a:p>
            <a:pPr algn="r"/>
            <a:r>
              <a:rPr lang="fr-FR" dirty="0" smtClean="0">
                <a:solidFill>
                  <a:schemeClr val="bg1"/>
                </a:solidFill>
                <a:latin typeface="Ubuntu" panose="020B0504030602030204" pitchFamily="34" charset="0"/>
              </a:rPr>
              <a:t>L'AFAC Pays de la Loire</a:t>
            </a:r>
            <a:endParaRPr lang="fr-FR" dirty="0">
              <a:solidFill>
                <a:schemeClr val="bg1"/>
              </a:solidFill>
              <a:latin typeface="Ubuntu" panose="020B05040306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8838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70072" y="797468"/>
            <a:ext cx="8360076" cy="5972406"/>
          </a:xfrm>
        </p:spPr>
        <p:txBody>
          <a:bodyPr>
            <a:normAutofit/>
          </a:bodyPr>
          <a:lstStyle/>
          <a:p>
            <a:r>
              <a:rPr lang="fr-FR" dirty="0" smtClean="0">
                <a:latin typeface="Tw Cen MT" panose="020B0602020104020603" pitchFamily="34" charset="0"/>
              </a:rPr>
              <a:t>Profils adhérents : par collège</a:t>
            </a:r>
            <a:endParaRPr lang="fr-FR" dirty="0">
              <a:latin typeface="Ubuntu" panose="020B0504030602030204" pitchFamily="34" charset="0"/>
            </a:endParaRPr>
          </a:p>
        </p:txBody>
      </p:sp>
      <p:sp>
        <p:nvSpPr>
          <p:cNvPr id="10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23148"/>
          </a:xfrm>
          <a:solidFill>
            <a:srgbClr val="759020"/>
          </a:solidFill>
        </p:spPr>
        <p:txBody>
          <a:bodyPr>
            <a:normAutofit fontScale="90000"/>
          </a:bodyPr>
          <a:lstStyle/>
          <a:p>
            <a:pPr algn="r"/>
            <a:r>
              <a:rPr lang="fr-FR" dirty="0" smtClean="0">
                <a:solidFill>
                  <a:schemeClr val="bg1"/>
                </a:solidFill>
                <a:latin typeface="Ubuntu" panose="020B0504030602030204" pitchFamily="34" charset="0"/>
              </a:rPr>
              <a:t>L'AFAC Pays de la Loire</a:t>
            </a:r>
            <a:endParaRPr lang="fr-FR" dirty="0">
              <a:solidFill>
                <a:schemeClr val="bg1"/>
              </a:solidFill>
              <a:latin typeface="Ubuntu" panose="020B0504030602030204" pitchFamily="34" charset="0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977"/>
          <a:stretch/>
        </p:blipFill>
        <p:spPr>
          <a:xfrm>
            <a:off x="1909369" y="1429228"/>
            <a:ext cx="5630061" cy="4253606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" t="-295" r="6952" b="93387"/>
          <a:stretch/>
        </p:blipFill>
        <p:spPr>
          <a:xfrm>
            <a:off x="299020" y="5689480"/>
            <a:ext cx="8831128" cy="535347"/>
          </a:xfrm>
          <a:prstGeom prst="rect">
            <a:avLst/>
          </a:prstGeom>
        </p:spPr>
      </p:pic>
      <p:sp>
        <p:nvSpPr>
          <p:cNvPr id="4" name="Arc plein 3"/>
          <p:cNvSpPr/>
          <p:nvPr/>
        </p:nvSpPr>
        <p:spPr>
          <a:xfrm rot="16200000">
            <a:off x="-2390502" y="2116184"/>
            <a:ext cx="7315200" cy="2534192"/>
          </a:xfrm>
          <a:prstGeom prst="blockArc">
            <a:avLst>
              <a:gd name="adj1" fmla="val 11177087"/>
              <a:gd name="adj2" fmla="val 21119756"/>
              <a:gd name="adj3" fmla="val 9866"/>
            </a:avLst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5647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70072" y="797468"/>
            <a:ext cx="8360076" cy="5972406"/>
          </a:xfrm>
        </p:spPr>
        <p:txBody>
          <a:bodyPr>
            <a:normAutofit/>
          </a:bodyPr>
          <a:lstStyle/>
          <a:p>
            <a:r>
              <a:rPr lang="fr-FR" dirty="0" smtClean="0">
                <a:latin typeface="Tw Cen MT" panose="020B0602020104020603" pitchFamily="34" charset="0"/>
              </a:rPr>
              <a:t>Profils adhérents : par type de structures</a:t>
            </a:r>
            <a:endParaRPr lang="fr-FR" dirty="0">
              <a:latin typeface="Ubuntu" panose="020B0504030602030204" pitchFamily="34" charset="0"/>
            </a:endParaRPr>
          </a:p>
        </p:txBody>
      </p:sp>
      <p:sp>
        <p:nvSpPr>
          <p:cNvPr id="10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23148"/>
          </a:xfrm>
          <a:solidFill>
            <a:srgbClr val="759020"/>
          </a:solidFill>
        </p:spPr>
        <p:txBody>
          <a:bodyPr>
            <a:normAutofit fontScale="90000"/>
          </a:bodyPr>
          <a:lstStyle/>
          <a:p>
            <a:pPr algn="r"/>
            <a:r>
              <a:rPr lang="fr-FR" dirty="0" smtClean="0">
                <a:solidFill>
                  <a:schemeClr val="bg1"/>
                </a:solidFill>
                <a:latin typeface="Ubuntu" panose="020B0504030602030204" pitchFamily="34" charset="0"/>
              </a:rPr>
              <a:t>L'AFAC Pays de la Loire</a:t>
            </a:r>
            <a:endParaRPr lang="fr-FR" dirty="0">
              <a:solidFill>
                <a:schemeClr val="bg1"/>
              </a:solidFill>
              <a:latin typeface="Ubuntu" panose="020B0504030602030204" pitchFamily="34" charset="0"/>
            </a:endParaRPr>
          </a:p>
        </p:txBody>
      </p:sp>
      <p:pic>
        <p:nvPicPr>
          <p:cNvPr id="12" name="Image 1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121" t="10674" r="31819"/>
          <a:stretch/>
        </p:blipFill>
        <p:spPr>
          <a:xfrm>
            <a:off x="236024" y="1466191"/>
            <a:ext cx="4281055" cy="4082672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68224" b="90099"/>
          <a:stretch/>
        </p:blipFill>
        <p:spPr>
          <a:xfrm>
            <a:off x="4253594" y="2035301"/>
            <a:ext cx="4332940" cy="519772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191" t="298" r="12085" b="90190"/>
          <a:stretch/>
        </p:blipFill>
        <p:spPr>
          <a:xfrm>
            <a:off x="4494777" y="3560399"/>
            <a:ext cx="4613069" cy="516221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817" t="298" b="93508"/>
          <a:stretch/>
        </p:blipFill>
        <p:spPr>
          <a:xfrm>
            <a:off x="5561329" y="3164385"/>
            <a:ext cx="1717469" cy="336112"/>
          </a:xfrm>
          <a:prstGeom prst="rect">
            <a:avLst/>
          </a:prstGeom>
        </p:spPr>
      </p:pic>
      <p:sp>
        <p:nvSpPr>
          <p:cNvPr id="4" name="Arc plein 3"/>
          <p:cNvSpPr/>
          <p:nvPr/>
        </p:nvSpPr>
        <p:spPr>
          <a:xfrm rot="16200000">
            <a:off x="-2390502" y="2116184"/>
            <a:ext cx="7315200" cy="2534192"/>
          </a:xfrm>
          <a:prstGeom prst="blockArc">
            <a:avLst>
              <a:gd name="adj1" fmla="val 11177087"/>
              <a:gd name="adj2" fmla="val 21119756"/>
              <a:gd name="adj3" fmla="val 9866"/>
            </a:avLst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681" t="413" r="45139" b="90406"/>
          <a:stretch/>
        </p:blipFill>
        <p:spPr>
          <a:xfrm>
            <a:off x="4835049" y="2588401"/>
            <a:ext cx="3433515" cy="481983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8328958" y="2334415"/>
            <a:ext cx="473654" cy="27477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4577473" y="2609189"/>
            <a:ext cx="473654" cy="27477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4182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23148"/>
          </a:xfrm>
          <a:solidFill>
            <a:srgbClr val="759020"/>
          </a:solidFill>
        </p:spPr>
        <p:txBody>
          <a:bodyPr>
            <a:normAutofit fontScale="90000"/>
          </a:bodyPr>
          <a:lstStyle/>
          <a:p>
            <a:pPr algn="r"/>
            <a:r>
              <a:rPr lang="fr-FR" dirty="0" smtClean="0">
                <a:solidFill>
                  <a:schemeClr val="bg1"/>
                </a:solidFill>
                <a:latin typeface="Ubuntu" panose="020B0504030602030204" pitchFamily="34" charset="0"/>
              </a:rPr>
              <a:t>L'AFAC Pays de la Loire</a:t>
            </a:r>
            <a:endParaRPr lang="fr-FR" dirty="0">
              <a:solidFill>
                <a:schemeClr val="bg1"/>
              </a:solidFill>
              <a:latin typeface="Ubuntu" panose="020B050403060203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28649" y="711717"/>
            <a:ext cx="5073733" cy="57345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b="1" dirty="0" smtClean="0">
                <a:latin typeface="Ubuntu" panose="020B0504030602030204" pitchFamily="34" charset="0"/>
              </a:rPr>
              <a:t>Le Conseil d'Administration</a:t>
            </a:r>
          </a:p>
          <a:p>
            <a:r>
              <a:rPr lang="fr-FR" sz="2000" dirty="0" smtClean="0">
                <a:latin typeface="Ubuntu" panose="020B0504030602030204" pitchFamily="34" charset="0"/>
              </a:rPr>
              <a:t>2 à 6 sièges par collège</a:t>
            </a:r>
          </a:p>
          <a:p>
            <a:r>
              <a:rPr lang="fr-FR" sz="2000" dirty="0">
                <a:latin typeface="Ubuntu" panose="020B0504030602030204" pitchFamily="34" charset="0"/>
              </a:rPr>
              <a:t>1 CA tous les 2 mois </a:t>
            </a:r>
            <a:r>
              <a:rPr lang="fr-FR" sz="2000" dirty="0" smtClean="0">
                <a:latin typeface="Ubuntu" panose="020B0504030602030204" pitchFamily="34" charset="0"/>
              </a:rPr>
              <a:t>~</a:t>
            </a:r>
          </a:p>
          <a:p>
            <a:pPr lvl="1"/>
            <a:r>
              <a:rPr lang="fr-FR" sz="1800" dirty="0" smtClean="0">
                <a:latin typeface="Ubuntu" panose="020B0504030602030204" pitchFamily="34" charset="0"/>
              </a:rPr>
              <a:t>alternance </a:t>
            </a:r>
            <a:r>
              <a:rPr lang="fr-FR" sz="1800" dirty="0" err="1">
                <a:latin typeface="Ubuntu" panose="020B0504030602030204" pitchFamily="34" charset="0"/>
              </a:rPr>
              <a:t>visio</a:t>
            </a:r>
            <a:r>
              <a:rPr lang="fr-FR" sz="1800" dirty="0">
                <a:latin typeface="Ubuntu" panose="020B0504030602030204" pitchFamily="34" charset="0"/>
              </a:rPr>
              <a:t> </a:t>
            </a:r>
            <a:r>
              <a:rPr lang="fr-FR" sz="1800" dirty="0" smtClean="0">
                <a:latin typeface="Ubuntu" panose="020B0504030602030204" pitchFamily="34" charset="0"/>
              </a:rPr>
              <a:t>/ </a:t>
            </a:r>
            <a:r>
              <a:rPr lang="fr-FR" sz="1800" dirty="0">
                <a:latin typeface="Ubuntu" panose="020B0504030602030204" pitchFamily="34" charset="0"/>
              </a:rPr>
              <a:t>présentiel</a:t>
            </a:r>
          </a:p>
          <a:p>
            <a:pPr lvl="1"/>
            <a:r>
              <a:rPr lang="fr-FR" sz="1800" dirty="0" smtClean="0">
                <a:latin typeface="Ubuntu" panose="020B0504030602030204" pitchFamily="34" charset="0"/>
              </a:rPr>
              <a:t>dont </a:t>
            </a:r>
            <a:r>
              <a:rPr lang="fr-FR" sz="1800" dirty="0">
                <a:latin typeface="Ubuntu" panose="020B0504030602030204" pitchFamily="34" charset="0"/>
              </a:rPr>
              <a:t>1 CA couplé à l'AG </a:t>
            </a:r>
            <a:endParaRPr lang="fr-FR" sz="1800" dirty="0" smtClean="0">
              <a:latin typeface="Ubuntu" panose="020B0504030602030204" pitchFamily="34" charset="0"/>
            </a:endParaRPr>
          </a:p>
          <a:p>
            <a:pPr marL="457200" lvl="1" indent="0">
              <a:buNone/>
            </a:pPr>
            <a:r>
              <a:rPr lang="fr-FR" sz="1800" dirty="0" smtClean="0">
                <a:latin typeface="Ubuntu" panose="020B0504030602030204" pitchFamily="34" charset="0"/>
              </a:rPr>
              <a:t>pour </a:t>
            </a:r>
            <a:r>
              <a:rPr lang="fr-FR" sz="1800" dirty="0">
                <a:latin typeface="Ubuntu" panose="020B0504030602030204" pitchFamily="34" charset="0"/>
              </a:rPr>
              <a:t>l'élection du bureau</a:t>
            </a:r>
          </a:p>
          <a:p>
            <a:endParaRPr lang="fr-FR" sz="2000" dirty="0">
              <a:latin typeface="Ubuntu" panose="020B0504030602030204" pitchFamily="34" charset="0"/>
            </a:endParaRPr>
          </a:p>
        </p:txBody>
      </p:sp>
      <p:sp>
        <p:nvSpPr>
          <p:cNvPr id="4" name="Arc plein 3"/>
          <p:cNvSpPr/>
          <p:nvPr/>
        </p:nvSpPr>
        <p:spPr>
          <a:xfrm rot="16200000">
            <a:off x="-2390502" y="2116184"/>
            <a:ext cx="7315200" cy="2534192"/>
          </a:xfrm>
          <a:prstGeom prst="blockArc">
            <a:avLst>
              <a:gd name="adj1" fmla="val 11177087"/>
              <a:gd name="adj2" fmla="val 21119756"/>
              <a:gd name="adj3" fmla="val 9866"/>
            </a:avLst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6820853" y="1828800"/>
            <a:ext cx="153383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500" b="1" dirty="0" smtClean="0">
                <a:solidFill>
                  <a:schemeClr val="bg1"/>
                </a:solidFill>
              </a:rPr>
              <a:t>Philippe Papin</a:t>
            </a:r>
            <a:endParaRPr lang="fr-FR" sz="1500" b="1" dirty="0">
              <a:solidFill>
                <a:schemeClr val="bg1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430247" y="2949205"/>
            <a:ext cx="210856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500" b="1" dirty="0" smtClean="0">
                <a:solidFill>
                  <a:schemeClr val="bg1"/>
                </a:solidFill>
              </a:rPr>
              <a:t>Rémi Parmentier</a:t>
            </a:r>
            <a:endParaRPr lang="fr-FR" sz="1500" b="1" dirty="0">
              <a:solidFill>
                <a:schemeClr val="bg1"/>
              </a:solidFill>
            </a:endParaRPr>
          </a:p>
        </p:txBody>
      </p:sp>
      <p:grpSp>
        <p:nvGrpSpPr>
          <p:cNvPr id="5" name="Groupe 4"/>
          <p:cNvGrpSpPr/>
          <p:nvPr/>
        </p:nvGrpSpPr>
        <p:grpSpPr>
          <a:xfrm>
            <a:off x="2253683" y="1342568"/>
            <a:ext cx="6765879" cy="5401027"/>
            <a:chOff x="1195256" y="1387962"/>
            <a:chExt cx="6765879" cy="5401027"/>
          </a:xfrm>
        </p:grpSpPr>
        <p:sp>
          <p:nvSpPr>
            <p:cNvPr id="6" name="Forme libre 5"/>
            <p:cNvSpPr/>
            <p:nvPr/>
          </p:nvSpPr>
          <p:spPr>
            <a:xfrm rot="2563265">
              <a:off x="2893570" y="5172054"/>
              <a:ext cx="814588" cy="65214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32607"/>
                  </a:moveTo>
                  <a:lnTo>
                    <a:pt x="814588" y="32607"/>
                  </a:lnTo>
                </a:path>
              </a:pathLst>
            </a:custGeom>
            <a:noFill/>
            <a:ln>
              <a:solidFill>
                <a:srgbClr val="FFC000"/>
              </a:solidFill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Forme libre 8"/>
            <p:cNvSpPr/>
            <p:nvPr/>
          </p:nvSpPr>
          <p:spPr>
            <a:xfrm>
              <a:off x="3001639" y="4055954"/>
              <a:ext cx="906221" cy="65214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32607"/>
                  </a:moveTo>
                  <a:lnTo>
                    <a:pt x="906221" y="32607"/>
                  </a:lnTo>
                </a:path>
              </a:pathLst>
            </a:custGeom>
            <a:noFill/>
            <a:ln>
              <a:solidFill>
                <a:srgbClr val="FFC000"/>
              </a:solidFill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Forme libre 9"/>
            <p:cNvSpPr/>
            <p:nvPr/>
          </p:nvSpPr>
          <p:spPr>
            <a:xfrm rot="19036700">
              <a:off x="2893595" y="2939907"/>
              <a:ext cx="814373" cy="65214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32607"/>
                  </a:moveTo>
                  <a:lnTo>
                    <a:pt x="814373" y="32607"/>
                  </a:lnTo>
                </a:path>
              </a:pathLst>
            </a:custGeom>
            <a:noFill/>
            <a:ln>
              <a:solidFill>
                <a:srgbClr val="FFC000"/>
              </a:solidFill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Ellipse 10"/>
            <p:cNvSpPr/>
            <p:nvPr/>
          </p:nvSpPr>
          <p:spPr>
            <a:xfrm>
              <a:off x="1195256" y="3246091"/>
              <a:ext cx="1793989" cy="1684941"/>
            </a:xfrm>
            <a:prstGeom prst="ellipse">
              <a:avLst/>
            </a:prstGeom>
            <a:blipFill dpi="0"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 l="12399" t="17340" r="12399" b="17340"/>
              </a:stretch>
            </a:blip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Forme libre 11"/>
            <p:cNvSpPr/>
            <p:nvPr/>
          </p:nvSpPr>
          <p:spPr>
            <a:xfrm>
              <a:off x="3393097" y="1387962"/>
              <a:ext cx="1558951" cy="1558951"/>
            </a:xfrm>
            <a:custGeom>
              <a:avLst/>
              <a:gdLst>
                <a:gd name="connsiteX0" fmla="*/ 0 w 1558951"/>
                <a:gd name="connsiteY0" fmla="*/ 779476 h 1558951"/>
                <a:gd name="connsiteX1" fmla="*/ 779476 w 1558951"/>
                <a:gd name="connsiteY1" fmla="*/ 0 h 1558951"/>
                <a:gd name="connsiteX2" fmla="*/ 1558952 w 1558951"/>
                <a:gd name="connsiteY2" fmla="*/ 779476 h 1558951"/>
                <a:gd name="connsiteX3" fmla="*/ 779476 w 1558951"/>
                <a:gd name="connsiteY3" fmla="*/ 1558952 h 1558951"/>
                <a:gd name="connsiteX4" fmla="*/ 0 w 1558951"/>
                <a:gd name="connsiteY4" fmla="*/ 779476 h 1558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58951" h="1558951">
                  <a:moveTo>
                    <a:pt x="0" y="779476"/>
                  </a:moveTo>
                  <a:cubicBezTo>
                    <a:pt x="0" y="348983"/>
                    <a:pt x="348983" y="0"/>
                    <a:pt x="779476" y="0"/>
                  </a:cubicBezTo>
                  <a:cubicBezTo>
                    <a:pt x="1209969" y="0"/>
                    <a:pt x="1558952" y="348983"/>
                    <a:pt x="1558952" y="779476"/>
                  </a:cubicBezTo>
                  <a:cubicBezTo>
                    <a:pt x="1558952" y="1209969"/>
                    <a:pt x="1209969" y="1558952"/>
                    <a:pt x="779476" y="1558952"/>
                  </a:cubicBezTo>
                  <a:cubicBezTo>
                    <a:pt x="348983" y="1558952"/>
                    <a:pt x="0" y="1209969"/>
                    <a:pt x="0" y="779476"/>
                  </a:cubicBezTo>
                  <a:close/>
                </a:path>
              </a:pathLst>
            </a:custGeom>
            <a:solidFill>
              <a:schemeClr val="accent4"/>
            </a:solidFill>
            <a:ln>
              <a:solidFill>
                <a:srgbClr val="FFC000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38463" tIns="238463" rIns="238463" bIns="238463" numCol="1" spcCol="1270" anchor="ctr" anchorCtr="0">
              <a:noAutofit/>
            </a:bodyPr>
            <a:lstStyle/>
            <a:p>
              <a:pPr lvl="0" algn="ctr" defTabSz="7112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600" b="1" kern="1200" dirty="0" smtClean="0">
                  <a:latin typeface="Ubuntu" panose="020B0504030602030204" pitchFamily="34" charset="0"/>
                </a:rPr>
                <a:t>Collège 1 </a:t>
              </a:r>
              <a:r>
                <a:rPr lang="fr-FR" sz="1600" b="1" i="1" kern="1200" dirty="0" smtClean="0">
                  <a:latin typeface="Ubuntu" panose="020B0504030602030204" pitchFamily="34" charset="0"/>
                </a:rPr>
                <a:t>Arbre Hors Forêt</a:t>
              </a:r>
              <a:endParaRPr lang="fr-FR" sz="1600" b="1" i="1" kern="1200" dirty="0">
                <a:latin typeface="Ubuntu" panose="020B0504030602030204" pitchFamily="34" charset="0"/>
              </a:endParaRPr>
            </a:p>
          </p:txBody>
        </p:sp>
        <p:sp>
          <p:nvSpPr>
            <p:cNvPr id="13" name="Forme libre 12"/>
            <p:cNvSpPr/>
            <p:nvPr/>
          </p:nvSpPr>
          <p:spPr>
            <a:xfrm>
              <a:off x="5107945" y="1387962"/>
              <a:ext cx="2652303" cy="1558951"/>
            </a:xfrm>
            <a:custGeom>
              <a:avLst/>
              <a:gdLst>
                <a:gd name="connsiteX0" fmla="*/ 0 w 2338427"/>
                <a:gd name="connsiteY0" fmla="*/ 0 h 1558951"/>
                <a:gd name="connsiteX1" fmla="*/ 2338427 w 2338427"/>
                <a:gd name="connsiteY1" fmla="*/ 0 h 1558951"/>
                <a:gd name="connsiteX2" fmla="*/ 2338427 w 2338427"/>
                <a:gd name="connsiteY2" fmla="*/ 1558951 h 1558951"/>
                <a:gd name="connsiteX3" fmla="*/ 0 w 2338427"/>
                <a:gd name="connsiteY3" fmla="*/ 1558951 h 1558951"/>
                <a:gd name="connsiteX4" fmla="*/ 0 w 2338427"/>
                <a:gd name="connsiteY4" fmla="*/ 0 h 1558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38427" h="1558951">
                  <a:moveTo>
                    <a:pt x="0" y="0"/>
                  </a:moveTo>
                  <a:lnTo>
                    <a:pt x="2338427" y="0"/>
                  </a:lnTo>
                  <a:lnTo>
                    <a:pt x="2338427" y="1558951"/>
                  </a:lnTo>
                  <a:lnTo>
                    <a:pt x="0" y="155895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114300" lvl="1" indent="-114300" algn="l" defTabSz="666750" rtl="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fr-FR" sz="1500" kern="1200" dirty="0" smtClean="0">
                  <a:solidFill>
                    <a:srgbClr val="647B1B"/>
                  </a:solidFill>
                  <a:latin typeface="Ubuntu" panose="020B0504030602030204" pitchFamily="34" charset="0"/>
                </a:rPr>
                <a:t>Mission Bocage</a:t>
              </a:r>
              <a:endParaRPr lang="fr-FR" sz="1500" kern="1200" dirty="0">
                <a:solidFill>
                  <a:srgbClr val="647B1B"/>
                </a:solidFill>
                <a:latin typeface="Ubuntu" panose="020B0504030602030204" pitchFamily="34" charset="0"/>
              </a:endParaRPr>
            </a:p>
            <a:p>
              <a:pPr marL="114300" lvl="1" indent="-114300" algn="l" defTabSz="666750" rtl="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fr-FR" sz="1500" kern="1200" dirty="0" smtClean="0">
                  <a:solidFill>
                    <a:srgbClr val="647B1B"/>
                  </a:solidFill>
                  <a:latin typeface="Ubuntu" panose="020B0504030602030204" pitchFamily="34" charset="0"/>
                </a:rPr>
                <a:t>De la Haie à la Forêt</a:t>
              </a:r>
              <a:endParaRPr lang="fr-FR" sz="1500" kern="1200" dirty="0">
                <a:solidFill>
                  <a:srgbClr val="647B1B"/>
                </a:solidFill>
                <a:latin typeface="Ubuntu" panose="020B0504030602030204" pitchFamily="34" charset="0"/>
              </a:endParaRPr>
            </a:p>
            <a:p>
              <a:pPr marL="114300" lvl="1" indent="-114300" algn="l" defTabSz="666750" rtl="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fr-FR" sz="1500" kern="1200" dirty="0" err="1" smtClean="0">
                  <a:solidFill>
                    <a:srgbClr val="647B1B"/>
                  </a:solidFill>
                  <a:latin typeface="Ubuntu" panose="020B0504030602030204" pitchFamily="34" charset="0"/>
                </a:rPr>
                <a:t>Sylvagraire</a:t>
              </a:r>
              <a:endParaRPr lang="fr-FR" sz="1500" kern="1200" dirty="0">
                <a:solidFill>
                  <a:srgbClr val="647B1B"/>
                </a:solidFill>
                <a:latin typeface="Ubuntu" panose="020B0504030602030204" pitchFamily="34" charset="0"/>
              </a:endParaRPr>
            </a:p>
            <a:p>
              <a:pPr marL="114300" lvl="1" indent="-114300" algn="l" defTabSz="666750" rtl="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fr-FR" sz="1500" kern="1200" dirty="0" err="1" smtClean="0">
                  <a:solidFill>
                    <a:srgbClr val="647B1B"/>
                  </a:solidFill>
                  <a:latin typeface="Ubuntu" panose="020B0504030602030204" pitchFamily="34" charset="0"/>
                </a:rPr>
                <a:t>Sylvaloir</a:t>
              </a:r>
              <a:endParaRPr lang="fr-FR" sz="1500" kern="1200" dirty="0">
                <a:solidFill>
                  <a:srgbClr val="647B1B"/>
                </a:solidFill>
                <a:latin typeface="Ubuntu" panose="020B0504030602030204" pitchFamily="34" charset="0"/>
              </a:endParaRPr>
            </a:p>
            <a:p>
              <a:pPr marL="114300" lvl="1" indent="-114300" algn="l" defTabSz="666750" rtl="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fr-FR" sz="1500" kern="1200" dirty="0" smtClean="0">
                  <a:solidFill>
                    <a:srgbClr val="647B1B"/>
                  </a:solidFill>
                  <a:latin typeface="Ubuntu" panose="020B0504030602030204" pitchFamily="34" charset="0"/>
                </a:rPr>
                <a:t>SCIC Mayenne Bois </a:t>
              </a:r>
              <a:r>
                <a:rPr lang="fr-FR" sz="1500" kern="1200" dirty="0" err="1" smtClean="0">
                  <a:solidFill>
                    <a:srgbClr val="647B1B"/>
                  </a:solidFill>
                  <a:latin typeface="Ubuntu" panose="020B0504030602030204" pitchFamily="34" charset="0"/>
                </a:rPr>
                <a:t>Energie</a:t>
              </a:r>
              <a:endParaRPr lang="fr-FR" sz="1500" kern="1200" dirty="0">
                <a:solidFill>
                  <a:srgbClr val="647B1B"/>
                </a:solidFill>
                <a:latin typeface="Ubuntu" panose="020B0504030602030204" pitchFamily="34" charset="0"/>
              </a:endParaRPr>
            </a:p>
            <a:p>
              <a:pPr marL="114300" lvl="1" indent="-114300" algn="l" defTabSz="666750" rtl="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fr-FR" sz="1500" kern="1200" dirty="0" err="1" smtClean="0">
                  <a:solidFill>
                    <a:srgbClr val="647B1B"/>
                  </a:solidFill>
                  <a:latin typeface="Ubuntu" panose="020B0504030602030204" pitchFamily="34" charset="0"/>
                </a:rPr>
                <a:t>Fraxinus</a:t>
              </a:r>
              <a:r>
                <a:rPr lang="fr-FR" sz="1500" kern="1200" dirty="0" smtClean="0">
                  <a:solidFill>
                    <a:srgbClr val="647B1B"/>
                  </a:solidFill>
                  <a:latin typeface="Ubuntu" panose="020B0504030602030204" pitchFamily="34" charset="0"/>
                </a:rPr>
                <a:t> </a:t>
              </a:r>
              <a:r>
                <a:rPr lang="fr-FR" sz="1500" kern="1200" dirty="0" err="1" smtClean="0">
                  <a:solidFill>
                    <a:srgbClr val="647B1B"/>
                  </a:solidFill>
                  <a:latin typeface="Ubuntu" panose="020B0504030602030204" pitchFamily="34" charset="0"/>
                </a:rPr>
                <a:t>sp</a:t>
              </a:r>
              <a:endParaRPr lang="fr-FR" sz="1500" kern="1200" dirty="0">
                <a:solidFill>
                  <a:srgbClr val="647B1B"/>
                </a:solidFill>
                <a:latin typeface="Ubuntu" panose="020B0504030602030204" pitchFamily="34" charset="0"/>
              </a:endParaRPr>
            </a:p>
          </p:txBody>
        </p:sp>
        <p:sp>
          <p:nvSpPr>
            <p:cNvPr id="14" name="Forme libre 13"/>
            <p:cNvSpPr/>
            <p:nvPr/>
          </p:nvSpPr>
          <p:spPr>
            <a:xfrm>
              <a:off x="3907861" y="3309086"/>
              <a:ext cx="1558951" cy="1558951"/>
            </a:xfrm>
            <a:custGeom>
              <a:avLst/>
              <a:gdLst>
                <a:gd name="connsiteX0" fmla="*/ 0 w 1558951"/>
                <a:gd name="connsiteY0" fmla="*/ 779476 h 1558951"/>
                <a:gd name="connsiteX1" fmla="*/ 779476 w 1558951"/>
                <a:gd name="connsiteY1" fmla="*/ 0 h 1558951"/>
                <a:gd name="connsiteX2" fmla="*/ 1558952 w 1558951"/>
                <a:gd name="connsiteY2" fmla="*/ 779476 h 1558951"/>
                <a:gd name="connsiteX3" fmla="*/ 779476 w 1558951"/>
                <a:gd name="connsiteY3" fmla="*/ 1558952 h 1558951"/>
                <a:gd name="connsiteX4" fmla="*/ 0 w 1558951"/>
                <a:gd name="connsiteY4" fmla="*/ 779476 h 1558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58951" h="1558951">
                  <a:moveTo>
                    <a:pt x="0" y="779476"/>
                  </a:moveTo>
                  <a:cubicBezTo>
                    <a:pt x="0" y="348983"/>
                    <a:pt x="348983" y="0"/>
                    <a:pt x="779476" y="0"/>
                  </a:cubicBezTo>
                  <a:cubicBezTo>
                    <a:pt x="1209969" y="0"/>
                    <a:pt x="1558952" y="348983"/>
                    <a:pt x="1558952" y="779476"/>
                  </a:cubicBezTo>
                  <a:cubicBezTo>
                    <a:pt x="1558952" y="1209969"/>
                    <a:pt x="1209969" y="1558952"/>
                    <a:pt x="779476" y="1558952"/>
                  </a:cubicBezTo>
                  <a:cubicBezTo>
                    <a:pt x="348983" y="1558952"/>
                    <a:pt x="0" y="1209969"/>
                    <a:pt x="0" y="779476"/>
                  </a:cubicBezTo>
                  <a:close/>
                </a:path>
              </a:pathLst>
            </a:cu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38463" tIns="238463" rIns="238463" bIns="238463" numCol="1" spcCol="1270" anchor="ctr" anchorCtr="0">
              <a:noAutofit/>
            </a:bodyPr>
            <a:lstStyle/>
            <a:p>
              <a:pPr lvl="0" algn="ctr" defTabSz="7112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600" b="1" kern="1200" dirty="0" smtClean="0">
                  <a:latin typeface="Ubuntu" panose="020B0504030602030204" pitchFamily="34" charset="0"/>
                </a:rPr>
                <a:t>Collège 2 </a:t>
              </a:r>
              <a:r>
                <a:rPr lang="fr-FR" sz="1600" b="1" i="1" kern="1200" dirty="0" smtClean="0">
                  <a:latin typeface="Ubuntu" panose="020B0504030602030204" pitchFamily="34" charset="0"/>
                </a:rPr>
                <a:t>Agriculture</a:t>
              </a:r>
              <a:endParaRPr lang="fr-FR" sz="1600" b="1" i="1" kern="1200" dirty="0">
                <a:latin typeface="Ubuntu" panose="020B0504030602030204" pitchFamily="34" charset="0"/>
              </a:endParaRPr>
            </a:p>
          </p:txBody>
        </p:sp>
        <p:sp>
          <p:nvSpPr>
            <p:cNvPr id="15" name="Forme libre 14"/>
            <p:cNvSpPr/>
            <p:nvPr/>
          </p:nvSpPr>
          <p:spPr>
            <a:xfrm>
              <a:off x="5622708" y="3309086"/>
              <a:ext cx="2338427" cy="1558951"/>
            </a:xfrm>
            <a:custGeom>
              <a:avLst/>
              <a:gdLst>
                <a:gd name="connsiteX0" fmla="*/ 0 w 2338427"/>
                <a:gd name="connsiteY0" fmla="*/ 0 h 1558951"/>
                <a:gd name="connsiteX1" fmla="*/ 2338427 w 2338427"/>
                <a:gd name="connsiteY1" fmla="*/ 0 h 1558951"/>
                <a:gd name="connsiteX2" fmla="*/ 2338427 w 2338427"/>
                <a:gd name="connsiteY2" fmla="*/ 1558951 h 1558951"/>
                <a:gd name="connsiteX3" fmla="*/ 0 w 2338427"/>
                <a:gd name="connsiteY3" fmla="*/ 1558951 h 1558951"/>
                <a:gd name="connsiteX4" fmla="*/ 0 w 2338427"/>
                <a:gd name="connsiteY4" fmla="*/ 0 h 1558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38427" h="1558951">
                  <a:moveTo>
                    <a:pt x="0" y="0"/>
                  </a:moveTo>
                  <a:lnTo>
                    <a:pt x="2338427" y="0"/>
                  </a:lnTo>
                  <a:lnTo>
                    <a:pt x="2338427" y="1558951"/>
                  </a:lnTo>
                  <a:lnTo>
                    <a:pt x="0" y="155895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114300" lvl="1" indent="-114300" algn="l" defTabSz="666750" rtl="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fr-FR" sz="1500" kern="1200" dirty="0" smtClean="0">
                  <a:solidFill>
                    <a:srgbClr val="647B1B"/>
                  </a:solidFill>
                  <a:latin typeface="Ubuntu" panose="020B0504030602030204" pitchFamily="34" charset="0"/>
                </a:rPr>
                <a:t>Chambre Régionale d'Agriculture PDL</a:t>
              </a:r>
              <a:endParaRPr lang="fr-FR" sz="1500" kern="1200" dirty="0">
                <a:solidFill>
                  <a:srgbClr val="647B1B"/>
                </a:solidFill>
                <a:latin typeface="Ubuntu" panose="020B0504030602030204" pitchFamily="34" charset="0"/>
              </a:endParaRPr>
            </a:p>
            <a:p>
              <a:pPr marL="114300" lvl="1" indent="-114300" algn="l" defTabSz="666750" rtl="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fr-FR" sz="1500" kern="1200" dirty="0" smtClean="0">
                  <a:solidFill>
                    <a:srgbClr val="647B1B"/>
                  </a:solidFill>
                  <a:latin typeface="Ubuntu" panose="020B0504030602030204" pitchFamily="34" charset="0"/>
                </a:rPr>
                <a:t>CUMA </a:t>
              </a:r>
              <a:r>
                <a:rPr lang="fr-FR" sz="1500" kern="1200" dirty="0" err="1" smtClean="0">
                  <a:solidFill>
                    <a:srgbClr val="647B1B"/>
                  </a:solidFill>
                  <a:latin typeface="Ubuntu" panose="020B0504030602030204" pitchFamily="34" charset="0"/>
                </a:rPr>
                <a:t>Cepvil</a:t>
              </a:r>
              <a:endParaRPr lang="fr-FR" sz="1500" kern="1200" dirty="0">
                <a:solidFill>
                  <a:srgbClr val="647B1B"/>
                </a:solidFill>
                <a:latin typeface="Ubuntu" panose="020B0504030602030204" pitchFamily="34" charset="0"/>
              </a:endParaRPr>
            </a:p>
            <a:p>
              <a:pPr marL="114300" lvl="1" indent="-114300" algn="l" defTabSz="666750" rtl="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fr-FR" sz="1500" kern="1200" dirty="0" smtClean="0">
                  <a:solidFill>
                    <a:srgbClr val="647B1B"/>
                  </a:solidFill>
                  <a:latin typeface="Ubuntu" panose="020B0504030602030204" pitchFamily="34" charset="0"/>
                </a:rPr>
                <a:t>EPLEFPA Le </a:t>
              </a:r>
              <a:r>
                <a:rPr lang="fr-FR" sz="1500" kern="1200" dirty="0" err="1" smtClean="0">
                  <a:solidFill>
                    <a:srgbClr val="647B1B"/>
                  </a:solidFill>
                  <a:latin typeface="Ubuntu" panose="020B0504030602030204" pitchFamily="34" charset="0"/>
                </a:rPr>
                <a:t>Fresne</a:t>
              </a:r>
              <a:r>
                <a:rPr lang="fr-FR" sz="1500" kern="1200" dirty="0" smtClean="0">
                  <a:solidFill>
                    <a:srgbClr val="647B1B"/>
                  </a:solidFill>
                  <a:latin typeface="Ubuntu" panose="020B0504030602030204" pitchFamily="34" charset="0"/>
                </a:rPr>
                <a:t> Angers Segré</a:t>
              </a:r>
              <a:endParaRPr lang="fr-FR" sz="1500" kern="1200" dirty="0">
                <a:solidFill>
                  <a:srgbClr val="647B1B"/>
                </a:solidFill>
                <a:latin typeface="Ubuntu" panose="020B0504030602030204" pitchFamily="34" charset="0"/>
              </a:endParaRPr>
            </a:p>
          </p:txBody>
        </p:sp>
        <p:sp>
          <p:nvSpPr>
            <p:cNvPr id="16" name="Forme libre 15"/>
            <p:cNvSpPr/>
            <p:nvPr/>
          </p:nvSpPr>
          <p:spPr>
            <a:xfrm>
              <a:off x="3393312" y="5230381"/>
              <a:ext cx="1558608" cy="1558608"/>
            </a:xfrm>
            <a:custGeom>
              <a:avLst/>
              <a:gdLst>
                <a:gd name="connsiteX0" fmla="*/ 0 w 1558608"/>
                <a:gd name="connsiteY0" fmla="*/ 779304 h 1558608"/>
                <a:gd name="connsiteX1" fmla="*/ 779304 w 1558608"/>
                <a:gd name="connsiteY1" fmla="*/ 0 h 1558608"/>
                <a:gd name="connsiteX2" fmla="*/ 1558608 w 1558608"/>
                <a:gd name="connsiteY2" fmla="*/ 779304 h 1558608"/>
                <a:gd name="connsiteX3" fmla="*/ 779304 w 1558608"/>
                <a:gd name="connsiteY3" fmla="*/ 1558608 h 1558608"/>
                <a:gd name="connsiteX4" fmla="*/ 0 w 1558608"/>
                <a:gd name="connsiteY4" fmla="*/ 779304 h 1558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58608" h="1558608">
                  <a:moveTo>
                    <a:pt x="0" y="779304"/>
                  </a:moveTo>
                  <a:cubicBezTo>
                    <a:pt x="0" y="348906"/>
                    <a:pt x="348906" y="0"/>
                    <a:pt x="779304" y="0"/>
                  </a:cubicBezTo>
                  <a:cubicBezTo>
                    <a:pt x="1209702" y="0"/>
                    <a:pt x="1558608" y="348906"/>
                    <a:pt x="1558608" y="779304"/>
                  </a:cubicBezTo>
                  <a:cubicBezTo>
                    <a:pt x="1558608" y="1209702"/>
                    <a:pt x="1209702" y="1558608"/>
                    <a:pt x="779304" y="1558608"/>
                  </a:cubicBezTo>
                  <a:cubicBezTo>
                    <a:pt x="348906" y="1558608"/>
                    <a:pt x="0" y="1209702"/>
                    <a:pt x="0" y="779304"/>
                  </a:cubicBezTo>
                  <a:close/>
                </a:path>
              </a:pathLst>
            </a:cu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28253" tIns="228253" rIns="228253" bIns="228253" numCol="1" spcCol="1270" anchor="ctr" anchorCtr="0">
              <a:noAutofit/>
            </a:bodyPr>
            <a:lstStyle/>
            <a:p>
              <a:pPr lvl="0" algn="ctr" defTabSz="7112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600" b="1" kern="1200" dirty="0" smtClean="0">
                  <a:latin typeface="Ubuntu" panose="020B0504030602030204" pitchFamily="34" charset="0"/>
                </a:rPr>
                <a:t>Collège 3 </a:t>
              </a:r>
            </a:p>
            <a:p>
              <a:pPr lvl="0" algn="ctr" defTabSz="7112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600" b="1" i="1" kern="1200" dirty="0" smtClean="0">
                  <a:latin typeface="Ubuntu" panose="020B0504030602030204" pitchFamily="34" charset="0"/>
                </a:rPr>
                <a:t>Env</a:t>
              </a:r>
              <a:r>
                <a:rPr lang="fr-FR" sz="1600" b="1" i="1" kern="1200" baseline="30000" dirty="0" smtClean="0">
                  <a:latin typeface="Ubuntu" panose="020B0504030602030204" pitchFamily="34" charset="0"/>
                </a:rPr>
                <a:t>t</a:t>
              </a:r>
              <a:r>
                <a:rPr lang="fr-FR" sz="1600" b="1" i="1" kern="1200" dirty="0" smtClean="0">
                  <a:latin typeface="Ubuntu" panose="020B0504030602030204" pitchFamily="34" charset="0"/>
                </a:rPr>
                <a:t> et </a:t>
              </a:r>
              <a:r>
                <a:rPr lang="fr-FR" sz="1600" b="1" i="1" kern="1200" dirty="0" err="1" smtClean="0">
                  <a:latin typeface="Ubuntu" panose="020B0504030602030204" pitchFamily="34" charset="0"/>
                </a:rPr>
                <a:t>Dvp</a:t>
              </a:r>
              <a:r>
                <a:rPr lang="fr-FR" sz="1600" b="1" i="1" kern="1200" baseline="30000" dirty="0" err="1" smtClean="0">
                  <a:latin typeface="Ubuntu" panose="020B0504030602030204" pitchFamily="34" charset="0"/>
                </a:rPr>
                <a:t>t</a:t>
              </a:r>
              <a:r>
                <a:rPr lang="fr-FR" sz="1600" b="1" i="1" kern="1200" dirty="0" smtClean="0">
                  <a:latin typeface="Ubuntu" panose="020B0504030602030204" pitchFamily="34" charset="0"/>
                </a:rPr>
                <a:t> Territorial</a:t>
              </a:r>
              <a:endParaRPr lang="fr-FR" sz="1600" b="1" i="1" kern="1200" dirty="0">
                <a:latin typeface="Ubuntu" panose="020B0504030602030204" pitchFamily="34" charset="0"/>
              </a:endParaRPr>
            </a:p>
          </p:txBody>
        </p:sp>
        <p:sp>
          <p:nvSpPr>
            <p:cNvPr id="17" name="Forme libre 16"/>
            <p:cNvSpPr/>
            <p:nvPr/>
          </p:nvSpPr>
          <p:spPr>
            <a:xfrm>
              <a:off x="5108245" y="5230381"/>
              <a:ext cx="2337913" cy="1558608"/>
            </a:xfrm>
            <a:custGeom>
              <a:avLst/>
              <a:gdLst>
                <a:gd name="connsiteX0" fmla="*/ 0 w 2337913"/>
                <a:gd name="connsiteY0" fmla="*/ 0 h 1558608"/>
                <a:gd name="connsiteX1" fmla="*/ 2337913 w 2337913"/>
                <a:gd name="connsiteY1" fmla="*/ 0 h 1558608"/>
                <a:gd name="connsiteX2" fmla="*/ 2337913 w 2337913"/>
                <a:gd name="connsiteY2" fmla="*/ 1558608 h 1558608"/>
                <a:gd name="connsiteX3" fmla="*/ 0 w 2337913"/>
                <a:gd name="connsiteY3" fmla="*/ 1558608 h 1558608"/>
                <a:gd name="connsiteX4" fmla="*/ 0 w 2337913"/>
                <a:gd name="connsiteY4" fmla="*/ 0 h 1558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37913" h="1558608">
                  <a:moveTo>
                    <a:pt x="0" y="0"/>
                  </a:moveTo>
                  <a:lnTo>
                    <a:pt x="2337913" y="0"/>
                  </a:lnTo>
                  <a:lnTo>
                    <a:pt x="2337913" y="1558608"/>
                  </a:lnTo>
                  <a:lnTo>
                    <a:pt x="0" y="1558608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114300" lvl="1" indent="-114300" algn="l" defTabSz="666750" rtl="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fr-FR" sz="1500" kern="1200" dirty="0" smtClean="0">
                  <a:solidFill>
                    <a:srgbClr val="647B1B"/>
                  </a:solidFill>
                  <a:latin typeface="Ubuntu" panose="020B0504030602030204" pitchFamily="34" charset="0"/>
                </a:rPr>
                <a:t>Fédération Régionale des Chasseurs PDL</a:t>
              </a:r>
              <a:endParaRPr lang="fr-FR" sz="1500" kern="1200" dirty="0">
                <a:solidFill>
                  <a:srgbClr val="647B1B"/>
                </a:solidFill>
                <a:latin typeface="Ubuntu" panose="020B0504030602030204" pitchFamily="34" charset="0"/>
              </a:endParaRPr>
            </a:p>
            <a:p>
              <a:pPr marL="114300" lvl="1" indent="-114300" algn="l" defTabSz="666750" rtl="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fr-FR" sz="1500" kern="1200" dirty="0" smtClean="0">
                  <a:solidFill>
                    <a:srgbClr val="647B1B"/>
                  </a:solidFill>
                  <a:latin typeface="Ubuntu" panose="020B0504030602030204" pitchFamily="34" charset="0"/>
                </a:rPr>
                <a:t>EDEN49</a:t>
              </a:r>
              <a:endParaRPr lang="fr-FR" sz="1500" kern="1200" dirty="0">
                <a:solidFill>
                  <a:srgbClr val="647B1B"/>
                </a:solidFill>
                <a:latin typeface="Ubuntu" panose="020B0504030602030204" pitchFamily="34" charset="0"/>
              </a:endParaRPr>
            </a:p>
            <a:p>
              <a:pPr marL="114300" lvl="1" indent="-114300" algn="l" defTabSz="666750" rtl="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fr-FR" sz="1500" kern="1200" dirty="0" smtClean="0">
                  <a:solidFill>
                    <a:srgbClr val="647B1B"/>
                  </a:solidFill>
                  <a:latin typeface="Ubuntu" panose="020B0504030602030204" pitchFamily="34" charset="0"/>
                </a:rPr>
                <a:t>CEN Pays de la Loire</a:t>
              </a:r>
              <a:endParaRPr lang="fr-FR" sz="1500" kern="1200" dirty="0">
                <a:solidFill>
                  <a:srgbClr val="647B1B"/>
                </a:solidFill>
                <a:latin typeface="Ubuntu" panose="020B0504030602030204" pitchFamily="34" charset="0"/>
              </a:endParaRPr>
            </a:p>
            <a:p>
              <a:pPr marL="114300" lvl="1" indent="-114300" algn="l" defTabSz="666750" rtl="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fr-FR" sz="1500" kern="1200" dirty="0" err="1" smtClean="0">
                  <a:solidFill>
                    <a:srgbClr val="647B1B"/>
                  </a:solidFill>
                  <a:latin typeface="Ubuntu" panose="020B0504030602030204" pitchFamily="34" charset="0"/>
                </a:rPr>
                <a:t>Fibois</a:t>
              </a:r>
              <a:r>
                <a:rPr lang="fr-FR" sz="1500" kern="1200" dirty="0" smtClean="0">
                  <a:solidFill>
                    <a:srgbClr val="647B1B"/>
                  </a:solidFill>
                  <a:latin typeface="Ubuntu" panose="020B0504030602030204" pitchFamily="34" charset="0"/>
                </a:rPr>
                <a:t> Pays de la Loire</a:t>
              </a:r>
              <a:endParaRPr lang="fr-FR" sz="1500" kern="1200" dirty="0">
                <a:solidFill>
                  <a:srgbClr val="647B1B"/>
                </a:solidFill>
                <a:latin typeface="Ubuntu" panose="020B0504030602030204" pitchFamily="34" charset="0"/>
              </a:endParaRPr>
            </a:p>
            <a:p>
              <a:pPr marL="114300" lvl="1" indent="-114300" algn="l" defTabSz="666750" rtl="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fr-FR" sz="1500" kern="1200" dirty="0" smtClean="0">
                  <a:solidFill>
                    <a:srgbClr val="647B1B"/>
                  </a:solidFill>
                  <a:latin typeface="Ubuntu" panose="020B0504030602030204" pitchFamily="34" charset="0"/>
                </a:rPr>
                <a:t>CC Pays de Pouzauges</a:t>
              </a:r>
              <a:endParaRPr lang="fr-FR" sz="1500" kern="1200" dirty="0">
                <a:solidFill>
                  <a:srgbClr val="647B1B"/>
                </a:solidFill>
                <a:latin typeface="Ubuntu" panose="020B0504030602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09737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28649" y="665018"/>
            <a:ext cx="8293678" cy="619298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sz="3200" b="1" dirty="0">
                <a:latin typeface="Ubuntu" panose="020B0504030602030204" pitchFamily="34" charset="0"/>
              </a:rPr>
              <a:t>Les 7 Groupes </a:t>
            </a:r>
          </a:p>
          <a:p>
            <a:pPr marL="0" indent="0">
              <a:buNone/>
            </a:pPr>
            <a:r>
              <a:rPr lang="fr-FR" sz="3200" b="1" dirty="0">
                <a:latin typeface="Ubuntu" panose="020B0504030602030204" pitchFamily="34" charset="0"/>
              </a:rPr>
              <a:t>de </a:t>
            </a:r>
            <a:r>
              <a:rPr lang="fr-FR" sz="3200" b="1" dirty="0" smtClean="0">
                <a:latin typeface="Ubuntu" panose="020B0504030602030204" pitchFamily="34" charset="0"/>
              </a:rPr>
              <a:t>Travail</a:t>
            </a:r>
          </a:p>
          <a:p>
            <a:pPr marL="0" indent="0">
              <a:buNone/>
            </a:pPr>
            <a:endParaRPr lang="fr-FR" b="1" dirty="0">
              <a:latin typeface="Ubuntu" panose="020B0504030602030204" pitchFamily="34" charset="0"/>
            </a:endParaRPr>
          </a:p>
          <a:p>
            <a:pPr marL="0" indent="0">
              <a:buNone/>
            </a:pPr>
            <a:endParaRPr lang="fr-FR" b="1" dirty="0" smtClean="0">
              <a:latin typeface="Ubuntu" panose="020B0504030602030204" pitchFamily="34" charset="0"/>
            </a:endParaRPr>
          </a:p>
          <a:p>
            <a:pPr marL="0" indent="0">
              <a:buNone/>
            </a:pPr>
            <a:endParaRPr lang="fr-FR" b="1" dirty="0">
              <a:latin typeface="Ubuntu" panose="020B0504030602030204" pitchFamily="34" charset="0"/>
            </a:endParaRPr>
          </a:p>
          <a:p>
            <a:pPr marL="0" indent="0">
              <a:buNone/>
            </a:pPr>
            <a:endParaRPr lang="fr-FR" b="1" dirty="0" smtClean="0">
              <a:latin typeface="Ubuntu" panose="020B0504030602030204" pitchFamily="34" charset="0"/>
            </a:endParaRPr>
          </a:p>
          <a:p>
            <a:pPr marL="0" indent="0">
              <a:buNone/>
            </a:pPr>
            <a:endParaRPr lang="fr-FR" b="1" dirty="0">
              <a:latin typeface="Ubuntu" panose="020B0504030602030204" pitchFamily="34" charset="0"/>
            </a:endParaRPr>
          </a:p>
          <a:p>
            <a:pPr marL="0" indent="0">
              <a:buNone/>
            </a:pPr>
            <a:endParaRPr lang="fr-FR" b="1" dirty="0" smtClean="0">
              <a:latin typeface="Ubuntu" panose="020B0504030602030204" pitchFamily="34" charset="0"/>
            </a:endParaRPr>
          </a:p>
          <a:p>
            <a:pPr marL="0" indent="0">
              <a:buNone/>
            </a:pPr>
            <a:endParaRPr lang="fr-FR" b="1" dirty="0">
              <a:latin typeface="Ubuntu" panose="020B0504030602030204" pitchFamily="34" charset="0"/>
            </a:endParaRPr>
          </a:p>
          <a:p>
            <a:pPr marL="0" indent="0">
              <a:buNone/>
            </a:pPr>
            <a:endParaRPr lang="fr-FR" b="1" dirty="0" smtClean="0">
              <a:latin typeface="Ubuntu" panose="020B0504030602030204" pitchFamily="34" charset="0"/>
            </a:endParaRPr>
          </a:p>
          <a:p>
            <a:pPr marL="0" indent="0">
              <a:buNone/>
            </a:pPr>
            <a:endParaRPr lang="fr-FR" b="1" dirty="0">
              <a:latin typeface="Ubuntu" panose="020B0504030602030204" pitchFamily="34" charset="0"/>
            </a:endParaRPr>
          </a:p>
          <a:p>
            <a:pPr marL="0" indent="0">
              <a:buNone/>
            </a:pPr>
            <a:r>
              <a:rPr lang="fr-FR" b="1" dirty="0" smtClean="0">
                <a:latin typeface="Ubuntu" panose="020B0504030602030204" pitchFamily="34" charset="0"/>
              </a:rPr>
              <a:t>    </a:t>
            </a:r>
            <a:r>
              <a:rPr lang="fr-FR" i="1" dirty="0" smtClean="0">
                <a:latin typeface="Ubuntu" panose="020B0504030602030204" pitchFamily="34" charset="0"/>
                <a:hlinkClick r:id="rId3" action="ppaction://hlinkfile"/>
              </a:rPr>
              <a:t>Description</a:t>
            </a:r>
            <a:r>
              <a:rPr lang="fr-FR" i="1" dirty="0" smtClean="0">
                <a:latin typeface="Ubuntu" panose="020B0504030602030204" pitchFamily="34" charset="0"/>
                <a:hlinkClick r:id="rId3" action="ppaction://hlinkfile"/>
              </a:rPr>
              <a:t> GT</a:t>
            </a:r>
            <a:endParaRPr lang="fr-FR" i="1" dirty="0">
              <a:latin typeface="Ubuntu" panose="020B0504030602030204" pitchFamily="34" charset="0"/>
            </a:endParaRPr>
          </a:p>
          <a:p>
            <a:pPr lvl="0"/>
            <a:endParaRPr lang="fr-FR" sz="600" dirty="0">
              <a:solidFill>
                <a:prstClr val="black"/>
              </a:solidFill>
              <a:latin typeface="Ubuntu" panose="020B0504030602030204" pitchFamily="34" charset="0"/>
            </a:endParaRPr>
          </a:p>
        </p:txBody>
      </p:sp>
      <p:sp>
        <p:nvSpPr>
          <p:cNvPr id="4" name="Arc plein 3"/>
          <p:cNvSpPr/>
          <p:nvPr/>
        </p:nvSpPr>
        <p:spPr>
          <a:xfrm rot="16200000">
            <a:off x="-2390502" y="2116184"/>
            <a:ext cx="7315200" cy="2534192"/>
          </a:xfrm>
          <a:prstGeom prst="blockArc">
            <a:avLst>
              <a:gd name="adj1" fmla="val 11177087"/>
              <a:gd name="adj2" fmla="val 21119756"/>
              <a:gd name="adj3" fmla="val 9866"/>
            </a:avLst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23148"/>
          </a:xfrm>
          <a:solidFill>
            <a:srgbClr val="759020"/>
          </a:solidFill>
        </p:spPr>
        <p:txBody>
          <a:bodyPr>
            <a:noAutofit/>
          </a:bodyPr>
          <a:lstStyle/>
          <a:p>
            <a:r>
              <a:rPr lang="fr-FR" sz="3200" dirty="0">
                <a:solidFill>
                  <a:schemeClr val="bg1"/>
                </a:solidFill>
                <a:latin typeface="Ubuntu" panose="020B0504030602030204" pitchFamily="34" charset="0"/>
              </a:rPr>
              <a:t>L'AFAC Pays de la Loire</a:t>
            </a:r>
          </a:p>
        </p:txBody>
      </p: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2BFD9217-E8B0-48DA-AD9D-964384125025}"/>
              </a:ext>
            </a:extLst>
          </p:cNvPr>
          <p:cNvGrpSpPr/>
          <p:nvPr/>
        </p:nvGrpSpPr>
        <p:grpSpPr>
          <a:xfrm>
            <a:off x="2534194" y="195756"/>
            <a:ext cx="6302888" cy="6509271"/>
            <a:chOff x="1065425" y="304688"/>
            <a:chExt cx="6302888" cy="6509271"/>
          </a:xfrm>
        </p:grpSpPr>
        <p:sp>
          <p:nvSpPr>
            <p:cNvPr id="8" name="Hexagone 7">
              <a:extLst>
                <a:ext uri="{FF2B5EF4-FFF2-40B4-BE49-F238E27FC236}">
                  <a16:creationId xmlns:a16="http://schemas.microsoft.com/office/drawing/2014/main" id="{09099FFB-E1F6-447C-A36B-43B9C8D34FA0}"/>
                </a:ext>
              </a:extLst>
            </p:cNvPr>
            <p:cNvSpPr/>
            <p:nvPr/>
          </p:nvSpPr>
          <p:spPr>
            <a:xfrm>
              <a:off x="3028888" y="2500441"/>
              <a:ext cx="2365503" cy="2097247"/>
            </a:xfrm>
            <a:prstGeom prst="hexagon">
              <a:avLst/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fr-FR" sz="1800" b="1" dirty="0">
                  <a:solidFill>
                    <a:schemeClr val="bg1"/>
                  </a:solidFill>
                  <a:latin typeface="Tw Cen MT" panose="020B0602020104020603" pitchFamily="34" charset="0"/>
                </a:rPr>
                <a:t>Communication &amp; Sensibilisation</a:t>
              </a:r>
            </a:p>
          </p:txBody>
        </p:sp>
        <p:sp>
          <p:nvSpPr>
            <p:cNvPr id="9" name="Hexagone 8">
              <a:extLst>
                <a:ext uri="{FF2B5EF4-FFF2-40B4-BE49-F238E27FC236}">
                  <a16:creationId xmlns:a16="http://schemas.microsoft.com/office/drawing/2014/main" id="{DA500479-3EAA-4C5E-9778-92891CEFB61E}"/>
                </a:ext>
              </a:extLst>
            </p:cNvPr>
            <p:cNvSpPr/>
            <p:nvPr/>
          </p:nvSpPr>
          <p:spPr>
            <a:xfrm>
              <a:off x="1083294" y="1398370"/>
              <a:ext cx="2365503" cy="2097247"/>
            </a:xfrm>
            <a:prstGeom prst="hexagon">
              <a:avLst/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fr-FR" sz="1800" b="1" dirty="0">
                  <a:solidFill>
                    <a:schemeClr val="bg1"/>
                  </a:solidFill>
                  <a:latin typeface="Tw Cen MT" panose="020B0602020104020603" pitchFamily="34" charset="0"/>
                </a:rPr>
                <a:t>Programmes de financements</a:t>
              </a:r>
            </a:p>
          </p:txBody>
        </p:sp>
        <p:sp>
          <p:nvSpPr>
            <p:cNvPr id="10" name="Hexagone 9">
              <a:extLst>
                <a:ext uri="{FF2B5EF4-FFF2-40B4-BE49-F238E27FC236}">
                  <a16:creationId xmlns:a16="http://schemas.microsoft.com/office/drawing/2014/main" id="{CA9865B1-7EDD-4306-B9AE-8116A6335031}"/>
                </a:ext>
              </a:extLst>
            </p:cNvPr>
            <p:cNvSpPr/>
            <p:nvPr/>
          </p:nvSpPr>
          <p:spPr>
            <a:xfrm>
              <a:off x="3037278" y="304688"/>
              <a:ext cx="2365503" cy="2097247"/>
            </a:xfrm>
            <a:prstGeom prst="hexagon">
              <a:avLst/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fr-FR" sz="1800" b="1" dirty="0">
                  <a:solidFill>
                    <a:schemeClr val="bg1"/>
                  </a:solidFill>
                  <a:latin typeface="Tw Cen MT" panose="020B0602020104020603" pitchFamily="34" charset="0"/>
                </a:rPr>
                <a:t>Outils de protection de </a:t>
              </a:r>
            </a:p>
            <a:p>
              <a:pPr algn="ctr"/>
              <a:r>
                <a:rPr lang="fr-FR" sz="1800" b="1" dirty="0">
                  <a:solidFill>
                    <a:schemeClr val="bg1"/>
                  </a:solidFill>
                  <a:latin typeface="Tw Cen MT" panose="020B0602020104020603" pitchFamily="34" charset="0"/>
                </a:rPr>
                <a:t>la haie</a:t>
              </a:r>
            </a:p>
          </p:txBody>
        </p:sp>
        <p:sp>
          <p:nvSpPr>
            <p:cNvPr id="11" name="Hexagone 10">
              <a:extLst>
                <a:ext uri="{FF2B5EF4-FFF2-40B4-BE49-F238E27FC236}">
                  <a16:creationId xmlns:a16="http://schemas.microsoft.com/office/drawing/2014/main" id="{9B252605-7536-47E4-918C-438BC175FFB5}"/>
                </a:ext>
              </a:extLst>
            </p:cNvPr>
            <p:cNvSpPr/>
            <p:nvPr/>
          </p:nvSpPr>
          <p:spPr>
            <a:xfrm>
              <a:off x="4973781" y="3654308"/>
              <a:ext cx="2365503" cy="2097247"/>
            </a:xfrm>
            <a:prstGeom prst="hexagon">
              <a:avLst/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fr-FR" sz="1800" b="1" dirty="0">
                  <a:solidFill>
                    <a:schemeClr val="bg1"/>
                  </a:solidFill>
                  <a:latin typeface="Tw Cen MT" panose="020B0602020104020603" pitchFamily="34" charset="0"/>
                </a:rPr>
                <a:t>Haies de bords de route</a:t>
              </a:r>
            </a:p>
          </p:txBody>
        </p:sp>
        <p:sp>
          <p:nvSpPr>
            <p:cNvPr id="12" name="Hexagone 11">
              <a:extLst>
                <a:ext uri="{FF2B5EF4-FFF2-40B4-BE49-F238E27FC236}">
                  <a16:creationId xmlns:a16="http://schemas.microsoft.com/office/drawing/2014/main" id="{CED67A8D-CA64-4E1A-89CD-C8B94A771B34}"/>
                </a:ext>
              </a:extLst>
            </p:cNvPr>
            <p:cNvSpPr/>
            <p:nvPr/>
          </p:nvSpPr>
          <p:spPr>
            <a:xfrm>
              <a:off x="5002810" y="1415191"/>
              <a:ext cx="2365503" cy="2097247"/>
            </a:xfrm>
            <a:prstGeom prst="hexagon">
              <a:avLst/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fr-FR" sz="1800" b="1" dirty="0">
                  <a:solidFill>
                    <a:schemeClr val="bg1"/>
                  </a:solidFill>
                  <a:latin typeface="Tw Cen MT" panose="020B0602020104020603" pitchFamily="34" charset="0"/>
                </a:rPr>
                <a:t>Filières de Valorisation</a:t>
              </a:r>
            </a:p>
          </p:txBody>
        </p:sp>
        <p:sp>
          <p:nvSpPr>
            <p:cNvPr id="13" name="Hexagone 12">
              <a:extLst>
                <a:ext uri="{FF2B5EF4-FFF2-40B4-BE49-F238E27FC236}">
                  <a16:creationId xmlns:a16="http://schemas.microsoft.com/office/drawing/2014/main" id="{80514CE3-B8A4-46E2-9A98-7ECDDFD5C66F}"/>
                </a:ext>
              </a:extLst>
            </p:cNvPr>
            <p:cNvSpPr/>
            <p:nvPr/>
          </p:nvSpPr>
          <p:spPr>
            <a:xfrm>
              <a:off x="1065425" y="3590370"/>
              <a:ext cx="2365503" cy="2097247"/>
            </a:xfrm>
            <a:prstGeom prst="hexagon">
              <a:avLst/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fr-FR" sz="1800" b="1" dirty="0">
                  <a:solidFill>
                    <a:schemeClr val="bg1"/>
                  </a:solidFill>
                  <a:latin typeface="Tw Cen MT" panose="020B0602020104020603" pitchFamily="34" charset="0"/>
                </a:rPr>
                <a:t>Acquisition </a:t>
              </a:r>
            </a:p>
            <a:p>
              <a:pPr algn="ctr"/>
              <a:r>
                <a:rPr lang="fr-FR" sz="1800" b="1" dirty="0">
                  <a:solidFill>
                    <a:schemeClr val="bg1"/>
                  </a:solidFill>
                  <a:latin typeface="Tw Cen MT" panose="020B0602020104020603" pitchFamily="34" charset="0"/>
                </a:rPr>
                <a:t>et diffusion de connaissances</a:t>
              </a:r>
            </a:p>
          </p:txBody>
        </p:sp>
        <p:sp>
          <p:nvSpPr>
            <p:cNvPr id="14" name="Hexagone 13">
              <a:extLst>
                <a:ext uri="{FF2B5EF4-FFF2-40B4-BE49-F238E27FC236}">
                  <a16:creationId xmlns:a16="http://schemas.microsoft.com/office/drawing/2014/main" id="{D8C7532B-223C-43E2-AD40-2E6A5F42D3D5}"/>
                </a:ext>
              </a:extLst>
            </p:cNvPr>
            <p:cNvSpPr/>
            <p:nvPr/>
          </p:nvSpPr>
          <p:spPr>
            <a:xfrm>
              <a:off x="2986245" y="4716712"/>
              <a:ext cx="2365503" cy="2097247"/>
            </a:xfrm>
            <a:prstGeom prst="hexagon">
              <a:avLst/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fr-FR" sz="1800" b="1" dirty="0">
                  <a:solidFill>
                    <a:schemeClr val="bg1"/>
                  </a:solidFill>
                  <a:latin typeface="Tw Cen MT" panose="020B0602020104020603" pitchFamily="34" charset="0"/>
                </a:rPr>
                <a:t>Vie associative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1587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28648" y="665018"/>
            <a:ext cx="8408671" cy="61929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3200" b="1" dirty="0" smtClean="0">
                <a:latin typeface="Ubuntu" panose="020B0504030602030204" pitchFamily="34" charset="0"/>
              </a:rPr>
              <a:t>Conclusion</a:t>
            </a:r>
            <a:endParaRPr lang="fr-FR" sz="1100" dirty="0">
              <a:solidFill>
                <a:prstClr val="black"/>
              </a:solidFill>
              <a:latin typeface="Tw Cen MT" panose="020B0602020104020603" pitchFamily="34" charset="0"/>
            </a:endParaRPr>
          </a:p>
          <a:p>
            <a:pPr lvl="0">
              <a:buFont typeface="Wingdings" panose="05000000000000000000" pitchFamily="2" charset="2"/>
              <a:buChar char="è"/>
            </a:pPr>
            <a:r>
              <a:rPr lang="fr-FR" b="1" dirty="0" smtClean="0">
                <a:solidFill>
                  <a:prstClr val="black"/>
                </a:solidFill>
                <a:latin typeface="Tw Cen MT" panose="020B0602020104020603" pitchFamily="34" charset="0"/>
                <a:sym typeface="Wingdings" panose="05000000000000000000" pitchFamily="2" charset="2"/>
              </a:rPr>
              <a:t>Une s</a:t>
            </a:r>
            <a:r>
              <a:rPr lang="fr-FR" b="1" dirty="0" smtClean="0">
                <a:solidFill>
                  <a:prstClr val="black"/>
                </a:solidFill>
                <a:latin typeface="Tw Cen MT" panose="020B0602020104020603" pitchFamily="34" charset="0"/>
              </a:rPr>
              <a:t>tructure </a:t>
            </a:r>
            <a:r>
              <a:rPr lang="fr-FR" b="1" dirty="0">
                <a:solidFill>
                  <a:prstClr val="black"/>
                </a:solidFill>
                <a:latin typeface="Tw Cen MT" panose="020B0602020104020603" pitchFamily="34" charset="0"/>
              </a:rPr>
              <a:t>cheffe de file</a:t>
            </a:r>
            <a:r>
              <a:rPr lang="fr-FR" dirty="0">
                <a:solidFill>
                  <a:prstClr val="black"/>
                </a:solidFill>
                <a:latin typeface="Tw Cen MT" panose="020B0602020104020603" pitchFamily="34" charset="0"/>
              </a:rPr>
              <a:t> </a:t>
            </a:r>
            <a:r>
              <a:rPr lang="fr-FR" dirty="0" smtClean="0">
                <a:solidFill>
                  <a:prstClr val="black"/>
                </a:solidFill>
                <a:latin typeface="Tw Cen MT" panose="020B0602020104020603" pitchFamily="34" charset="0"/>
              </a:rPr>
              <a:t>pour : </a:t>
            </a:r>
          </a:p>
          <a:p>
            <a:pPr marL="457200" lvl="1" indent="0">
              <a:buNone/>
            </a:pPr>
            <a:endParaRPr lang="fr-FR" dirty="0" smtClean="0">
              <a:solidFill>
                <a:prstClr val="black"/>
              </a:solidFill>
              <a:latin typeface="Tw Cen MT" panose="020B0602020104020603" pitchFamily="34" charset="0"/>
            </a:endParaRPr>
          </a:p>
          <a:p>
            <a:pPr lvl="1">
              <a:buFont typeface="Wingdings" panose="05000000000000000000" pitchFamily="2" charset="2"/>
              <a:buChar char="è"/>
            </a:pPr>
            <a:endParaRPr lang="fr-FR" dirty="0" smtClean="0">
              <a:solidFill>
                <a:prstClr val="black"/>
              </a:solidFill>
              <a:latin typeface="Tw Cen MT" panose="020B0602020104020603" pitchFamily="34" charset="0"/>
            </a:endParaRPr>
          </a:p>
          <a:p>
            <a:pPr lvl="1">
              <a:buFont typeface="Wingdings" panose="05000000000000000000" pitchFamily="2" charset="2"/>
              <a:buChar char="è"/>
            </a:pPr>
            <a:endParaRPr lang="fr-FR" dirty="0">
              <a:solidFill>
                <a:prstClr val="black"/>
              </a:solidFill>
              <a:latin typeface="Tw Cen MT" panose="020B0602020104020603" pitchFamily="34" charset="0"/>
            </a:endParaRPr>
          </a:p>
          <a:p>
            <a:pPr lvl="1">
              <a:buFont typeface="Wingdings" panose="05000000000000000000" pitchFamily="2" charset="2"/>
              <a:buChar char="è"/>
            </a:pPr>
            <a:endParaRPr lang="fr-FR" dirty="0" smtClean="0">
              <a:solidFill>
                <a:prstClr val="black"/>
              </a:solidFill>
              <a:latin typeface="Tw Cen MT" panose="020B0602020104020603" pitchFamily="34" charset="0"/>
            </a:endParaRPr>
          </a:p>
          <a:p>
            <a:pPr lvl="1">
              <a:buFont typeface="Wingdings" panose="05000000000000000000" pitchFamily="2" charset="2"/>
              <a:buChar char="è"/>
            </a:pPr>
            <a:endParaRPr lang="fr-FR" dirty="0">
              <a:solidFill>
                <a:prstClr val="black"/>
              </a:solidFill>
              <a:latin typeface="Tw Cen MT" panose="020B0602020104020603" pitchFamily="34" charset="0"/>
            </a:endParaRPr>
          </a:p>
          <a:p>
            <a:pPr lvl="1">
              <a:buFont typeface="Wingdings" panose="05000000000000000000" pitchFamily="2" charset="2"/>
              <a:buChar char="è"/>
            </a:pPr>
            <a:endParaRPr lang="fr-FR" dirty="0" smtClean="0">
              <a:solidFill>
                <a:prstClr val="black"/>
              </a:solidFill>
              <a:latin typeface="Tw Cen MT" panose="020B0602020104020603" pitchFamily="34" charset="0"/>
            </a:endParaRPr>
          </a:p>
          <a:p>
            <a:pPr lvl="1">
              <a:buFont typeface="Wingdings" panose="05000000000000000000" pitchFamily="2" charset="2"/>
              <a:buChar char="è"/>
            </a:pPr>
            <a:endParaRPr lang="fr-FR" dirty="0">
              <a:solidFill>
                <a:prstClr val="black"/>
              </a:solidFill>
              <a:latin typeface="Tw Cen MT" panose="020B0602020104020603" pitchFamily="34" charset="0"/>
            </a:endParaRPr>
          </a:p>
          <a:p>
            <a:pPr lvl="1">
              <a:buFont typeface="Wingdings" panose="05000000000000000000" pitchFamily="2" charset="2"/>
              <a:buChar char="è"/>
            </a:pPr>
            <a:endParaRPr lang="fr-FR" dirty="0" smtClean="0">
              <a:solidFill>
                <a:prstClr val="black"/>
              </a:solidFill>
              <a:latin typeface="Tw Cen MT" panose="020B0602020104020603" pitchFamily="34" charset="0"/>
            </a:endParaRPr>
          </a:p>
          <a:p>
            <a:pPr lvl="1">
              <a:buFont typeface="Wingdings" panose="05000000000000000000" pitchFamily="2" charset="2"/>
              <a:buChar char="è"/>
            </a:pPr>
            <a:endParaRPr lang="fr-FR" dirty="0" smtClean="0">
              <a:solidFill>
                <a:prstClr val="black"/>
              </a:solidFill>
              <a:latin typeface="Tw Cen MT" panose="020B0602020104020603" pitchFamily="34" charset="0"/>
            </a:endParaRPr>
          </a:p>
          <a:p>
            <a:pPr lvl="1">
              <a:buFont typeface="Wingdings" panose="05000000000000000000" pitchFamily="2" charset="2"/>
              <a:buChar char="è"/>
            </a:pPr>
            <a:endParaRPr lang="fr-FR" dirty="0" smtClean="0">
              <a:solidFill>
                <a:prstClr val="black"/>
              </a:solidFill>
              <a:latin typeface="Tw Cen MT" panose="020B0602020104020603" pitchFamily="34" charset="0"/>
            </a:endParaRPr>
          </a:p>
          <a:p>
            <a:pPr lvl="1">
              <a:buFont typeface="Wingdings" panose="05000000000000000000" pitchFamily="2" charset="2"/>
              <a:buChar char="è"/>
            </a:pPr>
            <a:endParaRPr lang="fr-FR" dirty="0">
              <a:solidFill>
                <a:prstClr val="black"/>
              </a:solidFill>
              <a:latin typeface="Tw Cen MT" panose="020B0602020104020603" pitchFamily="34" charset="0"/>
            </a:endParaRPr>
          </a:p>
          <a:p>
            <a:pPr lvl="0"/>
            <a:endParaRPr lang="fr-FR" sz="600" dirty="0">
              <a:solidFill>
                <a:prstClr val="black"/>
              </a:solidFill>
              <a:latin typeface="Ubuntu" panose="020B0504030602030204" pitchFamily="34" charset="0"/>
            </a:endParaRPr>
          </a:p>
        </p:txBody>
      </p:sp>
      <p:sp>
        <p:nvSpPr>
          <p:cNvPr id="4" name="Arc plein 3"/>
          <p:cNvSpPr/>
          <p:nvPr/>
        </p:nvSpPr>
        <p:spPr>
          <a:xfrm rot="16200000">
            <a:off x="-2390502" y="2116184"/>
            <a:ext cx="7315200" cy="2534192"/>
          </a:xfrm>
          <a:prstGeom prst="blockArc">
            <a:avLst>
              <a:gd name="adj1" fmla="val 11177087"/>
              <a:gd name="adj2" fmla="val 21119756"/>
              <a:gd name="adj3" fmla="val 9866"/>
            </a:avLst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23148"/>
          </a:xfrm>
          <a:solidFill>
            <a:srgbClr val="759020"/>
          </a:solidFill>
        </p:spPr>
        <p:txBody>
          <a:bodyPr>
            <a:noAutofit/>
          </a:bodyPr>
          <a:lstStyle/>
          <a:p>
            <a:r>
              <a:rPr lang="fr-FR" sz="3200" dirty="0">
                <a:solidFill>
                  <a:schemeClr val="bg1"/>
                </a:solidFill>
                <a:latin typeface="Ubuntu" panose="020B0504030602030204" pitchFamily="34" charset="0"/>
              </a:rPr>
              <a:t>L'AFAC Pays de la Loire</a:t>
            </a:r>
          </a:p>
        </p:txBody>
      </p:sp>
      <p:sp>
        <p:nvSpPr>
          <p:cNvPr id="9" name="Rectangle à coins arrondis 8"/>
          <p:cNvSpPr/>
          <p:nvPr/>
        </p:nvSpPr>
        <p:spPr>
          <a:xfrm>
            <a:off x="6369757" y="1871749"/>
            <a:ext cx="2216878" cy="100113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dirty="0">
                <a:solidFill>
                  <a:schemeClr val="bg1"/>
                </a:solidFill>
                <a:latin typeface="Tw Cen MT" panose="020B0602020104020603" pitchFamily="34" charset="0"/>
              </a:rPr>
              <a:t>la promotion de l’arbre hors forêt à l’échelle </a:t>
            </a:r>
            <a:r>
              <a:rPr lang="fr-FR" sz="2000" dirty="0" smtClean="0">
                <a:solidFill>
                  <a:schemeClr val="bg1"/>
                </a:solidFill>
                <a:latin typeface="Tw Cen MT" panose="020B0602020104020603" pitchFamily="34" charset="0"/>
              </a:rPr>
              <a:t>régionale</a:t>
            </a:r>
            <a:endParaRPr lang="fr-FR" sz="2000" dirty="0">
              <a:solidFill>
                <a:schemeClr val="bg1"/>
              </a:solidFill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4177085" y="2977136"/>
            <a:ext cx="2162313" cy="1511531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Courroie de transmission entre AFAC nationale et ses structures</a:t>
            </a:r>
            <a:endParaRPr lang="fr-FR" dirty="0"/>
          </a:p>
        </p:txBody>
      </p:sp>
      <p:sp>
        <p:nvSpPr>
          <p:cNvPr id="11" name="Rectangle à coins arrondis 10"/>
          <p:cNvSpPr/>
          <p:nvPr/>
        </p:nvSpPr>
        <p:spPr>
          <a:xfrm>
            <a:off x="2187994" y="3730748"/>
            <a:ext cx="1813560" cy="1041862"/>
          </a:xfrm>
          <a:prstGeom prst="round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lvl="1" algn="ctr"/>
            <a:r>
              <a:rPr lang="fr-FR" dirty="0">
                <a:solidFill>
                  <a:prstClr val="black"/>
                </a:solidFill>
                <a:latin typeface="Tw Cen MT" panose="020B0602020104020603" pitchFamily="34" charset="0"/>
              </a:rPr>
              <a:t>Accès à des projets en </a:t>
            </a:r>
            <a:r>
              <a:rPr lang="fr-FR" dirty="0" err="1" smtClean="0">
                <a:solidFill>
                  <a:prstClr val="black"/>
                </a:solidFill>
                <a:latin typeface="Tw Cen MT" panose="020B0602020104020603" pitchFamily="34" charset="0"/>
              </a:rPr>
              <a:t>multipartenariat</a:t>
            </a:r>
            <a:endParaRPr lang="fr-FR" dirty="0">
              <a:solidFill>
                <a:prstClr val="black"/>
              </a:solidFill>
              <a:latin typeface="Tw Cen MT" panose="020B0602020104020603" pitchFamily="34" charset="0"/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6442136" y="3607168"/>
            <a:ext cx="2201639" cy="1450571"/>
          </a:xfrm>
          <a:prstGeom prst="round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lvl="1" algn="ctr"/>
            <a:r>
              <a:rPr lang="fr-FR" dirty="0" smtClean="0">
                <a:solidFill>
                  <a:prstClr val="black"/>
                </a:solidFill>
                <a:latin typeface="Tw Cen MT" panose="020B0602020104020603" pitchFamily="34" charset="0"/>
              </a:rPr>
              <a:t>Ouvre </a:t>
            </a:r>
            <a:r>
              <a:rPr lang="fr-FR" dirty="0">
                <a:solidFill>
                  <a:prstClr val="black"/>
                </a:solidFill>
                <a:latin typeface="Tw Cen MT" panose="020B0602020104020603" pitchFamily="34" charset="0"/>
              </a:rPr>
              <a:t>des portes </a:t>
            </a:r>
            <a:r>
              <a:rPr lang="fr-FR" dirty="0" smtClean="0">
                <a:solidFill>
                  <a:prstClr val="black"/>
                </a:solidFill>
                <a:latin typeface="Tw Cen MT" panose="020B0602020104020603" pitchFamily="34" charset="0"/>
              </a:rPr>
              <a:t>auxquelles les                                                            </a:t>
            </a:r>
            <a:r>
              <a:rPr lang="fr-FR" dirty="0">
                <a:solidFill>
                  <a:prstClr val="black"/>
                </a:solidFill>
                <a:latin typeface="Tw Cen MT" panose="020B0602020104020603" pitchFamily="34" charset="0"/>
              </a:rPr>
              <a:t>structures seules </a:t>
            </a:r>
            <a:r>
              <a:rPr lang="fr-FR" dirty="0" smtClean="0">
                <a:solidFill>
                  <a:prstClr val="black"/>
                </a:solidFill>
                <a:latin typeface="Tw Cen MT" panose="020B0602020104020603" pitchFamily="34" charset="0"/>
              </a:rPr>
              <a:t>ont difficilement accès</a:t>
            </a:r>
            <a:endParaRPr lang="fr-FR" dirty="0">
              <a:solidFill>
                <a:prstClr val="black"/>
              </a:solidFill>
              <a:latin typeface="Tw Cen MT" panose="020B0602020104020603" pitchFamily="34" charset="0"/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1761306" y="1871749"/>
            <a:ext cx="2307774" cy="100113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dirty="0">
                <a:solidFill>
                  <a:schemeClr val="bg1"/>
                </a:solidFill>
                <a:latin typeface="Tw Cen MT" panose="020B0602020104020603" pitchFamily="34" charset="0"/>
              </a:rPr>
              <a:t>appuyer son </a:t>
            </a:r>
            <a:r>
              <a:rPr lang="fr-FR" sz="2000" dirty="0" smtClean="0">
                <a:solidFill>
                  <a:schemeClr val="bg1"/>
                </a:solidFill>
                <a:latin typeface="Tw Cen MT" panose="020B0602020104020603" pitchFamily="34" charset="0"/>
              </a:rPr>
              <a:t>réseau de structures</a:t>
            </a:r>
            <a:endParaRPr lang="fr-FR" sz="2000" dirty="0">
              <a:solidFill>
                <a:schemeClr val="bg1"/>
              </a:solidFill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277585" y="3587633"/>
            <a:ext cx="1813560" cy="1246217"/>
          </a:xfrm>
          <a:prstGeom prst="round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lvl="1" algn="ctr"/>
            <a:r>
              <a:rPr lang="fr-FR" dirty="0" smtClean="0">
                <a:solidFill>
                  <a:prstClr val="black"/>
                </a:solidFill>
                <a:latin typeface="Tw Cen MT" panose="020B0602020104020603" pitchFamily="34" charset="0"/>
              </a:rPr>
              <a:t>Accompagner à la montée en compétence des technicien-ne-s</a:t>
            </a:r>
            <a:endParaRPr lang="fr-FR" dirty="0">
              <a:solidFill>
                <a:prstClr val="black"/>
              </a:solidFill>
              <a:latin typeface="Tw Cen MT" panose="020B0602020104020603" pitchFamily="34" charset="0"/>
            </a:endParaRPr>
          </a:p>
        </p:txBody>
      </p:sp>
      <p:cxnSp>
        <p:nvCxnSpPr>
          <p:cNvPr id="16" name="Connecteur droit avec flèche 15"/>
          <p:cNvCxnSpPr>
            <a:stCxn id="13" idx="2"/>
            <a:endCxn id="14" idx="0"/>
          </p:cNvCxnSpPr>
          <p:nvPr/>
        </p:nvCxnSpPr>
        <p:spPr>
          <a:xfrm flipH="1">
            <a:off x="1184365" y="2872879"/>
            <a:ext cx="1730828" cy="714754"/>
          </a:xfrm>
          <a:prstGeom prst="straightConnector1">
            <a:avLst/>
          </a:prstGeom>
          <a:ln w="76200"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Connecteur droit avec flèche 19"/>
          <p:cNvCxnSpPr>
            <a:stCxn id="13" idx="3"/>
            <a:endCxn id="10" idx="0"/>
          </p:cNvCxnSpPr>
          <p:nvPr/>
        </p:nvCxnSpPr>
        <p:spPr>
          <a:xfrm>
            <a:off x="4069080" y="2372314"/>
            <a:ext cx="1189162" cy="604822"/>
          </a:xfrm>
          <a:prstGeom prst="straightConnector1">
            <a:avLst/>
          </a:prstGeom>
          <a:ln w="76200"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Connecteur droit avec flèche 22"/>
          <p:cNvCxnSpPr>
            <a:stCxn id="13" idx="2"/>
            <a:endCxn id="11" idx="0"/>
          </p:cNvCxnSpPr>
          <p:nvPr/>
        </p:nvCxnSpPr>
        <p:spPr>
          <a:xfrm>
            <a:off x="2915193" y="2872879"/>
            <a:ext cx="179581" cy="857869"/>
          </a:xfrm>
          <a:prstGeom prst="straightConnector1">
            <a:avLst/>
          </a:prstGeom>
          <a:ln w="76200"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4" name="Connecteur droit avec flèche 33"/>
          <p:cNvCxnSpPr>
            <a:stCxn id="9" idx="2"/>
            <a:endCxn id="12" idx="0"/>
          </p:cNvCxnSpPr>
          <p:nvPr/>
        </p:nvCxnSpPr>
        <p:spPr>
          <a:xfrm>
            <a:off x="7478196" y="2872879"/>
            <a:ext cx="64760" cy="734289"/>
          </a:xfrm>
          <a:prstGeom prst="straightConnector1">
            <a:avLst/>
          </a:prstGeom>
          <a:ln w="76200"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2" name="Connecteur droit avec flèche 41"/>
          <p:cNvCxnSpPr>
            <a:stCxn id="9" idx="1"/>
            <a:endCxn id="10" idx="0"/>
          </p:cNvCxnSpPr>
          <p:nvPr/>
        </p:nvCxnSpPr>
        <p:spPr>
          <a:xfrm flipH="1">
            <a:off x="5258242" y="2372314"/>
            <a:ext cx="1111515" cy="604822"/>
          </a:xfrm>
          <a:prstGeom prst="straightConnector1">
            <a:avLst/>
          </a:prstGeom>
          <a:ln w="76200"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50" name="Flèche courbée vers la droite 49"/>
          <p:cNvSpPr/>
          <p:nvPr/>
        </p:nvSpPr>
        <p:spPr>
          <a:xfrm>
            <a:off x="5423617" y="4631366"/>
            <a:ext cx="624974" cy="1280160"/>
          </a:xfrm>
          <a:prstGeom prst="curved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53" name="Rectangle à coins arrondis 52"/>
          <p:cNvSpPr/>
          <p:nvPr/>
        </p:nvSpPr>
        <p:spPr>
          <a:xfrm>
            <a:off x="1111850" y="4972271"/>
            <a:ext cx="3374425" cy="182296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fr-FR" dirty="0" smtClean="0"/>
              <a:t>-formation</a:t>
            </a:r>
          </a:p>
          <a:p>
            <a:pPr algn="ctr"/>
            <a:r>
              <a:rPr lang="fr-FR" dirty="0" smtClean="0"/>
              <a:t>-partage de RETEX</a:t>
            </a:r>
          </a:p>
          <a:p>
            <a:pPr algn="ctr"/>
            <a:r>
              <a:rPr lang="fr-FR" dirty="0" smtClean="0"/>
              <a:t>-diffusion des connaissances scientifiques</a:t>
            </a:r>
          </a:p>
          <a:p>
            <a:pPr algn="ctr"/>
            <a:r>
              <a:rPr lang="fr-FR" dirty="0" smtClean="0"/>
              <a:t>-outiller ses structures</a:t>
            </a:r>
          </a:p>
          <a:p>
            <a:pPr algn="ctr"/>
            <a:r>
              <a:rPr lang="fr-FR" dirty="0" smtClean="0"/>
              <a:t>-mise en relation</a:t>
            </a:r>
          </a:p>
        </p:txBody>
      </p:sp>
      <p:sp>
        <p:nvSpPr>
          <p:cNvPr id="54" name="Rectangle à coins arrondis 53"/>
          <p:cNvSpPr/>
          <p:nvPr/>
        </p:nvSpPr>
        <p:spPr>
          <a:xfrm>
            <a:off x="6048591" y="5222957"/>
            <a:ext cx="2988728" cy="152531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fr-FR" dirty="0" smtClean="0"/>
              <a:t>-présence dans les instances régionales </a:t>
            </a:r>
          </a:p>
          <a:p>
            <a:pPr algn="ctr"/>
            <a:r>
              <a:rPr lang="fr-FR" dirty="0" smtClean="0">
                <a:sym typeface="Wingdings" panose="05000000000000000000" pitchFamily="2" charset="2"/>
              </a:rPr>
              <a:t></a:t>
            </a:r>
            <a:r>
              <a:rPr lang="fr-FR" dirty="0" smtClean="0"/>
              <a:t>relais d'infos (lien avec institutionnels)</a:t>
            </a:r>
          </a:p>
          <a:p>
            <a:pPr algn="ctr"/>
            <a:r>
              <a:rPr lang="fr-FR" dirty="0" smtClean="0">
                <a:sym typeface="Wingdings" panose="05000000000000000000" pitchFamily="2" charset="2"/>
              </a:rPr>
              <a:t></a:t>
            </a:r>
            <a:r>
              <a:rPr lang="fr-FR" dirty="0" smtClean="0"/>
              <a:t>porter la voix des structures</a:t>
            </a:r>
            <a:endParaRPr lang="fr-FR" dirty="0"/>
          </a:p>
        </p:txBody>
      </p:sp>
      <p:sp>
        <p:nvSpPr>
          <p:cNvPr id="55" name="Flèche courbée vers la droite 54"/>
          <p:cNvSpPr/>
          <p:nvPr/>
        </p:nvSpPr>
        <p:spPr>
          <a:xfrm>
            <a:off x="392175" y="4975720"/>
            <a:ext cx="624974" cy="967880"/>
          </a:xfrm>
          <a:prstGeom prst="curved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cxnSp>
        <p:nvCxnSpPr>
          <p:cNvPr id="56" name="Connecteur droit avec flèche 55"/>
          <p:cNvCxnSpPr>
            <a:stCxn id="54" idx="1"/>
          </p:cNvCxnSpPr>
          <p:nvPr/>
        </p:nvCxnSpPr>
        <p:spPr>
          <a:xfrm flipH="1">
            <a:off x="4522793" y="5985615"/>
            <a:ext cx="1525798" cy="7102"/>
          </a:xfrm>
          <a:prstGeom prst="straightConnector1">
            <a:avLst/>
          </a:prstGeom>
          <a:ln w="76200"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7279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23148"/>
          </a:xfrm>
          <a:solidFill>
            <a:srgbClr val="759020"/>
          </a:solidFill>
        </p:spPr>
        <p:txBody>
          <a:bodyPr>
            <a:normAutofit fontScale="90000"/>
          </a:bodyPr>
          <a:lstStyle/>
          <a:p>
            <a:pPr algn="r"/>
            <a:r>
              <a:rPr lang="fr-FR" sz="3600" b="1" dirty="0" smtClean="0">
                <a:solidFill>
                  <a:schemeClr val="bg1"/>
                </a:solidFill>
                <a:latin typeface="Ubuntu" panose="020B0504030602030204" pitchFamily="34" charset="0"/>
              </a:rPr>
              <a:t>Merci de votre attention</a:t>
            </a:r>
            <a:endParaRPr lang="fr-FR" sz="3600" b="1" dirty="0">
              <a:solidFill>
                <a:schemeClr val="bg1"/>
              </a:solidFill>
              <a:latin typeface="Ubuntu" panose="020B050403060203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3400" y="797468"/>
            <a:ext cx="8208818" cy="581297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FR" b="1" dirty="0">
              <a:latin typeface="Ubuntu" panose="020B0504030602030204" pitchFamily="34" charset="0"/>
            </a:endParaRPr>
          </a:p>
          <a:p>
            <a:pPr marL="0" indent="0">
              <a:buNone/>
            </a:pPr>
            <a:endParaRPr lang="fr-FR" b="1" dirty="0">
              <a:latin typeface="Ubuntu" panose="020B0504030602030204" pitchFamily="34" charset="0"/>
            </a:endParaRPr>
          </a:p>
          <a:p>
            <a:pPr marL="0" indent="0">
              <a:buNone/>
            </a:pPr>
            <a:endParaRPr lang="fr-FR" b="1" dirty="0">
              <a:latin typeface="Ubuntu" panose="020B0504030602030204" pitchFamily="34" charset="0"/>
            </a:endParaRPr>
          </a:p>
          <a:p>
            <a:pPr marL="0" indent="0">
              <a:buNone/>
            </a:pPr>
            <a:endParaRPr lang="fr-FR" b="1" dirty="0">
              <a:latin typeface="Ubuntu" panose="020B0504030602030204" pitchFamily="34" charset="0"/>
            </a:endParaRPr>
          </a:p>
          <a:p>
            <a:pPr marL="0" indent="0">
              <a:buNone/>
            </a:pPr>
            <a:endParaRPr lang="fr-FR" b="1" dirty="0">
              <a:latin typeface="Ubuntu" panose="020B0504030602030204" pitchFamily="34" charset="0"/>
            </a:endParaRPr>
          </a:p>
          <a:p>
            <a:pPr marL="0" indent="0">
              <a:buNone/>
            </a:pPr>
            <a:r>
              <a:rPr lang="fr-FR" b="1" dirty="0">
                <a:latin typeface="Ubuntu" panose="020B0504030602030204" pitchFamily="34" charset="0"/>
              </a:rPr>
              <a:t>A vos questions!</a:t>
            </a:r>
          </a:p>
          <a:p>
            <a:endParaRPr lang="fr-CA" b="1" dirty="0">
              <a:latin typeface="Ubuntu" panose="020B0504030602030204" pitchFamily="34" charset="0"/>
            </a:endParaRPr>
          </a:p>
          <a:p>
            <a:endParaRPr lang="fr-CA" b="1" dirty="0"/>
          </a:p>
        </p:txBody>
      </p:sp>
      <p:sp>
        <p:nvSpPr>
          <p:cNvPr id="4" name="Arc plein 3"/>
          <p:cNvSpPr/>
          <p:nvPr/>
        </p:nvSpPr>
        <p:spPr>
          <a:xfrm rot="16200000">
            <a:off x="-2390502" y="2116184"/>
            <a:ext cx="7315200" cy="2534192"/>
          </a:xfrm>
          <a:prstGeom prst="blockArc">
            <a:avLst>
              <a:gd name="adj1" fmla="val 11177087"/>
              <a:gd name="adj2" fmla="val 21119756"/>
              <a:gd name="adj3" fmla="val 9866"/>
            </a:avLst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1882" y="797468"/>
            <a:ext cx="2467319" cy="2419688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14743" y="541211"/>
            <a:ext cx="4972744" cy="6325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3465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7F2F519D48ED499CE6ACF9774B650E" ma:contentTypeVersion="21" ma:contentTypeDescription="Crée un document." ma:contentTypeScope="" ma:versionID="f31f53c3d48048c5d87a1d4dd748ce57">
  <xsd:schema xmlns:xsd="http://www.w3.org/2001/XMLSchema" xmlns:xs="http://www.w3.org/2001/XMLSchema" xmlns:p="http://schemas.microsoft.com/office/2006/metadata/properties" xmlns:ns2="3daa46ea-af3d-4001-8e3b-331e22b52c8a" xmlns:ns3="85a5d83a-ca5f-4e82-a15a-e7137a362387" targetNamespace="http://schemas.microsoft.com/office/2006/metadata/properties" ma:root="true" ma:fieldsID="b5da9560265eba4d61f1aa381df910e7" ns2:_="" ns3:_="">
    <xsd:import namespace="3daa46ea-af3d-4001-8e3b-331e22b52c8a"/>
    <xsd:import namespace="85a5d83a-ca5f-4e82-a15a-e7137a36238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3:TaxCatchAll" minOccurs="0"/>
                <xsd:element ref="ns2:lcf76f155ced4ddcb4097134ff3c332f" minOccurs="0"/>
                <xsd:element ref="ns2:MediaServiceObjectDetectorVersions" minOccurs="0"/>
                <xsd:element ref="ns2:_Flow_SignoffStatu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aa46ea-af3d-4001-8e3b-331e22b52c8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3" nillable="true" ma:taxonomy="true" ma:internalName="lcf76f155ced4ddcb4097134ff3c332f" ma:taxonomyFieldName="MediaServiceImageTags" ma:displayName="Balises d’images" ma:readOnly="false" ma:fieldId="{5cf76f15-5ced-4ddc-b409-7134ff3c332f}" ma:taxonomyMulti="true" ma:sspId="adea0c76-54e0-44b6-9368-bd29acc1060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_Flow_SignoffStatus" ma:index="25" nillable="true" ma:displayName="État de validation" ma:internalName="_x00c9_tat_x0020_de_x0020_validation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a5d83a-ca5f-4e82-a15a-e7137a362387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58fa5530-da48-464e-9601-01b68a528422}" ma:internalName="TaxCatchAll" ma:showField="CatchAllData" ma:web="85a5d83a-ca5f-4e82-a15a-e7137a36238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4A86140-0D3C-4E42-B6BB-0D84E1098A4E}"/>
</file>

<file path=customXml/itemProps2.xml><?xml version="1.0" encoding="utf-8"?>
<ds:datastoreItem xmlns:ds="http://schemas.openxmlformats.org/officeDocument/2006/customXml" ds:itemID="{16B5FF43-09CE-4D08-84B0-65E0F02084AF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3735</TotalTime>
  <Words>551</Words>
  <Application>Microsoft Office PowerPoint</Application>
  <PresentationFormat>Affichage à l'écran (4:3)</PresentationFormat>
  <Paragraphs>144</Paragraphs>
  <Slides>8</Slides>
  <Notes>8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Tw Cen MT</vt:lpstr>
      <vt:lpstr>Ubuntu</vt:lpstr>
      <vt:lpstr>Wingdings</vt:lpstr>
      <vt:lpstr>Thème Office</vt:lpstr>
      <vt:lpstr>Présentation PowerPoint</vt:lpstr>
      <vt:lpstr>L'AFAC Pays de la Loire</vt:lpstr>
      <vt:lpstr>L'AFAC Pays de la Loire</vt:lpstr>
      <vt:lpstr>L'AFAC Pays de la Loire</vt:lpstr>
      <vt:lpstr>L'AFAC Pays de la Loire</vt:lpstr>
      <vt:lpstr>L'AFAC Pays de la Loire</vt:lpstr>
      <vt:lpstr>L'AFAC Pays de la Loire</vt:lpstr>
      <vt:lpstr>Merci de votre attention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Journée Bocage et Agroforesterie</dc:title>
  <dc:creator>Utilisateur</dc:creator>
  <cp:lastModifiedBy>Utilisateur</cp:lastModifiedBy>
  <cp:revision>186</cp:revision>
  <cp:lastPrinted>2021-09-15T21:12:11Z</cp:lastPrinted>
  <dcterms:created xsi:type="dcterms:W3CDTF">2021-09-13T12:31:03Z</dcterms:created>
  <dcterms:modified xsi:type="dcterms:W3CDTF">2024-03-14T17:43:49Z</dcterms:modified>
</cp:coreProperties>
</file>