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57074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ptiste Sanson" userId="252d1f50-2456-418c-91e2-af558001b5cc" providerId="ADAL" clId="{F9887D2A-F6DC-4573-B74D-1363FF5CE412}"/>
    <pc:docChg chg="addSld delSld delMainMaster">
      <pc:chgData name="Baptiste Sanson" userId="252d1f50-2456-418c-91e2-af558001b5cc" providerId="ADAL" clId="{F9887D2A-F6DC-4573-B74D-1363FF5CE412}" dt="2024-03-04T18:23:33.886" v="1" actId="47"/>
      <pc:docMkLst>
        <pc:docMk/>
      </pc:docMkLst>
      <pc:sldChg chg="new del">
        <pc:chgData name="Baptiste Sanson" userId="252d1f50-2456-418c-91e2-af558001b5cc" providerId="ADAL" clId="{F9887D2A-F6DC-4573-B74D-1363FF5CE412}" dt="2024-03-04T18:23:33.886" v="1" actId="47"/>
        <pc:sldMkLst>
          <pc:docMk/>
          <pc:sldMk cId="2025264304" sldId="256"/>
        </pc:sldMkLst>
      </pc:sldChg>
      <pc:sldMasterChg chg="del delSldLayout">
        <pc:chgData name="Baptiste Sanson" userId="252d1f50-2456-418c-91e2-af558001b5cc" providerId="ADAL" clId="{F9887D2A-F6DC-4573-B74D-1363FF5CE412}" dt="2024-03-04T18:23:33.886" v="1" actId="47"/>
        <pc:sldMasterMkLst>
          <pc:docMk/>
          <pc:sldMasterMk cId="1156915874" sldId="2147483648"/>
        </pc:sldMasterMkLst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2524967511" sldId="2147483649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805195490" sldId="2147483650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625918043" sldId="2147483651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2816659050" sldId="2147483652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2281176946" sldId="2147483653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3924147474" sldId="2147483654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3464421199" sldId="2147483655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2199390914" sldId="2147483656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1429465186" sldId="2147483657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1907641497" sldId="2147483658"/>
          </pc:sldLayoutMkLst>
        </pc:sldLayoutChg>
        <pc:sldLayoutChg chg="del">
          <pc:chgData name="Baptiste Sanson" userId="252d1f50-2456-418c-91e2-af558001b5cc" providerId="ADAL" clId="{F9887D2A-F6DC-4573-B74D-1363FF5CE412}" dt="2024-03-04T18:23:33.886" v="1" actId="47"/>
          <pc:sldLayoutMkLst>
            <pc:docMk/>
            <pc:sldMasterMk cId="1156915874" sldId="2147483648"/>
            <pc:sldLayoutMk cId="334771966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ADA1-A4BB-44A2-B412-C88187BA84A8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83CDA-700F-4534-B2B4-72048B4E6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48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0D9370-B9B1-8548-AF51-F844BDF9A62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30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F9853B6-F1D4-7526-CD76-7BBA960F04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8826" y="0"/>
            <a:ext cx="12192000" cy="693174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E359D85-1645-89CE-375B-21D3A561E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739F4B-097C-339C-47BA-7FEB0F01A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A70EC6E-FBDF-BFCF-861F-16B153E24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30" t="6430" r="7478" b="6394"/>
          <a:stretch/>
        </p:blipFill>
        <p:spPr>
          <a:xfrm>
            <a:off x="234462" y="175847"/>
            <a:ext cx="1930640" cy="143851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C97DDEE-E89D-B26D-A5BF-25FF1D8309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2874" y="217483"/>
            <a:ext cx="701314" cy="871537"/>
          </a:xfrm>
          <a:prstGeom prst="rect">
            <a:avLst/>
          </a:prstGeom>
        </p:spPr>
      </p:pic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1B4D8FAD-04FE-2A72-9CCE-3C34C600754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7941" y="237627"/>
            <a:ext cx="785691" cy="897933"/>
          </a:xfrm>
          <a:prstGeom prst="rect">
            <a:avLst/>
          </a:prstGeom>
        </p:spPr>
      </p:pic>
      <p:grpSp>
        <p:nvGrpSpPr>
          <p:cNvPr id="11" name="Groupe 10">
            <a:extLst>
              <a:ext uri="{FF2B5EF4-FFF2-40B4-BE49-F238E27FC236}">
                <a16:creationId xmlns:a16="http://schemas.microsoft.com/office/drawing/2014/main" id="{71570BB6-09BA-EEC6-0C50-140926340B6A}"/>
              </a:ext>
            </a:extLst>
          </p:cNvPr>
          <p:cNvGrpSpPr/>
          <p:nvPr userDrawn="1"/>
        </p:nvGrpSpPr>
        <p:grpSpPr>
          <a:xfrm>
            <a:off x="8731560" y="260178"/>
            <a:ext cx="1637139" cy="806687"/>
            <a:chOff x="8725402" y="245762"/>
            <a:chExt cx="1637139" cy="806687"/>
          </a:xfrm>
        </p:grpSpPr>
        <p:pic>
          <p:nvPicPr>
            <p:cNvPr id="1026" name="Picture 2" descr="Data-visualisation - Agence de l'eau Loire-Bretagne">
              <a:extLst>
                <a:ext uri="{FF2B5EF4-FFF2-40B4-BE49-F238E27FC236}">
                  <a16:creationId xmlns:a16="http://schemas.microsoft.com/office/drawing/2014/main" id="{97F561E4-9EA3-37F2-7D4F-EF97D15D3E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915" t="7546" r="38990" b="8297"/>
            <a:stretch/>
          </p:blipFill>
          <p:spPr bwMode="auto">
            <a:xfrm>
              <a:off x="9398000" y="270007"/>
              <a:ext cx="964541" cy="760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Data-visualisation - Agence de l'eau Loire-Bretagne">
              <a:extLst>
                <a:ext uri="{FF2B5EF4-FFF2-40B4-BE49-F238E27FC236}">
                  <a16:creationId xmlns:a16="http://schemas.microsoft.com/office/drawing/2014/main" id="{E1A6CF4F-EEF0-4467-92C5-5595C653AFA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61703" t="7546" r="3038" b="8297"/>
            <a:stretch/>
          </p:blipFill>
          <p:spPr bwMode="auto">
            <a:xfrm>
              <a:off x="8725402" y="245762"/>
              <a:ext cx="632013" cy="806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Programme Régional de Développement Agricole et Rural 2022-2027 - Chambres  d'agriculture Normandie">
            <a:extLst>
              <a:ext uri="{FF2B5EF4-FFF2-40B4-BE49-F238E27FC236}">
                <a16:creationId xmlns:a16="http://schemas.microsoft.com/office/drawing/2014/main" id="{B0CC1873-3B77-F160-CFD8-46B760DF4F4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4" t="5134" r="761" b="4874"/>
          <a:stretch/>
        </p:blipFill>
        <p:spPr bwMode="auto">
          <a:xfrm>
            <a:off x="6503102" y="312290"/>
            <a:ext cx="2097196" cy="74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nistère de l'Écologie (France) — Wikipédia">
            <a:extLst>
              <a:ext uri="{FF2B5EF4-FFF2-40B4-BE49-F238E27FC236}">
                <a16:creationId xmlns:a16="http://schemas.microsoft.com/office/drawing/2014/main" id="{99971E1D-4DFA-977B-3769-3BA04DAF69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9116" y="274802"/>
            <a:ext cx="973401" cy="81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ondation Charles Léopold Mayer pour le Progrès de l'Homme (FPH) -  Agropolis Fondation">
            <a:extLst>
              <a:ext uri="{FF2B5EF4-FFF2-40B4-BE49-F238E27FC236}">
                <a16:creationId xmlns:a16="http://schemas.microsoft.com/office/drawing/2014/main" id="{60C8B910-066B-C6C8-778E-AB10AC21C5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15910" y="998770"/>
            <a:ext cx="2231656" cy="105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1% for the Planet - La Boulangère">
            <a:extLst>
              <a:ext uri="{FF2B5EF4-FFF2-40B4-BE49-F238E27FC236}">
                <a16:creationId xmlns:a16="http://schemas.microsoft.com/office/drawing/2014/main" id="{B1BBEE27-598E-D4C5-3682-06440E5D20A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758" t="-1296" r="38985" b="-1270"/>
          <a:stretch/>
        </p:blipFill>
        <p:spPr bwMode="auto">
          <a:xfrm>
            <a:off x="9168219" y="1171623"/>
            <a:ext cx="1184847" cy="70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 14" descr="Une image contenant texte&#10;&#10;Description générée automatiquement">
            <a:extLst>
              <a:ext uri="{FF2B5EF4-FFF2-40B4-BE49-F238E27FC236}">
                <a16:creationId xmlns:a16="http://schemas.microsoft.com/office/drawing/2014/main" id="{C216D7D5-37D8-4C15-95A6-8F6E448536A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5517" y="1242650"/>
            <a:ext cx="1436229" cy="56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7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5CE894-9A92-5DBE-839E-993240B7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E57420-FCA3-0455-49C2-FB99FC992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Lat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12AEBD-9C1D-8D8F-7C7F-363E7148C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DF6CA1-DE85-66A2-AF17-C9672EDF3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Lat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7ED3C0-DAF8-E549-933F-9399483BD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163223-7F7A-62CD-301C-63A535181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87DE6118-2437-4B30-8E3C-4D2BE6020583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D843D3-A3F1-27A7-48B9-9AEE77D9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1345957-EC97-4E5D-0259-80F00835F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9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A827D5-C76D-5C83-7D1D-BC14EF0A3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2BA092D-915E-7C06-A6EC-6287339D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E98B7964-B5A4-4F41-91FB-966255DB5A2E}" type="datetimeFigureOut">
              <a:rPr lang="fr-FR" smtClean="0"/>
              <a:pPr/>
              <a:t>04/03/2024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8E1B80-0694-486B-B129-2A61672F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CF38EB-E395-2F5E-4820-16B23A52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A9BA0315-D670-D142-8698-F45E9DB758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9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543D89-1C8E-2A3F-EC15-E20D2D1C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E98B7964-B5A4-4F41-91FB-966255DB5A2E}" type="datetimeFigureOut">
              <a:rPr lang="fr-FR" smtClean="0"/>
              <a:pPr/>
              <a:t>04/03/2024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FEBBB8D-68ED-3D21-CB32-DE9574C3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E12B7A-00E8-63DF-A116-831C0404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A9BA0315-D670-D142-8698-F45E9DB758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47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9789E-B8F4-2E79-2C4B-E35512643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AF94F8-30E8-9CF5-DD3F-4DDEEEBB1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 i="0">
                <a:latin typeface="Lato" panose="020F0502020204030203" pitchFamily="34" charset="0"/>
              </a:defRPr>
            </a:lvl1pPr>
            <a:lvl2pPr>
              <a:defRPr sz="2800" b="0" i="0">
                <a:latin typeface="Lato" panose="020F0502020204030203" pitchFamily="34" charset="0"/>
              </a:defRPr>
            </a:lvl2pPr>
            <a:lvl3pPr>
              <a:defRPr sz="2400" b="0" i="0">
                <a:latin typeface="Lato" panose="020F0502020204030203" pitchFamily="34" charset="0"/>
              </a:defRPr>
            </a:lvl3pPr>
            <a:lvl4pPr>
              <a:defRPr sz="2000" b="0" i="0">
                <a:latin typeface="Lato" panose="020F0502020204030203" pitchFamily="34" charset="0"/>
              </a:defRPr>
            </a:lvl4pPr>
            <a:lvl5pPr>
              <a:defRPr sz="2000" b="0" i="0">
                <a:latin typeface="Lat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8FF030-7E5A-F921-71A9-FA11DFA10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Lat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A600CC-0EFD-C647-92CB-63DE4C253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E98B7964-B5A4-4F41-91FB-966255DB5A2E}" type="datetimeFigureOut">
              <a:rPr lang="fr-FR" smtClean="0"/>
              <a:pPr/>
              <a:t>04/03/2024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A5FE53-C260-722E-29FB-48296AB6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AA933D-33D5-79A7-EF04-A4234F61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A9BA0315-D670-D142-8698-F45E9DB758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374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BBC2B-9286-C425-A8A0-21FFBAD0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96471EA-2989-480B-0C4A-D9DA5D776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 b="0" i="0">
                <a:latin typeface="Lat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E3F702-1BBF-1CCC-A1ED-DF6B4C7FA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Lat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011E4D-55D9-DB3E-B8FB-83156B640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E98B7964-B5A4-4F41-91FB-966255DB5A2E}" type="datetimeFigureOut">
              <a:rPr lang="fr-FR" smtClean="0"/>
              <a:pPr/>
              <a:t>04/03/2024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E7A6E6-6D2E-0360-AE3B-C5CB86035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B92153-D7D2-DCA9-1B13-4F631127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A9BA0315-D670-D142-8698-F45E9DB758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96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9F5081-D03B-6926-D982-1A3BEC2EC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D654EA-EC1A-2C12-6CB5-291F25233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3780F0-8A15-AB24-24D6-0B81054F0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E98B7964-B5A4-4F41-91FB-966255DB5A2E}" type="datetimeFigureOut">
              <a:rPr lang="fr-FR" smtClean="0"/>
              <a:pPr/>
              <a:t>04/03/2024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DD18E-D4D5-7433-8204-5047D4A9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E87F5B-16D7-769D-FDAC-D1D5654F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A9BA0315-D670-D142-8698-F45E9DB758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567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681FE71-F71C-A049-A081-DC7CF4F508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5D43CE-19A8-5F23-C0F8-398193AE3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1DE008-724C-C939-203E-1EE578D9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E98B7964-B5A4-4F41-91FB-966255DB5A2E}" type="datetimeFigureOut">
              <a:rPr lang="fr-FR" smtClean="0"/>
              <a:pPr/>
              <a:t>04/03/2024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9B1332-3799-7CA0-2A7A-D146A0F2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01F4D8-14BD-C671-61DC-900C2D9B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A9BA0315-D670-D142-8698-F45E9DB758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591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B3B9-3842-4672-8F59-976BE5537DAC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74DA-3163-4EE5-87C6-5973442C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20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guitare&#10;&#10;Description générée automatiquement">
            <a:extLst>
              <a:ext uri="{FF2B5EF4-FFF2-40B4-BE49-F238E27FC236}">
                <a16:creationId xmlns:a16="http://schemas.microsoft.com/office/drawing/2014/main" id="{F529CB40-A59C-A6AA-5E68-EBAE2411B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3318" y="-56560"/>
            <a:ext cx="12359588" cy="695226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E359D85-1645-89CE-375B-21D3A561EA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65101" y="2752625"/>
            <a:ext cx="7327690" cy="1131217"/>
          </a:xfrm>
        </p:spPr>
        <p:txBody>
          <a:bodyPr anchor="b">
            <a:normAutofit/>
          </a:bodyPr>
          <a:lstStyle>
            <a:lvl1pPr algn="ctr">
              <a:defRPr sz="4400" b="1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titre de la partie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739F4B-097C-339C-47BA-7FEB0F01A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5102" y="3985003"/>
            <a:ext cx="7327689" cy="813240"/>
          </a:xfrm>
        </p:spPr>
        <p:txBody>
          <a:bodyPr/>
          <a:lstStyle>
            <a:lvl1pPr marL="0" indent="0" algn="ctr">
              <a:buNone/>
              <a:defRPr sz="2400" b="0" i="0">
                <a:latin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A70EC6E-FBDF-BFCF-861F-16B153E24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30" t="6430" r="7478" b="6394"/>
          <a:stretch/>
        </p:blipFill>
        <p:spPr>
          <a:xfrm>
            <a:off x="234462" y="175847"/>
            <a:ext cx="1930640" cy="143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5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>
            <a:extLst>
              <a:ext uri="{FF2B5EF4-FFF2-40B4-BE49-F238E27FC236}">
                <a16:creationId xmlns:a16="http://schemas.microsoft.com/office/drawing/2014/main" id="{A57B7A8F-8CE7-FC33-FA63-15A0982CB8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A4E9840-DF2F-B6F9-9C93-B1BA63D15882}"/>
              </a:ext>
            </a:extLst>
          </p:cNvPr>
          <p:cNvSpPr txBox="1"/>
          <p:nvPr userDrawn="1"/>
        </p:nvSpPr>
        <p:spPr>
          <a:xfrm>
            <a:off x="2907989" y="1174863"/>
            <a:ext cx="2260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SOMMAIRE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FF306768-785B-B0D4-F0AD-B9CF7ABAE8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30" t="6430" r="7478" b="6394"/>
          <a:stretch/>
        </p:blipFill>
        <p:spPr>
          <a:xfrm>
            <a:off x="144910" y="5305901"/>
            <a:ext cx="1750150" cy="130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92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A5FBA3D-3130-DF0C-96F4-E435AB7C9A1A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736600" cap="rnd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565913"/>
                      <a:gd name="connsiteY0" fmla="*/ 0 h 5738192"/>
                      <a:gd name="connsiteX1" fmla="*/ 5565913 w 5565913"/>
                      <a:gd name="connsiteY1" fmla="*/ 0 h 5738192"/>
                      <a:gd name="connsiteX2" fmla="*/ 5565913 w 5565913"/>
                      <a:gd name="connsiteY2" fmla="*/ 5738192 h 5738192"/>
                      <a:gd name="connsiteX3" fmla="*/ 0 w 5565913"/>
                      <a:gd name="connsiteY3" fmla="*/ 5738192 h 5738192"/>
                      <a:gd name="connsiteX4" fmla="*/ 0 w 5565913"/>
                      <a:gd name="connsiteY4" fmla="*/ 0 h 57381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565913" h="5738192" extrusionOk="0">
                        <a:moveTo>
                          <a:pt x="0" y="0"/>
                        </a:moveTo>
                        <a:cubicBezTo>
                          <a:pt x="2732846" y="118645"/>
                          <a:pt x="3344987" y="116012"/>
                          <a:pt x="5565913" y="0"/>
                        </a:cubicBezTo>
                        <a:cubicBezTo>
                          <a:pt x="5433031" y="2629800"/>
                          <a:pt x="5650864" y="4115386"/>
                          <a:pt x="5565913" y="5738192"/>
                        </a:cubicBezTo>
                        <a:cubicBezTo>
                          <a:pt x="3424463" y="5872792"/>
                          <a:pt x="804624" y="5580996"/>
                          <a:pt x="0" y="5738192"/>
                        </a:cubicBezTo>
                        <a:cubicBezTo>
                          <a:pt x="-20187" y="4029997"/>
                          <a:pt x="-152480" y="243123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9BC83-6FC3-E9C9-D312-A0E256026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1" y="208339"/>
            <a:ext cx="4063448" cy="557133"/>
          </a:xfrm>
        </p:spPr>
        <p:txBody>
          <a:bodyPr anchor="b">
            <a:normAutofit/>
          </a:bodyPr>
          <a:lstStyle>
            <a:lvl1pPr>
              <a:defRPr sz="2800" b="1" i="0">
                <a:solidFill>
                  <a:schemeClr val="bg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865B99-FE7A-E5F7-93FB-62C3EDBC7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643" y="1855307"/>
            <a:ext cx="4389507" cy="4247598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0A8D4761-1BAF-F998-0BE7-FBD0D080779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970643" y="1842054"/>
            <a:ext cx="4389507" cy="4247598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4222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DC6A5E7-47F0-80FE-97D7-3815B2DDBA00}"/>
              </a:ext>
            </a:extLst>
          </p:cNvPr>
          <p:cNvSpPr/>
          <p:nvPr userDrawn="1"/>
        </p:nvSpPr>
        <p:spPr>
          <a:xfrm>
            <a:off x="-122548" y="-84841"/>
            <a:ext cx="3469063" cy="70512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C2159B-27FC-F17F-E71A-65FE7E905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841" y="200157"/>
            <a:ext cx="7209149" cy="530421"/>
          </a:xfrm>
        </p:spPr>
        <p:txBody>
          <a:bodyPr>
            <a:normAutofit/>
          </a:bodyPr>
          <a:lstStyle>
            <a:lvl1pPr algn="r">
              <a:defRPr sz="2800" b="1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14C660-B664-CB15-F7B5-240F0CF74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810" y="853894"/>
            <a:ext cx="2766767" cy="5697735"/>
          </a:xfrm>
        </p:spPr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9598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DC6A5E7-47F0-80FE-97D7-3815B2DDBA00}"/>
              </a:ext>
            </a:extLst>
          </p:cNvPr>
          <p:cNvSpPr/>
          <p:nvPr userDrawn="1"/>
        </p:nvSpPr>
        <p:spPr>
          <a:xfrm>
            <a:off x="-101339" y="-96625"/>
            <a:ext cx="3469063" cy="70512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C2159B-27FC-F17F-E71A-65FE7E905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841" y="200157"/>
            <a:ext cx="7209149" cy="530421"/>
          </a:xfrm>
        </p:spPr>
        <p:txBody>
          <a:bodyPr>
            <a:normAutofit/>
          </a:bodyPr>
          <a:lstStyle>
            <a:lvl1pPr algn="r">
              <a:defRPr sz="2800" b="1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14C660-B664-CB15-F7B5-240F0CF74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810" y="853894"/>
            <a:ext cx="2766767" cy="5697735"/>
          </a:xfrm>
        </p:spPr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6244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DC6A5E7-47F0-80FE-97D7-3815B2DDBA00}"/>
              </a:ext>
            </a:extLst>
          </p:cNvPr>
          <p:cNvSpPr/>
          <p:nvPr userDrawn="1"/>
        </p:nvSpPr>
        <p:spPr>
          <a:xfrm>
            <a:off x="-245096" y="-216816"/>
            <a:ext cx="3591612" cy="7315199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C2159B-27FC-F17F-E71A-65FE7E905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841" y="200157"/>
            <a:ext cx="7209149" cy="530421"/>
          </a:xfrm>
        </p:spPr>
        <p:txBody>
          <a:bodyPr>
            <a:normAutofit/>
          </a:bodyPr>
          <a:lstStyle>
            <a:lvl1pPr algn="r">
              <a:defRPr sz="2800" b="1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14C660-B664-CB15-F7B5-240F0CF74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810" y="853894"/>
            <a:ext cx="2766767" cy="5697735"/>
          </a:xfrm>
        </p:spPr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7830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DC6A5E7-47F0-80FE-97D7-3815B2DDBA00}"/>
              </a:ext>
            </a:extLst>
          </p:cNvPr>
          <p:cNvSpPr/>
          <p:nvPr userDrawn="1"/>
        </p:nvSpPr>
        <p:spPr>
          <a:xfrm>
            <a:off x="-139831" y="-115746"/>
            <a:ext cx="12471662" cy="1354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C2159B-27FC-F17F-E71A-65FE7E905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810" y="496849"/>
            <a:ext cx="7209149" cy="530421"/>
          </a:xfrm>
        </p:spPr>
        <p:txBody>
          <a:bodyPr>
            <a:normAutofit/>
          </a:bodyPr>
          <a:lstStyle>
            <a:lvl1pPr algn="l">
              <a:defRPr sz="2800" b="1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14C660-B664-CB15-F7B5-240F0CF74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810" y="1632551"/>
            <a:ext cx="10496747" cy="3592898"/>
          </a:xfrm>
        </p:spPr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4039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DC6A5E7-47F0-80FE-97D7-3815B2DDBA00}"/>
              </a:ext>
            </a:extLst>
          </p:cNvPr>
          <p:cNvSpPr/>
          <p:nvPr userDrawn="1"/>
        </p:nvSpPr>
        <p:spPr>
          <a:xfrm>
            <a:off x="-139831" y="-115746"/>
            <a:ext cx="12471662" cy="1354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C2159B-27FC-F17F-E71A-65FE7E905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810" y="496849"/>
            <a:ext cx="7209149" cy="530421"/>
          </a:xfrm>
        </p:spPr>
        <p:txBody>
          <a:bodyPr>
            <a:normAutofit/>
          </a:bodyPr>
          <a:lstStyle>
            <a:lvl1pPr algn="l">
              <a:defRPr sz="2800" b="1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14C660-B664-CB15-F7B5-240F0CF74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810" y="1632551"/>
            <a:ext cx="10496747" cy="3592898"/>
          </a:xfrm>
        </p:spPr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  <a:lvl2pPr>
              <a:defRPr b="0" i="0">
                <a:latin typeface="Lato" panose="020F0502020204030203" pitchFamily="34" charset="0"/>
              </a:defRPr>
            </a:lvl2pPr>
            <a:lvl3pPr>
              <a:defRPr b="0" i="0">
                <a:latin typeface="Lato" panose="020F0502020204030203" pitchFamily="34" charset="0"/>
              </a:defRPr>
            </a:lvl3pPr>
            <a:lvl4pPr>
              <a:defRPr b="0" i="0">
                <a:latin typeface="Lato" panose="020F0502020204030203" pitchFamily="34" charset="0"/>
              </a:defRPr>
            </a:lvl4pPr>
            <a:lvl5pPr>
              <a:defRPr b="0" i="0">
                <a:latin typeface="Lato" panose="020F05020202040302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2620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832209-6FA9-A98D-7E82-2EED32BE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FCDD7D-0717-D02F-4D84-E34D933F4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24FC08-D370-3916-9362-F4B9B4992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fld id="{87DE6118-2437-4B30-8E3C-4D2BE6020583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614095-1151-A2C4-8576-35D137672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B02DC3-9232-FE9A-8B3B-F63D85F33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ADFB2DE8-321C-7DCA-FA74-E7D987A31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067" y="237367"/>
            <a:ext cx="3032644" cy="545091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r-FR" sz="2800" b="1">
                <a:solidFill>
                  <a:srgbClr val="1A9987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Répondre au volet « Animation-Gestion » </a:t>
            </a:r>
          </a:p>
          <a:p>
            <a:pPr marL="0" lvl="0" indent="0" algn="ctr">
              <a:buNone/>
            </a:pPr>
            <a:r>
              <a:rPr lang="fr-FR" sz="2800" b="1">
                <a:solidFill>
                  <a:srgbClr val="1A9987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de l’AAP</a:t>
            </a:r>
            <a:endParaRPr lang="fr-FR" sz="2800" b="1" u="sng">
              <a:solidFill>
                <a:srgbClr val="1A9987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0" indent="0" algn="ctr">
              <a:buNone/>
            </a:pPr>
            <a:endParaRPr lang="fr-FR" b="1">
              <a:solidFill>
                <a:srgbClr val="1A9987"/>
              </a:solidFill>
              <a:latin typeface="+mn-lt"/>
            </a:endParaRPr>
          </a:p>
          <a:p>
            <a:pPr marL="0" lvl="0" indent="0" algn="ctr">
              <a:buNone/>
            </a:pPr>
            <a:r>
              <a:rPr lang="fr-FR" b="1">
                <a:solidFill>
                  <a:srgbClr val="1A9987"/>
                </a:solidFill>
                <a:latin typeface="+mn-lt"/>
              </a:rPr>
              <a:t>Recommandations de l’</a:t>
            </a:r>
            <a:r>
              <a:rPr lang="fr-FR" b="1" err="1">
                <a:solidFill>
                  <a:srgbClr val="1A9987"/>
                </a:solidFill>
                <a:latin typeface="+mn-lt"/>
              </a:rPr>
              <a:t>Afac</a:t>
            </a:r>
            <a:r>
              <a:rPr lang="fr-FR" b="1">
                <a:solidFill>
                  <a:srgbClr val="1A9987"/>
                </a:solidFill>
                <a:latin typeface="+mn-lt"/>
              </a:rPr>
              <a:t>-Agroforesteries</a:t>
            </a:r>
          </a:p>
          <a:p>
            <a:pPr marL="0" lvl="0" indent="0" algn="ctr">
              <a:buNone/>
            </a:pPr>
            <a:endParaRPr lang="fr-FR" b="1">
              <a:solidFill>
                <a:srgbClr val="1A9987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490D08CA-91FB-E2AC-0E2B-58726C92AE0E}"/>
              </a:ext>
            </a:extLst>
          </p:cNvPr>
          <p:cNvGraphicFramePr>
            <a:graphicFrameLocks noGrp="1"/>
          </p:cNvGraphicFramePr>
          <p:nvPr/>
        </p:nvGraphicFramePr>
        <p:xfrm>
          <a:off x="3431969" y="0"/>
          <a:ext cx="8760029" cy="6826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2496">
                  <a:extLst>
                    <a:ext uri="{9D8B030D-6E8A-4147-A177-3AD203B41FA5}">
                      <a16:colId xmlns:a16="http://schemas.microsoft.com/office/drawing/2014/main" val="3066951715"/>
                    </a:ext>
                  </a:extLst>
                </a:gridCol>
                <a:gridCol w="2051949">
                  <a:extLst>
                    <a:ext uri="{9D8B030D-6E8A-4147-A177-3AD203B41FA5}">
                      <a16:colId xmlns:a16="http://schemas.microsoft.com/office/drawing/2014/main" val="2774934355"/>
                    </a:ext>
                  </a:extLst>
                </a:gridCol>
                <a:gridCol w="1842120">
                  <a:extLst>
                    <a:ext uri="{9D8B030D-6E8A-4147-A177-3AD203B41FA5}">
                      <a16:colId xmlns:a16="http://schemas.microsoft.com/office/drawing/2014/main" val="3258988558"/>
                    </a:ext>
                  </a:extLst>
                </a:gridCol>
                <a:gridCol w="1729069">
                  <a:extLst>
                    <a:ext uri="{9D8B030D-6E8A-4147-A177-3AD203B41FA5}">
                      <a16:colId xmlns:a16="http://schemas.microsoft.com/office/drawing/2014/main" val="4217275873"/>
                    </a:ext>
                  </a:extLst>
                </a:gridCol>
                <a:gridCol w="1614395">
                  <a:extLst>
                    <a:ext uri="{9D8B030D-6E8A-4147-A177-3AD203B41FA5}">
                      <a16:colId xmlns:a16="http://schemas.microsoft.com/office/drawing/2014/main" val="1582899346"/>
                    </a:ext>
                  </a:extLst>
                </a:gridCol>
              </a:tblGrid>
              <a:tr h="132014">
                <a:tc>
                  <a:txBody>
                    <a:bodyPr/>
                    <a:lstStyle/>
                    <a:p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00">
                          <a:solidFill>
                            <a:srgbClr val="1A998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 1</a:t>
                      </a: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00">
                          <a:solidFill>
                            <a:srgbClr val="1A998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 2</a:t>
                      </a: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00">
                          <a:solidFill>
                            <a:srgbClr val="1A998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 3</a:t>
                      </a: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00">
                          <a:solidFill>
                            <a:srgbClr val="1A9987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 4</a:t>
                      </a: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325330"/>
                  </a:ext>
                </a:extLst>
              </a:tr>
              <a:tr h="1081050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 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kern="100">
                          <a:solidFill>
                            <a:srgbClr val="1A9987"/>
                          </a:solidFill>
                          <a:effectLst/>
                        </a:rPr>
                        <a:t>Démarrage sur la thématique de la gestion durable</a:t>
                      </a:r>
                      <a:endParaRPr lang="fr-FR" sz="1100" b="1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kern="100">
                          <a:solidFill>
                            <a:srgbClr val="1A9987"/>
                          </a:solidFill>
                          <a:effectLst/>
                        </a:rPr>
                        <a:t>Lancement de la mise en œuvre d’engagement des agriculteurs sur la gestion durable des haies et inscription du Label Haie dans la démarche territoriale </a:t>
                      </a:r>
                      <a:endParaRPr lang="fr-FR" sz="1100" b="1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kern="100">
                          <a:solidFill>
                            <a:srgbClr val="1A9987"/>
                          </a:solidFill>
                          <a:effectLst/>
                        </a:rPr>
                        <a:t>Déploiement du Label Haie</a:t>
                      </a:r>
                      <a:endParaRPr lang="fr-FR" sz="1100" b="1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kern="100">
                          <a:solidFill>
                            <a:srgbClr val="1A9987"/>
                          </a:solidFill>
                          <a:effectLst/>
                        </a:rPr>
                        <a:t>Accompagnement à la progression des pratiques dans le Label Haie</a:t>
                      </a:r>
                      <a:endParaRPr lang="fr-FR" sz="1100" b="1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227506"/>
                  </a:ext>
                </a:extLst>
              </a:tr>
              <a:tr h="617231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Projet de territoire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Construire un état des lieux en commun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Établissement d’une stratégie pluri-annuelle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Point d’étape évaluation et partage du bilan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Point d’étape évaluation et partage du bilan et réflexion sur le renouvellement de la stratégie </a:t>
                      </a: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4106897433"/>
                  </a:ext>
                </a:extLst>
              </a:tr>
              <a:tr h="363379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Partenariats et partage de compétences</a:t>
                      </a:r>
                    </a:p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 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>
                          <a:effectLst/>
                        </a:rPr>
                        <a:t>- Première prise de contact avec des acteurs (concernés et intéressés)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00">
                          <a:effectLst/>
                        </a:rPr>
                        <a:t>Contractualisation des partenariats (consortium élargi)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Identification des instances territoriales où la gestion durable des haies peut être inscrite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Siéger aux instances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Poursuivre et élargir les partenariats </a:t>
                      </a: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3383139756"/>
                  </a:ext>
                </a:extLst>
              </a:tr>
              <a:tr h="363379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Montée en compétence des techniciens sur la gestion durable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Fondamentaux de la gestion durable 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- Relai Label Haie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Auditeurs Label Haie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- PGDH (agrément obtenu)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Animateur d’OCG Label Haie 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Gestion sylvicole, marquage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3365413960"/>
                  </a:ext>
                </a:extLst>
              </a:tr>
              <a:tr h="654083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Engagement des agriculteurs dans la gestion durable des haies et le Label Haie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Mobilisation des agriculteurs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- Premiers pré-audits Label Haie 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Pré-audit réalisé chez des agriculteurs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- Constitution d’un 1</a:t>
                      </a:r>
                      <a:r>
                        <a:rPr lang="fr-FR" sz="1100" kern="100" baseline="30000">
                          <a:effectLst/>
                        </a:rPr>
                        <a:t>er</a:t>
                      </a:r>
                      <a:r>
                        <a:rPr lang="fr-FR" sz="1100" kern="100">
                          <a:effectLst/>
                        </a:rPr>
                        <a:t> noyau d’agriculteurs souhaitant s’engager dans le Label Haie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Création de l’OCG ou coordination de la certification individuelle = labellisation effective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Animation de l’OCG et augmentation du périmètre ou coordination de la certification individuelle</a:t>
                      </a: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919984647"/>
                  </a:ext>
                </a:extLst>
              </a:tr>
              <a:tr h="508730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Accompagnement des agriculteurs aux changements de pratiques 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Pied de haie 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- Organisation de chantier test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- Organisation de formation pour les agriculteurs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Réunion de bilan des pré-audits Label Haie 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Formation spécifique sur les points de blocage / pratiques à faire évoluer (indicateurs Label Haie non atteint)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>
                          <a:effectLst/>
                        </a:rPr>
                        <a:t>- Formation spécifique pour évoluer dans les niveaux du Label Haie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3694052660"/>
                  </a:ext>
                </a:extLst>
              </a:tr>
              <a:tr h="717063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Mobilisation des acteurs – chantier 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Identifier les acteurs de la gestion type CUMA / ETA / élagueurs bûcherons (comprendre leur fonctionnement et pratiques) 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Les impliquer (réunion collectives, mise en place de partenariats, organisation des chantiers tests)</a:t>
                      </a:r>
                    </a:p>
                    <a:p>
                      <a:r>
                        <a:rPr lang="fr-FR" sz="1100" kern="100">
                          <a:effectLst/>
                        </a:rPr>
                        <a:t> 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Etablissement de modèles d’intervention des acteurs chez les agriculteurs (définition des coûts, organisation logistique, investissement à faire) 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>
                          <a:effectLst/>
                        </a:rPr>
                        <a:t> - Coordination des liens entre les acteurs / agriculteurs (chantiers clés en main ou mixte)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2219872063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00">
                          <a:effectLst/>
                        </a:rPr>
                        <a:t> </a:t>
                      </a:r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Valorisation filière biomasse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- Réflexion sur les voies de valorisation économiques avec les agriculteurs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FF0000"/>
                          </a:solidFill>
                          <a:effectLst/>
                        </a:rPr>
                        <a:t>- AAP filière : étude de faisabilité et d’opportunité</a:t>
                      </a:r>
                      <a:endParaRPr lang="fr-FR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FF0000"/>
                          </a:solidFill>
                          <a:effectLst/>
                        </a:rPr>
                        <a:t>- AAP filière : Mise en place </a:t>
                      </a:r>
                      <a:endParaRPr lang="fr-FR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FF0000"/>
                          </a:solidFill>
                          <a:effectLst/>
                        </a:rPr>
                        <a:t>- AAP filière : développement</a:t>
                      </a:r>
                      <a:endParaRPr lang="fr-FR" sz="1100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1756291145"/>
                  </a:ext>
                </a:extLst>
              </a:tr>
              <a:tr h="149349">
                <a:tc>
                  <a:txBody>
                    <a:bodyPr/>
                    <a:lstStyle/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Sensibilisation communication</a:t>
                      </a:r>
                    </a:p>
                    <a:p>
                      <a:r>
                        <a:rPr lang="fr-FR" sz="1100" kern="100">
                          <a:solidFill>
                            <a:srgbClr val="1A9987"/>
                          </a:solidFill>
                          <a:effectLst/>
                        </a:rPr>
                        <a:t> </a:t>
                      </a:r>
                      <a:endParaRPr lang="fr-FR" sz="1100" kern="100">
                        <a:solidFill>
                          <a:srgbClr val="1A998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>
                    <a:solidFill>
                      <a:srgbClr val="D6EC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 - Définition d’une stratégie de communication pour installer la gestion durable 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 - Participation à des stands / salon</a:t>
                      </a:r>
                      <a:r>
                        <a:rPr lang="fr-FR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</a:p>
                    <a:p>
                      <a:r>
                        <a:rPr lang="fr-FR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Vidéos / flyer</a:t>
                      </a: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 - Organisation du CGA – pratique d’agroforesteries partie gestion durable </a:t>
                      </a:r>
                      <a:endParaRPr lang="fr-FR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81" marR="21781" marT="0" marB="0"/>
                </a:tc>
                <a:tc>
                  <a:txBody>
                    <a:bodyPr/>
                    <a:lstStyle/>
                    <a:p>
                      <a:r>
                        <a:rPr lang="fr-FR" sz="1100" kern="100">
                          <a:effectLst/>
                        </a:rPr>
                        <a:t> - </a:t>
                      </a:r>
                      <a:r>
                        <a:rPr lang="fr-FR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Référentiels / guides adaptés au territoire </a:t>
                      </a:r>
                    </a:p>
                  </a:txBody>
                  <a:tcPr marL="21781" marR="21781" marT="0" marB="0"/>
                </a:tc>
                <a:extLst>
                  <a:ext uri="{0D108BD9-81ED-4DB2-BD59-A6C34878D82A}">
                    <a16:rowId xmlns:a16="http://schemas.microsoft.com/office/drawing/2014/main" val="382167639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E0D04F11-122A-76FB-94F3-83E13C04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01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155277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Couleurs label">
      <a:dk1>
        <a:srgbClr val="000000"/>
      </a:dk1>
      <a:lt1>
        <a:srgbClr val="FFFFFF"/>
      </a:lt1>
      <a:dk2>
        <a:srgbClr val="006633"/>
      </a:dk2>
      <a:lt2>
        <a:srgbClr val="45AB34"/>
      </a:lt2>
      <a:accent1>
        <a:srgbClr val="99B338"/>
      </a:accent1>
      <a:accent2>
        <a:srgbClr val="009F8A"/>
      </a:accent2>
      <a:accent3>
        <a:srgbClr val="AA5842"/>
      </a:accent3>
      <a:accent4>
        <a:srgbClr val="95AF9B"/>
      </a:accent4>
      <a:accent5>
        <a:srgbClr val="C9D9A0"/>
      </a:accent5>
      <a:accent6>
        <a:srgbClr val="99CCC3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Grand écran</PresentationFormat>
  <Paragraphs>72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Lato</vt:lpstr>
      <vt:lpstr>Source Sans Pro</vt:lpstr>
      <vt:lpstr>1_Thème Office</vt:lpstr>
      <vt:lpstr>Présentation PowerPoint</vt:lpstr>
    </vt:vector>
  </TitlesOfParts>
  <Company>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Baptiste Sanson</dc:creator>
  <cp:lastModifiedBy>Baptiste Sanson</cp:lastModifiedBy>
  <cp:revision>1</cp:revision>
  <dcterms:created xsi:type="dcterms:W3CDTF">2024-03-04T18:23:27Z</dcterms:created>
  <dcterms:modified xsi:type="dcterms:W3CDTF">2024-03-04T18:23:38Z</dcterms:modified>
</cp:coreProperties>
</file>