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302" r:id="rId2"/>
    <p:sldId id="268" r:id="rId3"/>
    <p:sldId id="699" r:id="rId4"/>
    <p:sldId id="335" r:id="rId5"/>
    <p:sldId id="333" r:id="rId6"/>
    <p:sldId id="656" r:id="rId7"/>
    <p:sldId id="727" r:id="rId8"/>
    <p:sldId id="683" r:id="rId9"/>
    <p:sldId id="685" r:id="rId10"/>
    <p:sldId id="728" r:id="rId11"/>
    <p:sldId id="729" r:id="rId12"/>
    <p:sldId id="730" r:id="rId13"/>
    <p:sldId id="731" r:id="rId14"/>
    <p:sldId id="732" r:id="rId15"/>
    <p:sldId id="284" r:id="rId16"/>
    <p:sldId id="285" r:id="rId17"/>
    <p:sldId id="664" r:id="rId18"/>
    <p:sldId id="716" r:id="rId19"/>
    <p:sldId id="718" r:id="rId20"/>
    <p:sldId id="682" r:id="rId21"/>
    <p:sldId id="763" r:id="rId22"/>
    <p:sldId id="759" r:id="rId23"/>
    <p:sldId id="711" r:id="rId24"/>
    <p:sldId id="710" r:id="rId25"/>
    <p:sldId id="708" r:id="rId26"/>
    <p:sldId id="694" r:id="rId27"/>
    <p:sldId id="762" r:id="rId28"/>
    <p:sldId id="764" r:id="rId29"/>
    <p:sldId id="655" r:id="rId30"/>
    <p:sldId id="745" r:id="rId31"/>
    <p:sldId id="640" r:id="rId32"/>
    <p:sldId id="748" r:id="rId33"/>
    <p:sldId id="721" r:id="rId34"/>
    <p:sldId id="751" r:id="rId35"/>
    <p:sldId id="722" r:id="rId36"/>
    <p:sldId id="723" r:id="rId37"/>
    <p:sldId id="726" r:id="rId38"/>
    <p:sldId id="765" r:id="rId39"/>
    <p:sldId id="749" r:id="rId40"/>
    <p:sldId id="766" r:id="rId41"/>
    <p:sldId id="705" r:id="rId42"/>
    <p:sldId id="750" r:id="rId43"/>
    <p:sldId id="733" r:id="rId44"/>
    <p:sldId id="700" r:id="rId45"/>
  </p:sldIdLst>
  <p:sldSz cx="10691813" cy="7559675"/>
  <p:notesSz cx="6858000" cy="9144000"/>
  <p:defaultTextStyle>
    <a:defPPr>
      <a:defRPr lang="fr-FR"/>
    </a:defPPr>
    <a:lvl1pPr marL="0" algn="l" defTabSz="1042651" rtl="0" eaLnBrk="1" latinLnBrk="0" hangingPunct="1">
      <a:defRPr sz="2053" kern="1200">
        <a:solidFill>
          <a:schemeClr val="tx1"/>
        </a:solidFill>
        <a:latin typeface="+mn-lt"/>
        <a:ea typeface="+mn-ea"/>
        <a:cs typeface="+mn-cs"/>
      </a:defRPr>
    </a:lvl1pPr>
    <a:lvl2pPr marL="521325" algn="l" defTabSz="1042651" rtl="0" eaLnBrk="1" latinLnBrk="0" hangingPunct="1">
      <a:defRPr sz="2053" kern="1200">
        <a:solidFill>
          <a:schemeClr val="tx1"/>
        </a:solidFill>
        <a:latin typeface="+mn-lt"/>
        <a:ea typeface="+mn-ea"/>
        <a:cs typeface="+mn-cs"/>
      </a:defRPr>
    </a:lvl2pPr>
    <a:lvl3pPr marL="1042651" algn="l" defTabSz="1042651" rtl="0" eaLnBrk="1" latinLnBrk="0" hangingPunct="1">
      <a:defRPr sz="2053" kern="1200">
        <a:solidFill>
          <a:schemeClr val="tx1"/>
        </a:solidFill>
        <a:latin typeface="+mn-lt"/>
        <a:ea typeface="+mn-ea"/>
        <a:cs typeface="+mn-cs"/>
      </a:defRPr>
    </a:lvl3pPr>
    <a:lvl4pPr marL="1563977" algn="l" defTabSz="1042651" rtl="0" eaLnBrk="1" latinLnBrk="0" hangingPunct="1">
      <a:defRPr sz="2053" kern="1200">
        <a:solidFill>
          <a:schemeClr val="tx1"/>
        </a:solidFill>
        <a:latin typeface="+mn-lt"/>
        <a:ea typeface="+mn-ea"/>
        <a:cs typeface="+mn-cs"/>
      </a:defRPr>
    </a:lvl4pPr>
    <a:lvl5pPr marL="2085304" algn="l" defTabSz="1042651" rtl="0" eaLnBrk="1" latinLnBrk="0" hangingPunct="1">
      <a:defRPr sz="2053" kern="1200">
        <a:solidFill>
          <a:schemeClr val="tx1"/>
        </a:solidFill>
        <a:latin typeface="+mn-lt"/>
        <a:ea typeface="+mn-ea"/>
        <a:cs typeface="+mn-cs"/>
      </a:defRPr>
    </a:lvl5pPr>
    <a:lvl6pPr marL="2606629" algn="l" defTabSz="1042651" rtl="0" eaLnBrk="1" latinLnBrk="0" hangingPunct="1">
      <a:defRPr sz="2053" kern="1200">
        <a:solidFill>
          <a:schemeClr val="tx1"/>
        </a:solidFill>
        <a:latin typeface="+mn-lt"/>
        <a:ea typeface="+mn-ea"/>
        <a:cs typeface="+mn-cs"/>
      </a:defRPr>
    </a:lvl6pPr>
    <a:lvl7pPr marL="3127955" algn="l" defTabSz="1042651" rtl="0" eaLnBrk="1" latinLnBrk="0" hangingPunct="1">
      <a:defRPr sz="2053" kern="1200">
        <a:solidFill>
          <a:schemeClr val="tx1"/>
        </a:solidFill>
        <a:latin typeface="+mn-lt"/>
        <a:ea typeface="+mn-ea"/>
        <a:cs typeface="+mn-cs"/>
      </a:defRPr>
    </a:lvl7pPr>
    <a:lvl8pPr marL="3649280" algn="l" defTabSz="1042651" rtl="0" eaLnBrk="1" latinLnBrk="0" hangingPunct="1">
      <a:defRPr sz="2053" kern="1200">
        <a:solidFill>
          <a:schemeClr val="tx1"/>
        </a:solidFill>
        <a:latin typeface="+mn-lt"/>
        <a:ea typeface="+mn-ea"/>
        <a:cs typeface="+mn-cs"/>
      </a:defRPr>
    </a:lvl8pPr>
    <a:lvl9pPr marL="4170605" algn="l" defTabSz="1042651" rtl="0" eaLnBrk="1" latinLnBrk="0" hangingPunct="1">
      <a:defRPr sz="205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5045"/>
    <a:srgbClr val="3BA039"/>
    <a:srgbClr val="009193"/>
    <a:srgbClr val="E5F2EF"/>
    <a:srgbClr val="B6D5D6"/>
    <a:srgbClr val="D3ECD3"/>
    <a:srgbClr val="EBA638"/>
    <a:srgbClr val="FABA29"/>
    <a:srgbClr val="0C4035"/>
    <a:srgbClr val="9ACF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62" autoAdjust="0"/>
    <p:restoredTop sz="95073" autoAdjust="0"/>
  </p:normalViewPr>
  <p:slideViewPr>
    <p:cSldViewPr snapToGrid="0" snapToObjects="1">
      <p:cViewPr varScale="1">
        <p:scale>
          <a:sx n="114" d="100"/>
          <a:sy n="114" d="100"/>
        </p:scale>
        <p:origin x="632" y="184"/>
      </p:cViewPr>
      <p:guideLst>
        <p:guide orient="horz" pos="2381"/>
        <p:guide pos="3367"/>
      </p:guideLst>
    </p:cSldViewPr>
  </p:slideViewPr>
  <p:outlineViewPr>
    <p:cViewPr>
      <p:scale>
        <a:sx n="33" d="100"/>
        <a:sy n="33" d="100"/>
      </p:scale>
      <p:origin x="0" y="1573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AA0275-FE5E-924C-BF4D-79448D00FB5A}" type="datetimeFigureOut">
              <a:rPr lang="fr-FR" smtClean="0"/>
              <a:t>08/12/2020</a:t>
            </a:fld>
            <a:endParaRPr lang="fr-FR"/>
          </a:p>
        </p:txBody>
      </p:sp>
      <p:sp>
        <p:nvSpPr>
          <p:cNvPr id="4" name="Espace réservé de l'image des diapositives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EB266E-19F8-4044-9CB1-F353053D2C1B}" type="slidenum">
              <a:rPr lang="fr-FR" smtClean="0"/>
              <a:t>‹N°›</a:t>
            </a:fld>
            <a:endParaRPr lang="fr-FR"/>
          </a:p>
        </p:txBody>
      </p:sp>
    </p:spTree>
    <p:extLst>
      <p:ext uri="{BB962C8B-B14F-4D97-AF65-F5344CB8AC3E}">
        <p14:creationId xmlns:p14="http://schemas.microsoft.com/office/powerpoint/2010/main" val="2962465039"/>
      </p:ext>
    </p:extLst>
  </p:cSld>
  <p:clrMap bg1="lt1" tx1="dk1" bg2="lt2" tx2="dk2" accent1="accent1" accent2="accent2" accent3="accent3" accent4="accent4" accent5="accent5" accent6="accent6" hlink="hlink" folHlink="folHlink"/>
  <p:notesStyle>
    <a:lvl1pPr marL="0" algn="l" defTabSz="1042651" rtl="0" eaLnBrk="1" latinLnBrk="0" hangingPunct="1">
      <a:defRPr sz="1369" kern="1200">
        <a:solidFill>
          <a:schemeClr val="tx1"/>
        </a:solidFill>
        <a:latin typeface="+mn-lt"/>
        <a:ea typeface="+mn-ea"/>
        <a:cs typeface="+mn-cs"/>
      </a:defRPr>
    </a:lvl1pPr>
    <a:lvl2pPr marL="521325" algn="l" defTabSz="1042651" rtl="0" eaLnBrk="1" latinLnBrk="0" hangingPunct="1">
      <a:defRPr sz="1369" kern="1200">
        <a:solidFill>
          <a:schemeClr val="tx1"/>
        </a:solidFill>
        <a:latin typeface="+mn-lt"/>
        <a:ea typeface="+mn-ea"/>
        <a:cs typeface="+mn-cs"/>
      </a:defRPr>
    </a:lvl2pPr>
    <a:lvl3pPr marL="1042651" algn="l" defTabSz="1042651" rtl="0" eaLnBrk="1" latinLnBrk="0" hangingPunct="1">
      <a:defRPr sz="1369" kern="1200">
        <a:solidFill>
          <a:schemeClr val="tx1"/>
        </a:solidFill>
        <a:latin typeface="+mn-lt"/>
        <a:ea typeface="+mn-ea"/>
        <a:cs typeface="+mn-cs"/>
      </a:defRPr>
    </a:lvl3pPr>
    <a:lvl4pPr marL="1563977" algn="l" defTabSz="1042651" rtl="0" eaLnBrk="1" latinLnBrk="0" hangingPunct="1">
      <a:defRPr sz="1369" kern="1200">
        <a:solidFill>
          <a:schemeClr val="tx1"/>
        </a:solidFill>
        <a:latin typeface="+mn-lt"/>
        <a:ea typeface="+mn-ea"/>
        <a:cs typeface="+mn-cs"/>
      </a:defRPr>
    </a:lvl4pPr>
    <a:lvl5pPr marL="2085304" algn="l" defTabSz="1042651" rtl="0" eaLnBrk="1" latinLnBrk="0" hangingPunct="1">
      <a:defRPr sz="1369" kern="1200">
        <a:solidFill>
          <a:schemeClr val="tx1"/>
        </a:solidFill>
        <a:latin typeface="+mn-lt"/>
        <a:ea typeface="+mn-ea"/>
        <a:cs typeface="+mn-cs"/>
      </a:defRPr>
    </a:lvl5pPr>
    <a:lvl6pPr marL="2606629" algn="l" defTabSz="1042651" rtl="0" eaLnBrk="1" latinLnBrk="0" hangingPunct="1">
      <a:defRPr sz="1369" kern="1200">
        <a:solidFill>
          <a:schemeClr val="tx1"/>
        </a:solidFill>
        <a:latin typeface="+mn-lt"/>
        <a:ea typeface="+mn-ea"/>
        <a:cs typeface="+mn-cs"/>
      </a:defRPr>
    </a:lvl6pPr>
    <a:lvl7pPr marL="3127955" algn="l" defTabSz="1042651" rtl="0" eaLnBrk="1" latinLnBrk="0" hangingPunct="1">
      <a:defRPr sz="1369" kern="1200">
        <a:solidFill>
          <a:schemeClr val="tx1"/>
        </a:solidFill>
        <a:latin typeface="+mn-lt"/>
        <a:ea typeface="+mn-ea"/>
        <a:cs typeface="+mn-cs"/>
      </a:defRPr>
    </a:lvl7pPr>
    <a:lvl8pPr marL="3649280" algn="l" defTabSz="1042651" rtl="0" eaLnBrk="1" latinLnBrk="0" hangingPunct="1">
      <a:defRPr sz="1369" kern="1200">
        <a:solidFill>
          <a:schemeClr val="tx1"/>
        </a:solidFill>
        <a:latin typeface="+mn-lt"/>
        <a:ea typeface="+mn-ea"/>
        <a:cs typeface="+mn-cs"/>
      </a:defRPr>
    </a:lvl8pPr>
    <a:lvl9pPr marL="4170605" algn="l" defTabSz="1042651" rtl="0" eaLnBrk="1" latinLnBrk="0" hangingPunct="1">
      <a:defRPr sz="136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a:extLst>
              <a:ext uri="{FF2B5EF4-FFF2-40B4-BE49-F238E27FC236}">
                <a16:creationId xmlns:a16="http://schemas.microsoft.com/office/drawing/2014/main" id="{D615CF1F-446F-E74D-A7D7-C6A6C105D645}"/>
              </a:ext>
            </a:extLst>
          </p:cNvPr>
          <p:cNvSpPr>
            <a:spLocks noGrp="1" noRot="1" noChangeAspect="1" noTextEdit="1"/>
          </p:cNvSpPr>
          <p:nvPr>
            <p:ph type="sldImg"/>
          </p:nvPr>
        </p:nvSpPr>
        <p:spPr/>
      </p:sp>
      <p:sp>
        <p:nvSpPr>
          <p:cNvPr id="21507" name="Espace réservé des commentaires 2">
            <a:extLst>
              <a:ext uri="{FF2B5EF4-FFF2-40B4-BE49-F238E27FC236}">
                <a16:creationId xmlns:a16="http://schemas.microsoft.com/office/drawing/2014/main" id="{81D54460-AE39-8342-BE32-54012E738FC7}"/>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21508" name="Espace réservé du numéro de diapositive 3">
            <a:extLst>
              <a:ext uri="{FF2B5EF4-FFF2-40B4-BE49-F238E27FC236}">
                <a16:creationId xmlns:a16="http://schemas.microsoft.com/office/drawing/2014/main" id="{DFC55EF1-026E-FD4A-84EB-464BFDE92CED}"/>
              </a:ext>
            </a:extLst>
          </p:cNvPr>
          <p:cNvSpPr>
            <a:spLocks noGrp="1"/>
          </p:cNvSpPr>
          <p:nvPr>
            <p:ph type="sldNum" sz="quarter"/>
          </p:nvPr>
        </p:nvSpPr>
        <p:spPr>
          <a:noFill/>
          <a:extLst>
            <a:ext uri="{91240B29-F687-4F45-9708-019B960494DF}">
              <a14:hiddenLine xmlns:a14="http://schemas.microsoft.com/office/drawing/2010/main" w="9525">
                <a:solidFill>
                  <a:srgbClr val="000000"/>
                </a:solidFill>
                <a:round/>
                <a:headEnd/>
                <a:tailEnd/>
              </a14:hiddenLine>
            </a:ext>
          </a:extLst>
        </p:spPr>
        <p:txBody>
          <a:bodyPr/>
          <a:lstStyle>
            <a:lvl1pPr>
              <a:tabLst>
                <a:tab pos="411163" algn="l"/>
                <a:tab pos="822325" algn="l"/>
                <a:tab pos="1233488" algn="l"/>
                <a:tab pos="1646238" algn="l"/>
                <a:tab pos="2057400" algn="l"/>
                <a:tab pos="2468563" algn="l"/>
                <a:tab pos="2881313" algn="l"/>
              </a:tabLst>
              <a:defRPr>
                <a:solidFill>
                  <a:schemeClr val="tx1"/>
                </a:solidFill>
                <a:latin typeface="Arial" panose="020B0604020202020204" pitchFamily="34" charset="0"/>
                <a:ea typeface="SimSun" panose="02010600030101010101" pitchFamily="2" charset="-122"/>
              </a:defRPr>
            </a:lvl1pPr>
            <a:lvl2pPr>
              <a:tabLst>
                <a:tab pos="411163" algn="l"/>
                <a:tab pos="822325" algn="l"/>
                <a:tab pos="1233488" algn="l"/>
                <a:tab pos="1646238" algn="l"/>
                <a:tab pos="2057400" algn="l"/>
                <a:tab pos="2468563" algn="l"/>
                <a:tab pos="2881313" algn="l"/>
              </a:tabLst>
              <a:defRPr>
                <a:solidFill>
                  <a:schemeClr val="tx1"/>
                </a:solidFill>
                <a:latin typeface="Arial" panose="020B0604020202020204" pitchFamily="34" charset="0"/>
                <a:ea typeface="SimSun" panose="02010600030101010101" pitchFamily="2" charset="-122"/>
              </a:defRPr>
            </a:lvl2pPr>
            <a:lvl3pPr>
              <a:tabLst>
                <a:tab pos="411163" algn="l"/>
                <a:tab pos="822325" algn="l"/>
                <a:tab pos="1233488" algn="l"/>
                <a:tab pos="1646238" algn="l"/>
                <a:tab pos="2057400" algn="l"/>
                <a:tab pos="2468563" algn="l"/>
                <a:tab pos="2881313" algn="l"/>
              </a:tabLst>
              <a:defRPr>
                <a:solidFill>
                  <a:schemeClr val="tx1"/>
                </a:solidFill>
                <a:latin typeface="Arial" panose="020B0604020202020204" pitchFamily="34" charset="0"/>
                <a:ea typeface="SimSun" panose="02010600030101010101" pitchFamily="2" charset="-122"/>
              </a:defRPr>
            </a:lvl3pPr>
            <a:lvl4pPr>
              <a:tabLst>
                <a:tab pos="411163" algn="l"/>
                <a:tab pos="822325" algn="l"/>
                <a:tab pos="1233488" algn="l"/>
                <a:tab pos="1646238" algn="l"/>
                <a:tab pos="2057400" algn="l"/>
                <a:tab pos="2468563" algn="l"/>
                <a:tab pos="2881313" algn="l"/>
              </a:tabLst>
              <a:defRPr>
                <a:solidFill>
                  <a:schemeClr val="tx1"/>
                </a:solidFill>
                <a:latin typeface="Arial" panose="020B0604020202020204" pitchFamily="34" charset="0"/>
                <a:ea typeface="SimSun" panose="02010600030101010101" pitchFamily="2" charset="-122"/>
              </a:defRPr>
            </a:lvl4pPr>
            <a:lvl5pPr>
              <a:tabLst>
                <a:tab pos="411163" algn="l"/>
                <a:tab pos="822325" algn="l"/>
                <a:tab pos="1233488" algn="l"/>
                <a:tab pos="1646238" algn="l"/>
                <a:tab pos="2057400" algn="l"/>
                <a:tab pos="2468563" algn="l"/>
                <a:tab pos="2881313" algn="l"/>
              </a:tabLst>
              <a:defRPr>
                <a:solidFill>
                  <a:schemeClr val="tx1"/>
                </a:solidFill>
                <a:latin typeface="Arial" panose="020B0604020202020204" pitchFamily="34" charset="0"/>
                <a:ea typeface="SimSun" panose="02010600030101010101" pitchFamily="2" charset="-122"/>
              </a:defRPr>
            </a:lvl5pPr>
            <a:lvl6pPr marL="2513013" indent="-227013" defTabSz="447675" eaLnBrk="0" fontAlgn="base" hangingPunct="0">
              <a:spcBef>
                <a:spcPct val="0"/>
              </a:spcBef>
              <a:spcAft>
                <a:spcPct val="0"/>
              </a:spcAft>
              <a:tabLst>
                <a:tab pos="411163" algn="l"/>
                <a:tab pos="822325" algn="l"/>
                <a:tab pos="1233488" algn="l"/>
                <a:tab pos="1646238" algn="l"/>
                <a:tab pos="2057400" algn="l"/>
                <a:tab pos="2468563" algn="l"/>
                <a:tab pos="2881313" algn="l"/>
              </a:tabLst>
              <a:defRPr>
                <a:solidFill>
                  <a:schemeClr val="tx1"/>
                </a:solidFill>
                <a:latin typeface="Arial" panose="020B0604020202020204" pitchFamily="34" charset="0"/>
                <a:ea typeface="SimSun" panose="02010600030101010101" pitchFamily="2" charset="-122"/>
              </a:defRPr>
            </a:lvl6pPr>
            <a:lvl7pPr marL="2970213" indent="-227013" defTabSz="447675" eaLnBrk="0" fontAlgn="base" hangingPunct="0">
              <a:spcBef>
                <a:spcPct val="0"/>
              </a:spcBef>
              <a:spcAft>
                <a:spcPct val="0"/>
              </a:spcAft>
              <a:tabLst>
                <a:tab pos="411163" algn="l"/>
                <a:tab pos="822325" algn="l"/>
                <a:tab pos="1233488" algn="l"/>
                <a:tab pos="1646238" algn="l"/>
                <a:tab pos="2057400" algn="l"/>
                <a:tab pos="2468563" algn="l"/>
                <a:tab pos="2881313" algn="l"/>
              </a:tabLst>
              <a:defRPr>
                <a:solidFill>
                  <a:schemeClr val="tx1"/>
                </a:solidFill>
                <a:latin typeface="Arial" panose="020B0604020202020204" pitchFamily="34" charset="0"/>
                <a:ea typeface="SimSun" panose="02010600030101010101" pitchFamily="2" charset="-122"/>
              </a:defRPr>
            </a:lvl7pPr>
            <a:lvl8pPr marL="3427413" indent="-227013" defTabSz="447675" eaLnBrk="0" fontAlgn="base" hangingPunct="0">
              <a:spcBef>
                <a:spcPct val="0"/>
              </a:spcBef>
              <a:spcAft>
                <a:spcPct val="0"/>
              </a:spcAft>
              <a:tabLst>
                <a:tab pos="411163" algn="l"/>
                <a:tab pos="822325" algn="l"/>
                <a:tab pos="1233488" algn="l"/>
                <a:tab pos="1646238" algn="l"/>
                <a:tab pos="2057400" algn="l"/>
                <a:tab pos="2468563" algn="l"/>
                <a:tab pos="2881313" algn="l"/>
              </a:tabLst>
              <a:defRPr>
                <a:solidFill>
                  <a:schemeClr val="tx1"/>
                </a:solidFill>
                <a:latin typeface="Arial" panose="020B0604020202020204" pitchFamily="34" charset="0"/>
                <a:ea typeface="SimSun" panose="02010600030101010101" pitchFamily="2" charset="-122"/>
              </a:defRPr>
            </a:lvl8pPr>
            <a:lvl9pPr marL="3884613" indent="-227013" defTabSz="447675" eaLnBrk="0" fontAlgn="base" hangingPunct="0">
              <a:spcBef>
                <a:spcPct val="0"/>
              </a:spcBef>
              <a:spcAft>
                <a:spcPct val="0"/>
              </a:spcAft>
              <a:tabLst>
                <a:tab pos="411163" algn="l"/>
                <a:tab pos="822325" algn="l"/>
                <a:tab pos="1233488" algn="l"/>
                <a:tab pos="1646238" algn="l"/>
                <a:tab pos="2057400" algn="l"/>
                <a:tab pos="2468563" algn="l"/>
                <a:tab pos="2881313" algn="l"/>
              </a:tabLst>
              <a:defRPr>
                <a:solidFill>
                  <a:schemeClr val="tx1"/>
                </a:solidFill>
                <a:latin typeface="Arial" panose="020B0604020202020204" pitchFamily="34" charset="0"/>
                <a:ea typeface="SimSun" panose="02010600030101010101" pitchFamily="2" charset="-122"/>
              </a:defRPr>
            </a:lvl9pPr>
          </a:lstStyle>
          <a:p>
            <a:fld id="{DCFB0EFB-B162-4648-BCF7-7FA873D0091E}" type="slidenum">
              <a:rPr lang="fr-FR" altLang="fr-FR">
                <a:solidFill>
                  <a:srgbClr val="000000"/>
                </a:solidFill>
                <a:latin typeface="Times New Roman" panose="02020603050405020304" pitchFamily="18" charset="0"/>
                <a:ea typeface="Arial Unicode MS" panose="020B0604020202020204" pitchFamily="34" charset="-128"/>
              </a:rPr>
              <a:pPr/>
              <a:t>1</a:t>
            </a:fld>
            <a:endParaRPr lang="fr-FR" altLang="fr-FR">
              <a:solidFill>
                <a:srgbClr val="000000"/>
              </a:solidFill>
              <a:latin typeface="Times New Roman" panose="02020603050405020304" pitchFamily="18" charset="0"/>
              <a:ea typeface="Arial Unicode MS" panose="020B0604020202020204" pitchFamily="34" charset="-128"/>
            </a:endParaRPr>
          </a:p>
        </p:txBody>
      </p:sp>
    </p:spTree>
    <p:extLst>
      <p:ext uri="{BB962C8B-B14F-4D97-AF65-F5344CB8AC3E}">
        <p14:creationId xmlns:p14="http://schemas.microsoft.com/office/powerpoint/2010/main" val="674237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042651" rtl="0" eaLnBrk="1" fontAlgn="auto" latinLnBrk="0" hangingPunct="1">
              <a:lnSpc>
                <a:spcPct val="100000"/>
              </a:lnSpc>
              <a:spcBef>
                <a:spcPts val="0"/>
              </a:spcBef>
              <a:spcAft>
                <a:spcPts val="0"/>
              </a:spcAft>
              <a:buClrTx/>
              <a:buSzTx/>
              <a:buFontTx/>
              <a:buNone/>
              <a:tabLst/>
              <a:defRPr/>
            </a:pPr>
            <a:r>
              <a:rPr lang="fr-FR" sz="1400" dirty="0">
                <a:solidFill>
                  <a:srgbClr val="075045"/>
                </a:solidFill>
                <a:latin typeface="Lato" panose="020F0502020204030203" pitchFamily="34" charset="77"/>
              </a:rPr>
              <a:t>Le Label Haie repose sur </a:t>
            </a:r>
            <a:r>
              <a:rPr lang="fr-FR" sz="1400" b="1" dirty="0">
                <a:solidFill>
                  <a:srgbClr val="075045"/>
                </a:solidFill>
                <a:latin typeface="Lato" panose="020F0502020204030203" pitchFamily="34" charset="77"/>
              </a:rPr>
              <a:t>deux cahiers des charges</a:t>
            </a:r>
            <a:r>
              <a:rPr lang="fr-FR" sz="1400" dirty="0">
                <a:solidFill>
                  <a:srgbClr val="075045"/>
                </a:solidFill>
                <a:latin typeface="Lato" panose="020F0502020204030203" pitchFamily="34" charset="77"/>
              </a:rPr>
              <a:t>, </a:t>
            </a:r>
            <a:r>
              <a:rPr lang="fr-FR" sz="1400" b="1" dirty="0">
                <a:solidFill>
                  <a:srgbClr val="075045"/>
                </a:solidFill>
                <a:latin typeface="Lato" panose="020F0502020204030203" pitchFamily="34" charset="77"/>
              </a:rPr>
              <a:t>un système de contrôle mixte </a:t>
            </a:r>
            <a:r>
              <a:rPr lang="fr-FR" sz="1400" dirty="0">
                <a:solidFill>
                  <a:srgbClr val="075045"/>
                </a:solidFill>
                <a:latin typeface="Lato" panose="020F0502020204030203" pitchFamily="34" charset="77"/>
              </a:rPr>
              <a:t>(intervention d’un organisme certificateur indépendant et audits internes) et un outil informatique de </a:t>
            </a:r>
            <a:r>
              <a:rPr lang="fr-FR" sz="1400" dirty="0" err="1">
                <a:solidFill>
                  <a:srgbClr val="075045"/>
                </a:solidFill>
                <a:latin typeface="Lato" panose="020F0502020204030203" pitchFamily="34" charset="77"/>
              </a:rPr>
              <a:t>traçabilité</a:t>
            </a:r>
            <a:r>
              <a:rPr lang="fr-FR" sz="1400" dirty="0">
                <a:solidFill>
                  <a:srgbClr val="075045"/>
                </a:solidFill>
                <a:latin typeface="Lato" panose="020F0502020204030203" pitchFamily="34" charset="77"/>
              </a:rPr>
              <a:t>. </a:t>
            </a:r>
          </a:p>
          <a:p>
            <a:endParaRPr lang="fr-FR" sz="1369"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F6372342-82F0-3141-BC3E-AD24F5BF7444}" type="slidenum">
              <a:rPr lang="fr-FR" smtClean="0"/>
              <a:t>11</a:t>
            </a:fld>
            <a:endParaRPr lang="fr-FR"/>
          </a:p>
        </p:txBody>
      </p:sp>
    </p:spTree>
    <p:extLst>
      <p:ext uri="{BB962C8B-B14F-4D97-AF65-F5344CB8AC3E}">
        <p14:creationId xmlns:p14="http://schemas.microsoft.com/office/powerpoint/2010/main" val="976674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endParaRPr lang="fr-FR" sz="1369"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E81961F-70AA-C14F-8428-BC8CEF6822F8}" type="slidenum">
              <a:rPr lang="fr-FR" smtClean="0"/>
              <a:t>12</a:t>
            </a:fld>
            <a:endParaRPr lang="fr-FR"/>
          </a:p>
        </p:txBody>
      </p:sp>
    </p:spTree>
    <p:extLst>
      <p:ext uri="{BB962C8B-B14F-4D97-AF65-F5344CB8AC3E}">
        <p14:creationId xmlns:p14="http://schemas.microsoft.com/office/powerpoint/2010/main" val="2457486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1042651" rtl="0" eaLnBrk="1" fontAlgn="auto" latinLnBrk="0" hangingPunct="1">
              <a:lnSpc>
                <a:spcPct val="100000"/>
              </a:lnSpc>
              <a:spcBef>
                <a:spcPts val="0"/>
              </a:spcBef>
              <a:spcAft>
                <a:spcPts val="0"/>
              </a:spcAft>
              <a:buClrTx/>
              <a:buSzTx/>
              <a:buFontTx/>
              <a:buNone/>
              <a:tabLst/>
              <a:defRPr/>
            </a:pPr>
            <a:r>
              <a:rPr lang="fr-FR" sz="1369" kern="1200" dirty="0">
                <a:solidFill>
                  <a:schemeClr val="tx1"/>
                </a:solidFill>
                <a:effectLst/>
                <a:latin typeface="+mn-lt"/>
                <a:ea typeface="+mn-ea"/>
                <a:cs typeface="+mn-cs"/>
              </a:rPr>
              <a:t>35 gestionnaires c’est le seuil cohérent en terme de capacité d’animation pour la structure.</a:t>
            </a:r>
          </a:p>
          <a:p>
            <a:pPr marL="0" marR="0" lvl="0" indent="0" algn="l" defTabSz="1042651" rtl="0" eaLnBrk="1" fontAlgn="auto" latinLnBrk="0" hangingPunct="1">
              <a:lnSpc>
                <a:spcPct val="100000"/>
              </a:lnSpc>
              <a:spcBef>
                <a:spcPts val="0"/>
              </a:spcBef>
              <a:spcAft>
                <a:spcPts val="0"/>
              </a:spcAft>
              <a:buClrTx/>
              <a:buSzTx/>
              <a:buFontTx/>
              <a:buNone/>
              <a:tabLst/>
              <a:defRPr/>
            </a:pPr>
            <a:r>
              <a:rPr lang="fr-FR" sz="1369" kern="1200" dirty="0">
                <a:solidFill>
                  <a:schemeClr val="tx1"/>
                </a:solidFill>
                <a:effectLst/>
                <a:latin typeface="+mn-lt"/>
                <a:ea typeface="+mn-ea"/>
                <a:cs typeface="+mn-cs"/>
              </a:rPr>
              <a:t>On ne peut pas aller plus vite. Il ne faut pas vouloir embarquer les agriculteurs trop vite.</a:t>
            </a:r>
          </a:p>
          <a:p>
            <a:pPr marL="0" marR="0" lvl="0" indent="0" algn="l" defTabSz="1042651" rtl="0" eaLnBrk="1" fontAlgn="auto" latinLnBrk="0" hangingPunct="1">
              <a:lnSpc>
                <a:spcPct val="100000"/>
              </a:lnSpc>
              <a:spcBef>
                <a:spcPts val="0"/>
              </a:spcBef>
              <a:spcAft>
                <a:spcPts val="0"/>
              </a:spcAft>
              <a:buClrTx/>
              <a:buSzTx/>
              <a:buFontTx/>
              <a:buNone/>
              <a:tabLst/>
              <a:defRPr/>
            </a:pPr>
            <a:endParaRPr lang="fr-FR" sz="1369" kern="1200" dirty="0">
              <a:solidFill>
                <a:schemeClr val="tx1"/>
              </a:solidFill>
              <a:effectLst/>
              <a:latin typeface="+mn-lt"/>
              <a:ea typeface="+mn-ea"/>
              <a:cs typeface="+mn-cs"/>
            </a:endParaRPr>
          </a:p>
          <a:p>
            <a:pPr marL="0" marR="0" lvl="0" indent="0" algn="l" defTabSz="1042651" rtl="0" eaLnBrk="1" fontAlgn="auto" latinLnBrk="0" hangingPunct="1">
              <a:lnSpc>
                <a:spcPct val="100000"/>
              </a:lnSpc>
              <a:spcBef>
                <a:spcPts val="0"/>
              </a:spcBef>
              <a:spcAft>
                <a:spcPts val="0"/>
              </a:spcAft>
              <a:buClrTx/>
              <a:buSzTx/>
              <a:buFontTx/>
              <a:buNone/>
              <a:tabLst/>
              <a:defRPr/>
            </a:pPr>
            <a:r>
              <a:rPr lang="fr-FR" sz="1369" kern="1200" dirty="0">
                <a:solidFill>
                  <a:schemeClr val="tx1"/>
                </a:solidFill>
                <a:effectLst/>
                <a:latin typeface="+mn-lt"/>
                <a:ea typeface="+mn-ea"/>
                <a:cs typeface="+mn-cs"/>
              </a:rPr>
              <a:t>L’objectif c’est d’arriver en 3	ans à 100 agriculteurs de la SCIC labellisés et en 4 ans à 100% d’agriculteurs labellisés (140).</a:t>
            </a:r>
          </a:p>
          <a:p>
            <a:pPr marL="0" marR="0" lvl="0" indent="0" algn="l" defTabSz="1042651" rtl="0" eaLnBrk="1" fontAlgn="auto" latinLnBrk="0" hangingPunct="1">
              <a:lnSpc>
                <a:spcPct val="100000"/>
              </a:lnSpc>
              <a:spcBef>
                <a:spcPts val="0"/>
              </a:spcBef>
              <a:spcAft>
                <a:spcPts val="0"/>
              </a:spcAft>
              <a:buClrTx/>
              <a:buSzTx/>
              <a:buFontTx/>
              <a:buNone/>
              <a:tabLst/>
              <a:defRPr/>
            </a:pPr>
            <a:endParaRPr lang="fr-FR" sz="1369" kern="1200" dirty="0">
              <a:solidFill>
                <a:schemeClr val="tx1"/>
              </a:solidFill>
              <a:effectLst/>
              <a:latin typeface="+mn-lt"/>
              <a:ea typeface="+mn-ea"/>
              <a:cs typeface="+mn-cs"/>
            </a:endParaRPr>
          </a:p>
          <a:p>
            <a:pPr marL="0" marR="0" lvl="0" indent="0" algn="l" defTabSz="1042651" rtl="0" eaLnBrk="1" fontAlgn="auto" latinLnBrk="0" hangingPunct="1">
              <a:lnSpc>
                <a:spcPct val="100000"/>
              </a:lnSpc>
              <a:spcBef>
                <a:spcPts val="0"/>
              </a:spcBef>
              <a:spcAft>
                <a:spcPts val="0"/>
              </a:spcAft>
              <a:buClrTx/>
              <a:buSzTx/>
              <a:buFontTx/>
              <a:buNone/>
              <a:tabLst/>
              <a:defRPr/>
            </a:pPr>
            <a:r>
              <a:rPr lang="fr-FR" sz="1369" kern="1200" dirty="0">
                <a:solidFill>
                  <a:schemeClr val="tx1"/>
                </a:solidFill>
                <a:effectLst/>
                <a:latin typeface="+mn-lt"/>
                <a:ea typeface="+mn-ea"/>
                <a:cs typeface="+mn-cs"/>
              </a:rPr>
              <a:t>Ceux qui ne veulent pas rentrer dans le Label sortiront de la filière. Il y a déjà trop d’agriculteurs en attente.</a:t>
            </a:r>
          </a:p>
          <a:p>
            <a:pPr marL="0" marR="0" lvl="0" indent="0" algn="l" defTabSz="1042651" rtl="0" eaLnBrk="1" fontAlgn="auto" latinLnBrk="0" hangingPunct="1">
              <a:lnSpc>
                <a:spcPct val="100000"/>
              </a:lnSpc>
              <a:spcBef>
                <a:spcPts val="0"/>
              </a:spcBef>
              <a:spcAft>
                <a:spcPts val="0"/>
              </a:spcAft>
              <a:buClrTx/>
              <a:buSzTx/>
              <a:buFontTx/>
              <a:buNone/>
              <a:tabLst/>
              <a:defRPr/>
            </a:pPr>
            <a:endParaRPr lang="fr-FR" sz="1369" kern="1200" dirty="0">
              <a:solidFill>
                <a:schemeClr val="tx1"/>
              </a:solidFill>
              <a:effectLst/>
              <a:latin typeface="+mn-lt"/>
              <a:ea typeface="+mn-ea"/>
              <a:cs typeface="+mn-cs"/>
            </a:endParaRPr>
          </a:p>
          <a:p>
            <a:pPr marL="0" marR="0" lvl="0" indent="0" algn="l" defTabSz="1042651" rtl="0" eaLnBrk="1" fontAlgn="auto" latinLnBrk="0" hangingPunct="1">
              <a:lnSpc>
                <a:spcPct val="100000"/>
              </a:lnSpc>
              <a:spcBef>
                <a:spcPts val="0"/>
              </a:spcBef>
              <a:spcAft>
                <a:spcPts val="0"/>
              </a:spcAft>
              <a:buClrTx/>
              <a:buSzTx/>
              <a:buFontTx/>
              <a:buNone/>
              <a:tabLst/>
              <a:defRPr/>
            </a:pPr>
            <a:r>
              <a:rPr lang="fr-FR" sz="1369" kern="1200" dirty="0">
                <a:solidFill>
                  <a:schemeClr val="tx1"/>
                </a:solidFill>
                <a:effectLst/>
                <a:latin typeface="+mn-lt"/>
                <a:ea typeface="+mn-ea"/>
                <a:cs typeface="+mn-cs"/>
              </a:rPr>
              <a:t>la motivation principale à rentrer dans le Label Haie est le fait de se démarquer des autres faiseurs, </a:t>
            </a:r>
          </a:p>
          <a:p>
            <a:pPr marL="0" marR="0" lvl="0" indent="0" algn="l" defTabSz="1042651" rtl="0" eaLnBrk="1" fontAlgn="auto" latinLnBrk="0" hangingPunct="1">
              <a:lnSpc>
                <a:spcPct val="100000"/>
              </a:lnSpc>
              <a:spcBef>
                <a:spcPts val="0"/>
              </a:spcBef>
              <a:spcAft>
                <a:spcPts val="0"/>
              </a:spcAft>
              <a:buClrTx/>
              <a:buSzTx/>
              <a:buFontTx/>
              <a:buNone/>
              <a:tabLst/>
              <a:defRPr/>
            </a:pPr>
            <a:r>
              <a:rPr lang="fr-FR" sz="1369" kern="1200" dirty="0">
                <a:solidFill>
                  <a:schemeClr val="tx1"/>
                </a:solidFill>
                <a:effectLst/>
                <a:latin typeface="+mn-lt"/>
                <a:ea typeface="+mn-ea"/>
                <a:cs typeface="+mn-cs"/>
              </a:rPr>
              <a:t>d’être reconnu comme gestionnaires « </a:t>
            </a:r>
            <a:r>
              <a:rPr lang="fr-FR" sz="1369" kern="1200" dirty="0" err="1">
                <a:solidFill>
                  <a:schemeClr val="tx1"/>
                </a:solidFill>
                <a:effectLst/>
                <a:latin typeface="+mn-lt"/>
                <a:ea typeface="+mn-ea"/>
                <a:cs typeface="+mn-cs"/>
              </a:rPr>
              <a:t>éco-responsables</a:t>
            </a:r>
            <a:r>
              <a:rPr lang="fr-FR" sz="1369" kern="1200" dirty="0">
                <a:solidFill>
                  <a:schemeClr val="tx1"/>
                </a:solidFill>
                <a:effectLst/>
                <a:latin typeface="+mn-lt"/>
                <a:ea typeface="+mn-ea"/>
                <a:cs typeface="+mn-cs"/>
              </a:rPr>
              <a:t> » des haies et de rester dans la filière.</a:t>
            </a:r>
          </a:p>
          <a:p>
            <a:pPr marL="0" marR="0" lvl="0" indent="0" algn="l" defTabSz="1042651" rtl="0" eaLnBrk="1" fontAlgn="auto" latinLnBrk="0" hangingPunct="1">
              <a:lnSpc>
                <a:spcPct val="100000"/>
              </a:lnSpc>
              <a:spcBef>
                <a:spcPts val="0"/>
              </a:spcBef>
              <a:spcAft>
                <a:spcPts val="0"/>
              </a:spcAft>
              <a:buClrTx/>
              <a:buSzTx/>
              <a:buFontTx/>
              <a:buNone/>
              <a:tabLst/>
              <a:defRPr/>
            </a:pPr>
            <a:endParaRPr lang="fr-FR" sz="1369" kern="1200" dirty="0">
              <a:solidFill>
                <a:schemeClr val="tx1"/>
              </a:solidFill>
              <a:effectLst/>
              <a:latin typeface="+mn-lt"/>
              <a:ea typeface="+mn-ea"/>
              <a:cs typeface="+mn-cs"/>
            </a:endParaRPr>
          </a:p>
          <a:p>
            <a:pPr marL="0" marR="0" lvl="0" indent="0" algn="l" defTabSz="1042651" rtl="0" eaLnBrk="1" fontAlgn="auto" latinLnBrk="0" hangingPunct="1">
              <a:lnSpc>
                <a:spcPct val="100000"/>
              </a:lnSpc>
              <a:spcBef>
                <a:spcPts val="0"/>
              </a:spcBef>
              <a:spcAft>
                <a:spcPts val="0"/>
              </a:spcAft>
              <a:buClrTx/>
              <a:buSzTx/>
              <a:buFontTx/>
              <a:buNone/>
              <a:tabLst/>
              <a:defRPr/>
            </a:pPr>
            <a:r>
              <a:rPr lang="fr-FR" sz="1369" kern="1200" dirty="0">
                <a:solidFill>
                  <a:schemeClr val="tx1"/>
                </a:solidFill>
                <a:effectLst/>
                <a:latin typeface="+mn-lt"/>
                <a:ea typeface="+mn-ea"/>
                <a:cs typeface="+mn-cs"/>
              </a:rPr>
              <a:t>Pour les nouveaux adhérents, la motivation est la perspective d’une valorisation durable de leurs haies </a:t>
            </a:r>
          </a:p>
          <a:p>
            <a:pPr marL="0" marR="0" lvl="0" indent="0" algn="l" defTabSz="1042651" rtl="0" eaLnBrk="1" fontAlgn="auto" latinLnBrk="0" hangingPunct="1">
              <a:lnSpc>
                <a:spcPct val="100000"/>
              </a:lnSpc>
              <a:spcBef>
                <a:spcPts val="0"/>
              </a:spcBef>
              <a:spcAft>
                <a:spcPts val="0"/>
              </a:spcAft>
              <a:buClrTx/>
              <a:buSzTx/>
              <a:buFontTx/>
              <a:buNone/>
              <a:tabLst/>
              <a:defRPr/>
            </a:pPr>
            <a:r>
              <a:rPr lang="fr-FR" sz="1369" kern="1200" dirty="0">
                <a:solidFill>
                  <a:schemeClr val="tx1"/>
                </a:solidFill>
                <a:effectLst/>
                <a:latin typeface="+mn-lt"/>
                <a:ea typeface="+mn-ea"/>
                <a:cs typeface="+mn-cs"/>
              </a:rPr>
              <a:t>tout en préservant leur capital bois, souci de « </a:t>
            </a:r>
            <a:r>
              <a:rPr lang="fr-FR" sz="1369" kern="1200" dirty="0" err="1">
                <a:solidFill>
                  <a:schemeClr val="tx1"/>
                </a:solidFill>
                <a:effectLst/>
                <a:latin typeface="+mn-lt"/>
                <a:ea typeface="+mn-ea"/>
                <a:cs typeface="+mn-cs"/>
              </a:rPr>
              <a:t>bien-faire</a:t>
            </a:r>
            <a:r>
              <a:rPr lang="fr-FR" sz="1369" kern="1200" dirty="0">
                <a:solidFill>
                  <a:schemeClr val="tx1"/>
                </a:solidFill>
                <a:effectLst/>
                <a:latin typeface="+mn-lt"/>
                <a:ea typeface="+mn-ea"/>
                <a:cs typeface="+mn-cs"/>
              </a:rPr>
              <a:t> ». Se distinguer de ceux qui font pas bien.</a:t>
            </a:r>
          </a:p>
          <a:p>
            <a:pPr marL="0" marR="0" lvl="0" indent="0" algn="l" defTabSz="1042651" rtl="0" eaLnBrk="1" fontAlgn="auto" latinLnBrk="0" hangingPunct="1">
              <a:lnSpc>
                <a:spcPct val="100000"/>
              </a:lnSpc>
              <a:spcBef>
                <a:spcPts val="0"/>
              </a:spcBef>
              <a:spcAft>
                <a:spcPts val="0"/>
              </a:spcAft>
              <a:buClrTx/>
              <a:buSzTx/>
              <a:buFontTx/>
              <a:buNone/>
              <a:tabLst/>
              <a:defRPr/>
            </a:pPr>
            <a:endParaRPr lang="fr-FR" sz="1369" kern="1200" dirty="0">
              <a:solidFill>
                <a:schemeClr val="tx1"/>
              </a:solidFill>
              <a:effectLst/>
              <a:latin typeface="+mn-lt"/>
              <a:ea typeface="+mn-ea"/>
              <a:cs typeface="+mn-cs"/>
            </a:endParaRPr>
          </a:p>
          <a:p>
            <a:r>
              <a:rPr lang="fr-FR" sz="1369" kern="1200" dirty="0">
                <a:solidFill>
                  <a:schemeClr val="tx1"/>
                </a:solidFill>
                <a:effectLst/>
                <a:latin typeface="+mn-lt"/>
                <a:ea typeface="+mn-ea"/>
                <a:cs typeface="+mn-cs"/>
              </a:rPr>
              <a:t>Dès qu’on a des visites de chantier, on parle systématiquement du Label Haie.</a:t>
            </a:r>
          </a:p>
          <a:p>
            <a:r>
              <a:rPr lang="fr-FR" sz="1369" kern="1200" dirty="0">
                <a:solidFill>
                  <a:schemeClr val="tx1"/>
                </a:solidFill>
                <a:effectLst/>
                <a:latin typeface="+mn-lt"/>
                <a:ea typeface="+mn-ea"/>
                <a:cs typeface="+mn-cs"/>
              </a:rPr>
              <a:t>Pour tout nouvel agriculteur, il est à l’essai. On se test sur 30 tonnes. Si le chantier est bien fait, l’année d’après tu pourras rentrer dans l’OCG. </a:t>
            </a:r>
          </a:p>
          <a:p>
            <a:pPr marL="0" marR="0" lvl="0" indent="0" algn="l" defTabSz="1042651" rtl="0" eaLnBrk="1" fontAlgn="auto" latinLnBrk="0" hangingPunct="1">
              <a:lnSpc>
                <a:spcPct val="100000"/>
              </a:lnSpc>
              <a:spcBef>
                <a:spcPts val="0"/>
              </a:spcBef>
              <a:spcAft>
                <a:spcPts val="0"/>
              </a:spcAft>
              <a:buClrTx/>
              <a:buSzTx/>
              <a:buFontTx/>
              <a:buNone/>
              <a:tabLst/>
              <a:defRPr/>
            </a:pPr>
            <a:endParaRPr lang="fr-FR" sz="1369"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E81961F-70AA-C14F-8428-BC8CEF6822F8}" type="slidenum">
              <a:rPr lang="fr-FR" smtClean="0"/>
              <a:t>13</a:t>
            </a:fld>
            <a:endParaRPr lang="fr-FR"/>
          </a:p>
        </p:txBody>
      </p:sp>
    </p:spTree>
    <p:extLst>
      <p:ext uri="{BB962C8B-B14F-4D97-AF65-F5344CB8AC3E}">
        <p14:creationId xmlns:p14="http://schemas.microsoft.com/office/powerpoint/2010/main" val="378676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FR" sz="1369" kern="1200" dirty="0">
                <a:solidFill>
                  <a:schemeClr val="tx1"/>
                </a:solidFill>
                <a:effectLst/>
                <a:latin typeface="+mn-lt"/>
                <a:ea typeface="+mn-ea"/>
                <a:cs typeface="+mn-cs"/>
              </a:rPr>
              <a:t>La SCIC compte 140 agriculteurs sociétaires.</a:t>
            </a:r>
          </a:p>
          <a:p>
            <a:pPr lvl="0"/>
            <a:r>
              <a:rPr lang="fr-FR" sz="1369" kern="1200" dirty="0">
                <a:solidFill>
                  <a:schemeClr val="tx1"/>
                </a:solidFill>
                <a:effectLst/>
                <a:latin typeface="+mn-lt"/>
                <a:ea typeface="+mn-ea"/>
                <a:cs typeface="+mn-cs"/>
              </a:rPr>
              <a:t>Mais seulement 100 agriculteurs livrent par an car il n’y a pas assez de débouchés par rapport à la ressources mobilisable sur un territoire très bocager avec des agriculteurs motivés.</a:t>
            </a:r>
          </a:p>
          <a:p>
            <a:pPr lvl="0"/>
            <a:r>
              <a:rPr lang="fr-FR" sz="1369" kern="1200" dirty="0">
                <a:solidFill>
                  <a:schemeClr val="tx1"/>
                </a:solidFill>
                <a:effectLst/>
                <a:latin typeface="+mn-lt"/>
                <a:ea typeface="+mn-ea"/>
                <a:cs typeface="+mn-cs"/>
              </a:rPr>
              <a:t>L’équilibre entre débouchés disponibles et ressources à mobiliser, n’engagerait in fine que 80 agriculteurs.</a:t>
            </a:r>
          </a:p>
          <a:p>
            <a:pPr lvl="0"/>
            <a:endParaRPr lang="fr-FR" sz="1369" kern="1200" dirty="0">
              <a:solidFill>
                <a:schemeClr val="tx1"/>
              </a:solidFill>
              <a:effectLst/>
              <a:latin typeface="+mn-lt"/>
              <a:ea typeface="+mn-ea"/>
              <a:cs typeface="+mn-cs"/>
            </a:endParaRPr>
          </a:p>
          <a:p>
            <a:pPr lvl="0"/>
            <a:r>
              <a:rPr lang="fr-FR" sz="1369" kern="1200" dirty="0">
                <a:solidFill>
                  <a:schemeClr val="tx1"/>
                </a:solidFill>
                <a:effectLst/>
                <a:latin typeface="+mn-lt"/>
                <a:ea typeface="+mn-ea"/>
                <a:cs typeface="+mn-cs"/>
              </a:rPr>
              <a:t>La politique de la SCIC c’est d’avoir un maximum d’agriculteurs pour les sensibiliser à la gestion durable.</a:t>
            </a:r>
          </a:p>
          <a:p>
            <a:pPr lvl="0"/>
            <a:r>
              <a:rPr lang="fr-FR" sz="1369" kern="1200" dirty="0">
                <a:solidFill>
                  <a:schemeClr val="tx1"/>
                </a:solidFill>
                <a:effectLst/>
                <a:latin typeface="+mn-lt"/>
                <a:ea typeface="+mn-ea"/>
                <a:cs typeface="+mn-cs"/>
              </a:rPr>
              <a:t>Cela implique de leur imposer un retard de coupe (un agriculteur ne peut livrer qu’une année sur 3) et un volume maximum acheté de 40 tonnes.</a:t>
            </a:r>
          </a:p>
          <a:p>
            <a:pPr lvl="0"/>
            <a:endParaRPr lang="fr-FR" sz="1369" kern="1200" dirty="0">
              <a:solidFill>
                <a:schemeClr val="tx1"/>
              </a:solidFill>
              <a:effectLst/>
              <a:latin typeface="+mn-lt"/>
              <a:ea typeface="+mn-ea"/>
              <a:cs typeface="+mn-cs"/>
            </a:endParaRPr>
          </a:p>
          <a:p>
            <a:pPr lvl="0"/>
            <a:r>
              <a:rPr lang="fr-FR" sz="1369" b="1" kern="1200" dirty="0">
                <a:solidFill>
                  <a:schemeClr val="tx1"/>
                </a:solidFill>
                <a:effectLst/>
                <a:latin typeface="+mn-lt"/>
                <a:ea typeface="+mn-ea"/>
                <a:cs typeface="+mn-cs"/>
              </a:rPr>
              <a:t>Y a t-il encore un potentiel de développement des débouchés ?</a:t>
            </a:r>
          </a:p>
          <a:p>
            <a:pPr lvl="0"/>
            <a:r>
              <a:rPr lang="fr-FR" sz="1369" kern="1200" dirty="0">
                <a:solidFill>
                  <a:schemeClr val="tx1"/>
                </a:solidFill>
                <a:effectLst/>
                <a:latin typeface="+mn-lt"/>
                <a:ea typeface="+mn-ea"/>
                <a:cs typeface="+mn-cs"/>
              </a:rPr>
              <a:t>Les fins de mandats ont mis un coup d’arrêt.</a:t>
            </a:r>
          </a:p>
          <a:p>
            <a:pPr lvl="0"/>
            <a:r>
              <a:rPr lang="fr-FR" sz="1369" kern="1200" dirty="0">
                <a:solidFill>
                  <a:schemeClr val="tx1"/>
                </a:solidFill>
                <a:effectLst/>
                <a:latin typeface="+mn-lt"/>
                <a:ea typeface="+mn-ea"/>
                <a:cs typeface="+mn-cs"/>
              </a:rPr>
              <a:t>Le renouvellement des élus nécessite beaucoup de communication pour les sensibiliser.</a:t>
            </a:r>
          </a:p>
          <a:p>
            <a:pPr lvl="0"/>
            <a:r>
              <a:rPr lang="fr-FR" sz="1369" kern="1200" dirty="0">
                <a:solidFill>
                  <a:schemeClr val="tx1"/>
                </a:solidFill>
                <a:effectLst/>
                <a:latin typeface="+mn-lt"/>
                <a:ea typeface="+mn-ea"/>
                <a:cs typeface="+mn-cs"/>
              </a:rPr>
              <a:t>Optimiste pour avoir des débouchés dans 2 ou 3 ans.</a:t>
            </a:r>
          </a:p>
          <a:p>
            <a:pPr lvl="0"/>
            <a:r>
              <a:rPr lang="fr-FR" sz="1369" kern="1200" dirty="0">
                <a:solidFill>
                  <a:schemeClr val="tx1"/>
                </a:solidFill>
                <a:effectLst/>
                <a:latin typeface="+mn-lt"/>
                <a:ea typeface="+mn-ea"/>
                <a:cs typeface="+mn-cs"/>
              </a:rPr>
              <a:t>Le Label Haie ça va vraiment aidé pour convaincre les élus.</a:t>
            </a:r>
          </a:p>
          <a:p>
            <a:pPr lvl="0"/>
            <a:endParaRPr lang="fr-FR" sz="1369" kern="1200" dirty="0">
              <a:solidFill>
                <a:schemeClr val="tx1"/>
              </a:solidFill>
              <a:effectLst/>
              <a:latin typeface="+mn-lt"/>
              <a:ea typeface="+mn-ea"/>
              <a:cs typeface="+mn-cs"/>
            </a:endParaRPr>
          </a:p>
          <a:p>
            <a:pPr lvl="0"/>
            <a:r>
              <a:rPr lang="fr-FR" sz="1369" b="1" kern="1200" dirty="0">
                <a:solidFill>
                  <a:schemeClr val="tx1"/>
                </a:solidFill>
                <a:effectLst/>
                <a:latin typeface="+mn-lt"/>
                <a:ea typeface="+mn-ea"/>
                <a:cs typeface="+mn-cs"/>
              </a:rPr>
              <a:t>Effet levier du département</a:t>
            </a:r>
            <a:endParaRPr lang="fr-FR" sz="1369" kern="1200" dirty="0">
              <a:solidFill>
                <a:schemeClr val="tx1"/>
              </a:solidFill>
              <a:effectLst/>
              <a:latin typeface="+mn-lt"/>
              <a:ea typeface="+mn-ea"/>
              <a:cs typeface="+mn-cs"/>
            </a:endParaRPr>
          </a:p>
          <a:p>
            <a:pPr lvl="0"/>
            <a:r>
              <a:rPr lang="fr-FR" sz="1369" kern="1200" dirty="0">
                <a:solidFill>
                  <a:schemeClr val="tx1"/>
                </a:solidFill>
                <a:effectLst/>
                <a:latin typeface="+mn-lt"/>
                <a:ea typeface="+mn-ea"/>
                <a:cs typeface="+mn-cs"/>
              </a:rPr>
              <a:t>Le département et la région ont un rôle essentiel à jouer dans le développement de la filière Label Haie.</a:t>
            </a:r>
          </a:p>
          <a:p>
            <a:pPr lvl="0"/>
            <a:r>
              <a:rPr lang="fr-FR" sz="1369" kern="1200" dirty="0">
                <a:solidFill>
                  <a:schemeClr val="tx1"/>
                </a:solidFill>
                <a:effectLst/>
                <a:latin typeface="+mn-lt"/>
                <a:ea typeface="+mn-ea"/>
                <a:cs typeface="+mn-cs"/>
              </a:rPr>
              <a:t>Le département influence beaucoup sur les politiques des collectivités via la commission environnement où les élus siègent.</a:t>
            </a:r>
          </a:p>
          <a:p>
            <a:pPr lvl="0"/>
            <a:r>
              <a:rPr lang="fr-FR" sz="1369" kern="1200" dirty="0">
                <a:solidFill>
                  <a:schemeClr val="tx1"/>
                </a:solidFill>
                <a:effectLst/>
                <a:latin typeface="+mn-lt"/>
                <a:ea typeface="+mn-ea"/>
                <a:cs typeface="+mn-cs"/>
              </a:rPr>
              <a:t>Et le département met en place des dispositif incitatif à destination des commune : il envisage de majorer la subvention (Fonds chaleur) de l’ADEME si c’est un approvisionnement Label Haie.</a:t>
            </a:r>
          </a:p>
          <a:p>
            <a:pPr marL="0" marR="0" lvl="0" indent="0" algn="l" defTabSz="1042651" rtl="0" eaLnBrk="1" fontAlgn="auto" latinLnBrk="0" hangingPunct="1">
              <a:lnSpc>
                <a:spcPct val="100000"/>
              </a:lnSpc>
              <a:spcBef>
                <a:spcPts val="0"/>
              </a:spcBef>
              <a:spcAft>
                <a:spcPts val="0"/>
              </a:spcAft>
              <a:buClrTx/>
              <a:buSzTx/>
              <a:buFontTx/>
              <a:buNone/>
              <a:tabLst/>
              <a:defRPr/>
            </a:pPr>
            <a:endParaRPr lang="fr-FR" dirty="0">
              <a:effectLst/>
            </a:endParaRPr>
          </a:p>
          <a:p>
            <a:pPr marL="0" marR="0" lvl="0" indent="0" algn="l" defTabSz="1042651" rtl="0" eaLnBrk="1" fontAlgn="auto" latinLnBrk="0" hangingPunct="1">
              <a:lnSpc>
                <a:spcPct val="100000"/>
              </a:lnSpc>
              <a:spcBef>
                <a:spcPts val="0"/>
              </a:spcBef>
              <a:spcAft>
                <a:spcPts val="0"/>
              </a:spcAft>
              <a:buClrTx/>
              <a:buSzTx/>
              <a:buFontTx/>
              <a:buNone/>
              <a:tabLst/>
              <a:defRPr/>
            </a:pPr>
            <a:r>
              <a:rPr lang="fr-FR" dirty="0">
                <a:effectLst/>
              </a:rPr>
              <a:t>40€ bois non labellisé et 55€ bois labellisé </a:t>
            </a:r>
          </a:p>
          <a:p>
            <a:pPr marL="0" marR="0" lvl="0" indent="0" algn="l" defTabSz="1042651" rtl="0" eaLnBrk="1" fontAlgn="auto" latinLnBrk="0" hangingPunct="1">
              <a:lnSpc>
                <a:spcPct val="100000"/>
              </a:lnSpc>
              <a:spcBef>
                <a:spcPts val="0"/>
              </a:spcBef>
              <a:spcAft>
                <a:spcPts val="0"/>
              </a:spcAft>
              <a:buClrTx/>
              <a:buSzTx/>
              <a:buFontTx/>
              <a:buNone/>
              <a:tabLst/>
              <a:defRPr/>
            </a:pPr>
            <a:endParaRPr lang="fr-FR" dirty="0">
              <a:effectLst/>
            </a:endParaRPr>
          </a:p>
        </p:txBody>
      </p:sp>
      <p:sp>
        <p:nvSpPr>
          <p:cNvPr id="4" name="Espace réservé du numéro de diapositive 3"/>
          <p:cNvSpPr>
            <a:spLocks noGrp="1"/>
          </p:cNvSpPr>
          <p:nvPr>
            <p:ph type="sldNum" sz="quarter" idx="10"/>
          </p:nvPr>
        </p:nvSpPr>
        <p:spPr/>
        <p:txBody>
          <a:bodyPr/>
          <a:lstStyle/>
          <a:p>
            <a:fld id="{7E81961F-70AA-C14F-8428-BC8CEF6822F8}" type="slidenum">
              <a:rPr lang="fr-FR" smtClean="0"/>
              <a:t>14</a:t>
            </a:fld>
            <a:endParaRPr lang="fr-FR"/>
          </a:p>
        </p:txBody>
      </p:sp>
    </p:spTree>
    <p:extLst>
      <p:ext uri="{BB962C8B-B14F-4D97-AF65-F5344CB8AC3E}">
        <p14:creationId xmlns:p14="http://schemas.microsoft.com/office/powerpoint/2010/main" val="3617200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369"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E81961F-70AA-C14F-8428-BC8CEF6822F8}" type="slidenum">
              <a:rPr lang="fr-FR" smtClean="0"/>
              <a:t>15</a:t>
            </a:fld>
            <a:endParaRPr lang="fr-FR"/>
          </a:p>
        </p:txBody>
      </p:sp>
    </p:spTree>
    <p:extLst>
      <p:ext uri="{BB962C8B-B14F-4D97-AF65-F5344CB8AC3E}">
        <p14:creationId xmlns:p14="http://schemas.microsoft.com/office/powerpoint/2010/main" val="748226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E81961F-70AA-C14F-8428-BC8CEF6822F8}" type="slidenum">
              <a:rPr lang="fr-FR" smtClean="0"/>
              <a:t>16</a:t>
            </a:fld>
            <a:endParaRPr lang="fr-FR"/>
          </a:p>
        </p:txBody>
      </p:sp>
    </p:spTree>
    <p:extLst>
      <p:ext uri="{BB962C8B-B14F-4D97-AF65-F5344CB8AC3E}">
        <p14:creationId xmlns:p14="http://schemas.microsoft.com/office/powerpoint/2010/main" val="3770403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endParaRPr lang="fr-FR" sz="1369" kern="1200" dirty="0">
              <a:solidFill>
                <a:schemeClr val="tx1"/>
              </a:solidFill>
              <a:effectLst/>
              <a:latin typeface="+mn-lt"/>
              <a:ea typeface="+mn-ea"/>
              <a:cs typeface="+mn-cs"/>
            </a:endParaRPr>
          </a:p>
          <a:p>
            <a:endParaRPr lang="fr-FR" baseline="0" dirty="0"/>
          </a:p>
        </p:txBody>
      </p:sp>
      <p:sp>
        <p:nvSpPr>
          <p:cNvPr id="4" name="Espace réservé du numéro de diapositive 3"/>
          <p:cNvSpPr>
            <a:spLocks noGrp="1"/>
          </p:cNvSpPr>
          <p:nvPr>
            <p:ph type="sldNum" sz="quarter" idx="10"/>
          </p:nvPr>
        </p:nvSpPr>
        <p:spPr/>
        <p:txBody>
          <a:bodyPr/>
          <a:lstStyle/>
          <a:p>
            <a:fld id="{7E81961F-70AA-C14F-8428-BC8CEF6822F8}" type="slidenum">
              <a:rPr lang="fr-FR" smtClean="0"/>
              <a:t>17</a:t>
            </a:fld>
            <a:endParaRPr lang="fr-FR"/>
          </a:p>
        </p:txBody>
      </p:sp>
    </p:spTree>
    <p:extLst>
      <p:ext uri="{BB962C8B-B14F-4D97-AF65-F5344CB8AC3E}">
        <p14:creationId xmlns:p14="http://schemas.microsoft.com/office/powerpoint/2010/main" val="637878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E81961F-70AA-C14F-8428-BC8CEF6822F8}" type="slidenum">
              <a:rPr lang="fr-FR" smtClean="0"/>
              <a:t>18</a:t>
            </a:fld>
            <a:endParaRPr lang="fr-FR"/>
          </a:p>
        </p:txBody>
      </p:sp>
    </p:spTree>
    <p:extLst>
      <p:ext uri="{BB962C8B-B14F-4D97-AF65-F5344CB8AC3E}">
        <p14:creationId xmlns:p14="http://schemas.microsoft.com/office/powerpoint/2010/main" val="2458352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1075206" rtl="0" eaLnBrk="1" fontAlgn="auto" latinLnBrk="0" hangingPunct="1">
              <a:lnSpc>
                <a:spcPct val="100000"/>
              </a:lnSpc>
              <a:spcBef>
                <a:spcPts val="0"/>
              </a:spcBef>
              <a:spcAft>
                <a:spcPts val="0"/>
              </a:spcAft>
              <a:buClrTx/>
              <a:buSzTx/>
              <a:buFontTx/>
              <a:buNone/>
              <a:tabLst/>
              <a:defRPr/>
            </a:pPr>
            <a:endParaRPr lang="fr-FR" baseline="0" dirty="0"/>
          </a:p>
        </p:txBody>
      </p:sp>
      <p:sp>
        <p:nvSpPr>
          <p:cNvPr id="4" name="Espace réservé du numéro de diapositive 3"/>
          <p:cNvSpPr>
            <a:spLocks noGrp="1"/>
          </p:cNvSpPr>
          <p:nvPr>
            <p:ph type="sldNum" sz="quarter" idx="10"/>
          </p:nvPr>
        </p:nvSpPr>
        <p:spPr/>
        <p:txBody>
          <a:bodyPr/>
          <a:lstStyle/>
          <a:p>
            <a:fld id="{7E81961F-70AA-C14F-8428-BC8CEF6822F8}" type="slidenum">
              <a:rPr lang="fr-FR" smtClean="0"/>
              <a:t>19</a:t>
            </a:fld>
            <a:endParaRPr lang="fr-FR"/>
          </a:p>
        </p:txBody>
      </p:sp>
    </p:spTree>
    <p:extLst>
      <p:ext uri="{BB962C8B-B14F-4D97-AF65-F5344CB8AC3E}">
        <p14:creationId xmlns:p14="http://schemas.microsoft.com/office/powerpoint/2010/main" val="1366687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1075206" rtl="0" eaLnBrk="1" fontAlgn="auto" latinLnBrk="0" hangingPunct="1">
              <a:lnSpc>
                <a:spcPct val="100000"/>
              </a:lnSpc>
              <a:spcBef>
                <a:spcPts val="0"/>
              </a:spcBef>
              <a:spcAft>
                <a:spcPts val="0"/>
              </a:spcAft>
              <a:buClrTx/>
              <a:buSzTx/>
              <a:buFontTx/>
              <a:buNone/>
              <a:tabLst/>
              <a:defRPr/>
            </a:pPr>
            <a:endParaRPr lang="fr-FR" baseline="0" dirty="0"/>
          </a:p>
        </p:txBody>
      </p:sp>
      <p:sp>
        <p:nvSpPr>
          <p:cNvPr id="4" name="Espace réservé du numéro de diapositive 3"/>
          <p:cNvSpPr>
            <a:spLocks noGrp="1"/>
          </p:cNvSpPr>
          <p:nvPr>
            <p:ph type="sldNum" sz="quarter" idx="10"/>
          </p:nvPr>
        </p:nvSpPr>
        <p:spPr/>
        <p:txBody>
          <a:bodyPr/>
          <a:lstStyle/>
          <a:p>
            <a:fld id="{7E81961F-70AA-C14F-8428-BC8CEF6822F8}" type="slidenum">
              <a:rPr lang="fr-FR" smtClean="0"/>
              <a:t>20</a:t>
            </a:fld>
            <a:endParaRPr lang="fr-FR"/>
          </a:p>
        </p:txBody>
      </p:sp>
    </p:spTree>
    <p:extLst>
      <p:ext uri="{BB962C8B-B14F-4D97-AF65-F5344CB8AC3E}">
        <p14:creationId xmlns:p14="http://schemas.microsoft.com/office/powerpoint/2010/main" val="1366687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369"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5EB266E-19F8-4044-9CB1-F353053D2C1B}" type="slidenum">
              <a:rPr lang="fr-FR" smtClean="0"/>
              <a:t>2</a:t>
            </a:fld>
            <a:endParaRPr lang="fr-FR"/>
          </a:p>
        </p:txBody>
      </p:sp>
    </p:spTree>
    <p:extLst>
      <p:ext uri="{BB962C8B-B14F-4D97-AF65-F5344CB8AC3E}">
        <p14:creationId xmlns:p14="http://schemas.microsoft.com/office/powerpoint/2010/main" val="2635579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6188" y="1143000"/>
            <a:ext cx="4365625"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21</a:t>
            </a:fld>
            <a:endParaRPr lang="fr-FR"/>
          </a:p>
        </p:txBody>
      </p:sp>
    </p:spTree>
    <p:extLst>
      <p:ext uri="{BB962C8B-B14F-4D97-AF65-F5344CB8AC3E}">
        <p14:creationId xmlns:p14="http://schemas.microsoft.com/office/powerpoint/2010/main" val="2623976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BE662AA-4B42-4B11-8BFC-6F365A8F3FAF}" type="slidenum">
              <a:rPr lang="fr-FR" smtClean="0"/>
              <a:t>22</a:t>
            </a:fld>
            <a:endParaRPr lang="fr-FR"/>
          </a:p>
        </p:txBody>
      </p:sp>
    </p:spTree>
    <p:extLst>
      <p:ext uri="{BB962C8B-B14F-4D97-AF65-F5344CB8AC3E}">
        <p14:creationId xmlns:p14="http://schemas.microsoft.com/office/powerpoint/2010/main" val="2978364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6188" y="1143000"/>
            <a:ext cx="4365625"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23</a:t>
            </a:fld>
            <a:endParaRPr lang="fr-FR"/>
          </a:p>
        </p:txBody>
      </p:sp>
    </p:spTree>
    <p:extLst>
      <p:ext uri="{BB962C8B-B14F-4D97-AF65-F5344CB8AC3E}">
        <p14:creationId xmlns:p14="http://schemas.microsoft.com/office/powerpoint/2010/main" val="2766475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6188" y="1143000"/>
            <a:ext cx="4365625"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24</a:t>
            </a:fld>
            <a:endParaRPr lang="fr-FR"/>
          </a:p>
        </p:txBody>
      </p:sp>
    </p:spTree>
    <p:extLst>
      <p:ext uri="{BB962C8B-B14F-4D97-AF65-F5344CB8AC3E}">
        <p14:creationId xmlns:p14="http://schemas.microsoft.com/office/powerpoint/2010/main" val="2442032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6188" y="1143000"/>
            <a:ext cx="4365625"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25</a:t>
            </a:fld>
            <a:endParaRPr lang="fr-FR"/>
          </a:p>
        </p:txBody>
      </p:sp>
    </p:spTree>
    <p:extLst>
      <p:ext uri="{BB962C8B-B14F-4D97-AF65-F5344CB8AC3E}">
        <p14:creationId xmlns:p14="http://schemas.microsoft.com/office/powerpoint/2010/main" val="2500398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Combien ça coûte ?</a:t>
            </a:r>
          </a:p>
          <a:p>
            <a:endParaRPr lang="fr-FR" baseline="0" dirty="0"/>
          </a:p>
          <a:p>
            <a:r>
              <a:rPr lang="fr-FR" baseline="0" dirty="0"/>
              <a:t>Pour l’animation : </a:t>
            </a:r>
          </a:p>
          <a:p>
            <a:r>
              <a:rPr lang="fr-FR" baseline="0" dirty="0"/>
              <a:t>Accompagnement aux changements de pratiques de gestion (sous un autre format)</a:t>
            </a:r>
          </a:p>
          <a:p>
            <a:endParaRPr lang="fr-FR" baseline="0" dirty="0"/>
          </a:p>
          <a:p>
            <a:endParaRPr lang="fr-FR" baseline="0" dirty="0"/>
          </a:p>
          <a:p>
            <a:r>
              <a:rPr lang="fr-FR" baseline="0" dirty="0"/>
              <a:t>Pour l’agriculteur</a:t>
            </a:r>
          </a:p>
          <a:p>
            <a:r>
              <a:rPr lang="fr-FR" baseline="0" dirty="0"/>
              <a:t>Rémunération moyenne PSE des agriculteurs = 6 000€/an pendant 5 ans</a:t>
            </a:r>
          </a:p>
          <a:p>
            <a:r>
              <a:rPr lang="fr-FR" baseline="0" dirty="0"/>
              <a:t>Coût global du Label Haie : 350€/agriculteur/an </a:t>
            </a:r>
          </a:p>
          <a:p>
            <a:r>
              <a:rPr lang="fr-FR" baseline="0" dirty="0"/>
              <a:t>Cela représente 6% du PSE; C’est très acceptable.</a:t>
            </a:r>
          </a:p>
          <a:p>
            <a:endParaRPr lang="fr-FR" baseline="0" dirty="0"/>
          </a:p>
        </p:txBody>
      </p:sp>
      <p:sp>
        <p:nvSpPr>
          <p:cNvPr id="4" name="Espace réservé du numéro de diapositive 3"/>
          <p:cNvSpPr>
            <a:spLocks noGrp="1"/>
          </p:cNvSpPr>
          <p:nvPr>
            <p:ph type="sldNum" sz="quarter" idx="10"/>
          </p:nvPr>
        </p:nvSpPr>
        <p:spPr/>
        <p:txBody>
          <a:bodyPr/>
          <a:lstStyle/>
          <a:p>
            <a:fld id="{95EB266E-19F8-4044-9CB1-F353053D2C1B}" type="slidenum">
              <a:rPr lang="fr-FR" smtClean="0"/>
              <a:t>26</a:t>
            </a:fld>
            <a:endParaRPr lang="fr-FR"/>
          </a:p>
        </p:txBody>
      </p:sp>
    </p:spTree>
    <p:extLst>
      <p:ext uri="{BB962C8B-B14F-4D97-AF65-F5344CB8AC3E}">
        <p14:creationId xmlns:p14="http://schemas.microsoft.com/office/powerpoint/2010/main" val="3130294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6188" y="1143000"/>
            <a:ext cx="4365625"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27</a:t>
            </a:fld>
            <a:endParaRPr lang="fr-FR"/>
          </a:p>
        </p:txBody>
      </p:sp>
    </p:spTree>
    <p:extLst>
      <p:ext uri="{BB962C8B-B14F-4D97-AF65-F5344CB8AC3E}">
        <p14:creationId xmlns:p14="http://schemas.microsoft.com/office/powerpoint/2010/main" val="634195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6188" y="1143000"/>
            <a:ext cx="4365625"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28</a:t>
            </a:fld>
            <a:endParaRPr lang="fr-FR"/>
          </a:p>
        </p:txBody>
      </p:sp>
    </p:spTree>
    <p:extLst>
      <p:ext uri="{BB962C8B-B14F-4D97-AF65-F5344CB8AC3E}">
        <p14:creationId xmlns:p14="http://schemas.microsoft.com/office/powerpoint/2010/main" val="1775952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BE662AA-4B42-4B11-8BFC-6F365A8F3FAF}" type="slidenum">
              <a:rPr lang="fr-FR" smtClean="0"/>
              <a:t>29</a:t>
            </a:fld>
            <a:endParaRPr lang="fr-FR"/>
          </a:p>
        </p:txBody>
      </p:sp>
    </p:spTree>
    <p:extLst>
      <p:ext uri="{BB962C8B-B14F-4D97-AF65-F5344CB8AC3E}">
        <p14:creationId xmlns:p14="http://schemas.microsoft.com/office/powerpoint/2010/main" val="2213778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6188" y="1143000"/>
            <a:ext cx="4365625" cy="3086100"/>
          </a:xfrm>
        </p:spPr>
      </p:sp>
      <p:sp>
        <p:nvSpPr>
          <p:cNvPr id="3" name="Espace réservé des notes 2"/>
          <p:cNvSpPr>
            <a:spLocks noGrp="1"/>
          </p:cNvSpPr>
          <p:nvPr>
            <p:ph type="body" idx="1"/>
          </p:nvPr>
        </p:nvSpPr>
        <p:spPr/>
        <p:txBody>
          <a:bodyPr/>
          <a:lstStyle/>
          <a:p>
            <a:r>
              <a:rPr lang="fr-FR" sz="1369" b="0" i="0" u="none" strike="noStrike" kern="1200" dirty="0">
                <a:solidFill>
                  <a:schemeClr val="tx1"/>
                </a:solidFill>
                <a:effectLst/>
                <a:latin typeface="+mn-lt"/>
                <a:ea typeface="+mn-ea"/>
                <a:cs typeface="+mn-cs"/>
              </a:rPr>
              <a:t>6 </a:t>
            </a:r>
            <a:r>
              <a:rPr lang="fr-FR" sz="1369" b="0" i="0" u="none" strike="noStrike" kern="1200" dirty="0" err="1">
                <a:solidFill>
                  <a:schemeClr val="tx1"/>
                </a:solidFill>
                <a:effectLst/>
                <a:latin typeface="+mn-lt"/>
                <a:ea typeface="+mn-ea"/>
                <a:cs typeface="+mn-cs"/>
              </a:rPr>
              <a:t>terriores</a:t>
            </a:r>
            <a:r>
              <a:rPr lang="fr-FR" sz="1369" b="0" i="0" u="none" strike="noStrike" kern="1200" dirty="0">
                <a:solidFill>
                  <a:schemeClr val="tx1"/>
                </a:solidFill>
                <a:effectLst/>
                <a:latin typeface="+mn-lt"/>
                <a:ea typeface="+mn-ea"/>
                <a:cs typeface="+mn-cs"/>
              </a:rPr>
              <a:t> PSE et porteurs de projet associés de RMC impliqués dans le GT PSE Haie :</a:t>
            </a:r>
            <a:br>
              <a:rPr lang="fr-FR" dirty="0"/>
            </a:br>
            <a:r>
              <a:rPr lang="fr-FR" sz="1369" b="0" i="0" u="none" strike="noStrike" kern="1200" dirty="0">
                <a:solidFill>
                  <a:schemeClr val="tx1"/>
                </a:solidFill>
                <a:effectLst/>
                <a:latin typeface="+mn-lt"/>
                <a:ea typeface="+mn-ea"/>
                <a:cs typeface="+mn-cs"/>
              </a:rPr>
              <a:t>- Chambre d’agriculture </a:t>
            </a:r>
            <a:r>
              <a:rPr lang="fr-FR" sz="1369" b="0" i="0" u="none" strike="noStrike" kern="1200" dirty="0" err="1">
                <a:solidFill>
                  <a:schemeClr val="tx1"/>
                </a:solidFill>
                <a:effectLst/>
                <a:latin typeface="+mn-lt"/>
                <a:ea typeface="+mn-ea"/>
                <a:cs typeface="+mn-cs"/>
              </a:rPr>
              <a:t>dee</a:t>
            </a:r>
            <a:r>
              <a:rPr lang="fr-FR" sz="1369" b="0" i="0" u="none" strike="noStrike" kern="1200" dirty="0">
                <a:solidFill>
                  <a:schemeClr val="tx1"/>
                </a:solidFill>
                <a:effectLst/>
                <a:latin typeface="+mn-lt"/>
                <a:ea typeface="+mn-ea"/>
                <a:cs typeface="+mn-cs"/>
              </a:rPr>
              <a:t> l’Isère, Fédération départementale du Doubs /Espace communautaire Lons Agglomération</a:t>
            </a:r>
            <a:br>
              <a:rPr lang="fr-FR" dirty="0"/>
            </a:br>
            <a:r>
              <a:rPr lang="fr-FR" sz="1369" b="0" i="0" u="none" strike="noStrike" kern="1200" dirty="0">
                <a:solidFill>
                  <a:schemeClr val="tx1"/>
                </a:solidFill>
                <a:effectLst/>
                <a:latin typeface="+mn-lt"/>
                <a:ea typeface="+mn-ea"/>
                <a:cs typeface="+mn-cs"/>
              </a:rPr>
              <a:t>- Communauté Urbaine Creusot Montceau / Syndicat Mixte de l'Eau Morvan Autunois </a:t>
            </a:r>
            <a:r>
              <a:rPr lang="fr-FR" sz="1369" b="0" i="0" u="none" strike="noStrike" kern="1200" dirty="0" err="1">
                <a:solidFill>
                  <a:schemeClr val="tx1"/>
                </a:solidFill>
                <a:effectLst/>
                <a:latin typeface="+mn-lt"/>
                <a:ea typeface="+mn-ea"/>
                <a:cs typeface="+mn-cs"/>
              </a:rPr>
              <a:t>Couchois</a:t>
            </a:r>
            <a:r>
              <a:rPr lang="fr-FR" sz="1369" b="0" i="0" u="none" strike="noStrike" kern="1200" dirty="0">
                <a:solidFill>
                  <a:schemeClr val="tx1"/>
                </a:solidFill>
                <a:effectLst/>
                <a:latin typeface="+mn-lt"/>
                <a:ea typeface="+mn-ea"/>
                <a:cs typeface="+mn-cs"/>
              </a:rPr>
              <a:t> (SMEMAC) / </a:t>
            </a:r>
            <a:r>
              <a:rPr lang="fr-FR" sz="1369" b="0" i="0" u="none" strike="noStrike" kern="1200" dirty="0" err="1">
                <a:solidFill>
                  <a:schemeClr val="tx1"/>
                </a:solidFill>
                <a:effectLst/>
                <a:latin typeface="+mn-lt"/>
                <a:ea typeface="+mn-ea"/>
                <a:cs typeface="+mn-cs"/>
              </a:rPr>
              <a:t>Solagro</a:t>
            </a:r>
            <a:br>
              <a:rPr lang="fr-FR" dirty="0"/>
            </a:br>
            <a:r>
              <a:rPr lang="fr-FR" sz="1369" b="0" i="0" u="none" strike="noStrike" kern="1200" dirty="0">
                <a:solidFill>
                  <a:schemeClr val="tx1"/>
                </a:solidFill>
                <a:effectLst/>
                <a:latin typeface="+mn-lt"/>
                <a:ea typeface="+mn-ea"/>
                <a:cs typeface="+mn-cs"/>
              </a:rPr>
              <a:t>- Grand Besançon Métropole / Fédération départementale des chasseurs du Doubs (FDC25) / Chambre interdépartementale d’agriculture du Doubs et du Territoire de Belfort</a:t>
            </a:r>
            <a:br>
              <a:rPr lang="fr-FR" dirty="0"/>
            </a:br>
            <a:r>
              <a:rPr lang="fr-FR" sz="1369" b="0" i="0" u="none" strike="noStrike" kern="1200" dirty="0">
                <a:solidFill>
                  <a:schemeClr val="tx1"/>
                </a:solidFill>
                <a:effectLst/>
                <a:latin typeface="+mn-lt"/>
                <a:ea typeface="+mn-ea"/>
                <a:cs typeface="+mn-cs"/>
              </a:rPr>
              <a:t>- France Nature Environnement Bourgogne-Franche-Comté</a:t>
            </a:r>
            <a:br>
              <a:rPr lang="fr-FR" dirty="0"/>
            </a:br>
            <a:r>
              <a:rPr lang="fr-FR" sz="1369" b="0" i="0" u="none" strike="noStrike" kern="1200" dirty="0">
                <a:solidFill>
                  <a:schemeClr val="tx1"/>
                </a:solidFill>
                <a:effectLst/>
                <a:latin typeface="+mn-lt"/>
                <a:ea typeface="+mn-ea"/>
                <a:cs typeface="+mn-cs"/>
              </a:rPr>
              <a:t>- Syndicat Isérois des Rivières Rhône Aval / Chambre Départementale d'Agriculture de l’Isère</a:t>
            </a:r>
            <a:br>
              <a:rPr lang="fr-FR" dirty="0"/>
            </a:br>
            <a:r>
              <a:rPr lang="fr-FR" sz="1369" b="0" i="0" u="none" strike="noStrike" kern="1200" dirty="0">
                <a:solidFill>
                  <a:schemeClr val="tx1"/>
                </a:solidFill>
                <a:effectLst/>
                <a:latin typeface="+mn-lt"/>
                <a:ea typeface="+mn-ea"/>
                <a:cs typeface="+mn-cs"/>
              </a:rPr>
              <a:t>- Communauté d'agglomération Valence Romans (Valence Romans Agglo) / </a:t>
            </a:r>
            <a:r>
              <a:rPr lang="fr-FR" sz="1369" b="0" i="0" u="none" strike="noStrike" kern="1200" dirty="0" err="1">
                <a:solidFill>
                  <a:schemeClr val="tx1"/>
                </a:solidFill>
                <a:effectLst/>
                <a:latin typeface="+mn-lt"/>
                <a:ea typeface="+mn-ea"/>
                <a:cs typeface="+mn-cs"/>
              </a:rPr>
              <a:t>Arthropologia</a:t>
            </a:r>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30</a:t>
            </a:fld>
            <a:endParaRPr lang="fr-FR"/>
          </a:p>
        </p:txBody>
      </p:sp>
    </p:spTree>
    <p:extLst>
      <p:ext uri="{BB962C8B-B14F-4D97-AF65-F5344CB8AC3E}">
        <p14:creationId xmlns:p14="http://schemas.microsoft.com/office/powerpoint/2010/main" val="1850447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6188" y="1143000"/>
            <a:ext cx="4365625"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3</a:t>
            </a:fld>
            <a:endParaRPr lang="fr-FR"/>
          </a:p>
        </p:txBody>
      </p:sp>
    </p:spTree>
    <p:extLst>
      <p:ext uri="{BB962C8B-B14F-4D97-AF65-F5344CB8AC3E}">
        <p14:creationId xmlns:p14="http://schemas.microsoft.com/office/powerpoint/2010/main" val="2926432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6188" y="1143000"/>
            <a:ext cx="4365625"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31</a:t>
            </a:fld>
            <a:endParaRPr lang="fr-FR"/>
          </a:p>
        </p:txBody>
      </p:sp>
    </p:spTree>
    <p:extLst>
      <p:ext uri="{BB962C8B-B14F-4D97-AF65-F5344CB8AC3E}">
        <p14:creationId xmlns:p14="http://schemas.microsoft.com/office/powerpoint/2010/main" val="2407877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32</a:t>
            </a:fld>
            <a:endParaRPr lang="fr-FR"/>
          </a:p>
        </p:txBody>
      </p:sp>
    </p:spTree>
    <p:extLst>
      <p:ext uri="{BB962C8B-B14F-4D97-AF65-F5344CB8AC3E}">
        <p14:creationId xmlns:p14="http://schemas.microsoft.com/office/powerpoint/2010/main" val="2242762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33</a:t>
            </a:fld>
            <a:endParaRPr lang="fr-FR"/>
          </a:p>
        </p:txBody>
      </p:sp>
    </p:spTree>
    <p:extLst>
      <p:ext uri="{BB962C8B-B14F-4D97-AF65-F5344CB8AC3E}">
        <p14:creationId xmlns:p14="http://schemas.microsoft.com/office/powerpoint/2010/main" val="2270978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34</a:t>
            </a:fld>
            <a:endParaRPr lang="fr-FR"/>
          </a:p>
        </p:txBody>
      </p:sp>
    </p:spTree>
    <p:extLst>
      <p:ext uri="{BB962C8B-B14F-4D97-AF65-F5344CB8AC3E}">
        <p14:creationId xmlns:p14="http://schemas.microsoft.com/office/powerpoint/2010/main" val="21458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35</a:t>
            </a:fld>
            <a:endParaRPr lang="fr-FR"/>
          </a:p>
        </p:txBody>
      </p:sp>
    </p:spTree>
    <p:extLst>
      <p:ext uri="{BB962C8B-B14F-4D97-AF65-F5344CB8AC3E}">
        <p14:creationId xmlns:p14="http://schemas.microsoft.com/office/powerpoint/2010/main" val="2270978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36</a:t>
            </a:fld>
            <a:endParaRPr lang="fr-FR"/>
          </a:p>
        </p:txBody>
      </p:sp>
    </p:spTree>
    <p:extLst>
      <p:ext uri="{BB962C8B-B14F-4D97-AF65-F5344CB8AC3E}">
        <p14:creationId xmlns:p14="http://schemas.microsoft.com/office/powerpoint/2010/main" val="22709782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37</a:t>
            </a:fld>
            <a:endParaRPr lang="fr-FR"/>
          </a:p>
        </p:txBody>
      </p:sp>
    </p:spTree>
    <p:extLst>
      <p:ext uri="{BB962C8B-B14F-4D97-AF65-F5344CB8AC3E}">
        <p14:creationId xmlns:p14="http://schemas.microsoft.com/office/powerpoint/2010/main" val="22709782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6188" y="1143000"/>
            <a:ext cx="4365625"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38</a:t>
            </a:fld>
            <a:endParaRPr lang="fr-FR"/>
          </a:p>
        </p:txBody>
      </p:sp>
    </p:spTree>
    <p:extLst>
      <p:ext uri="{BB962C8B-B14F-4D97-AF65-F5344CB8AC3E}">
        <p14:creationId xmlns:p14="http://schemas.microsoft.com/office/powerpoint/2010/main" val="2010424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fr-FR" sz="1369" b="0" i="0" u="none" strike="noStrike" kern="1200" dirty="0">
                <a:solidFill>
                  <a:schemeClr val="tx1"/>
                </a:solidFill>
                <a:effectLst/>
                <a:latin typeface="+mn-lt"/>
                <a:ea typeface="+mn-ea"/>
                <a:cs typeface="+mn-cs"/>
              </a:rPr>
              <a:t>cela ne peut conduire qu’à diluer l’ambition environnementale sur de trop nombreux objets, sans augmenter pour autant la rémunération de l’agriculteur. Celle-ci dépend en effet de la note de performance liée aux indicateurs, elle-même liée à leur paramétrage (seuil mini ; seuil maxi).</a:t>
            </a:r>
          </a:p>
          <a:p>
            <a:pPr rtl="0"/>
            <a:r>
              <a:rPr lang="fr-FR" sz="1369" b="0" i="0" u="none" strike="noStrike" kern="1200" dirty="0">
                <a:solidFill>
                  <a:schemeClr val="tx1"/>
                </a:solidFill>
                <a:effectLst/>
                <a:latin typeface="+mn-lt"/>
                <a:ea typeface="+mn-ea"/>
                <a:cs typeface="+mn-cs"/>
              </a:rPr>
              <a:t>De plus, chaque élément IAE introduit dans le calcul de ce % doit faire l’objet d’une garantie de bonne gestion (pas seulement de maintien) et d’un contrôle associé, s’appuyant sur un cahier des charges d’indicateurs de résultat (et non de moyen) qui soit vérifiable. L’accompagnement de ces pratiques et le contrôle peut s’avérer complexe et lourd si il y a de nombreuses IAE.</a:t>
            </a:r>
          </a:p>
          <a:p>
            <a:pPr rtl="0"/>
            <a:r>
              <a:rPr lang="fr-FR" sz="1369" b="0" i="0" u="none" strike="noStrike" kern="1200" dirty="0">
                <a:solidFill>
                  <a:schemeClr val="tx1"/>
                </a:solidFill>
                <a:effectLst/>
                <a:latin typeface="+mn-lt"/>
                <a:ea typeface="+mn-ea"/>
                <a:cs typeface="+mn-cs"/>
              </a:rPr>
              <a:t>Il vaut donc mieux identifier et retenir les IAE porteuses des enjeux les plus importants sur le territoire.</a:t>
            </a:r>
          </a:p>
          <a:p>
            <a:pPr rtl="0"/>
            <a:r>
              <a:rPr lang="fr-FR" sz="1369" b="0" i="0" u="none" strike="noStrike" kern="1200" dirty="0">
                <a:solidFill>
                  <a:schemeClr val="tx1"/>
                </a:solidFill>
                <a:effectLst/>
                <a:latin typeface="+mn-lt"/>
                <a:ea typeface="+mn-ea"/>
                <a:cs typeface="+mn-cs"/>
              </a:rPr>
              <a:t> </a:t>
            </a:r>
          </a:p>
          <a:p>
            <a:br>
              <a:rPr lang="fr-FR" dirty="0"/>
            </a:br>
            <a:br>
              <a:rPr lang="fr-FR" dirty="0"/>
            </a:br>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39</a:t>
            </a:fld>
            <a:endParaRPr lang="fr-FR"/>
          </a:p>
        </p:txBody>
      </p:sp>
    </p:spTree>
    <p:extLst>
      <p:ext uri="{BB962C8B-B14F-4D97-AF65-F5344CB8AC3E}">
        <p14:creationId xmlns:p14="http://schemas.microsoft.com/office/powerpoint/2010/main" val="39495589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fr-FR" sz="1369" b="0" i="0" u="none" strike="noStrike" kern="1200" dirty="0">
                <a:solidFill>
                  <a:schemeClr val="tx1"/>
                </a:solidFill>
                <a:effectLst/>
                <a:latin typeface="+mn-lt"/>
                <a:ea typeface="+mn-ea"/>
                <a:cs typeface="+mn-cs"/>
              </a:rPr>
              <a:t>cela ne peut conduire qu’à diluer l’ambition environnementale sur de trop nombreux objets, sans augmenter pour autant la rémunération de l’agriculteur. Celle-ci dépend en effet de la note de performance liée aux indicateurs, elle-même liée à leur paramétrage (seuil mini ; seuil maxi).</a:t>
            </a:r>
          </a:p>
          <a:p>
            <a:pPr rtl="0"/>
            <a:r>
              <a:rPr lang="fr-FR" sz="1369" b="0" i="0" u="none" strike="noStrike" kern="1200" dirty="0">
                <a:solidFill>
                  <a:schemeClr val="tx1"/>
                </a:solidFill>
                <a:effectLst/>
                <a:latin typeface="+mn-lt"/>
                <a:ea typeface="+mn-ea"/>
                <a:cs typeface="+mn-cs"/>
              </a:rPr>
              <a:t>De plus, chaque élément IAE introduit dans le calcul de ce % doit faire l’objet d’une garantie de bonne gestion (pas seulement de maintien) et d’un contrôle associé, s’appuyant sur un cahier des charges d’indicateurs de résultat (et non de moyen) qui soit vérifiable. L’accompagnement de ces pratiques et le contrôle peut s’avérer complexe et lourd si il y a de nombreuses IAE.</a:t>
            </a:r>
          </a:p>
          <a:p>
            <a:pPr rtl="0"/>
            <a:r>
              <a:rPr lang="fr-FR" sz="1369" b="0" i="0" u="none" strike="noStrike" kern="1200" dirty="0">
                <a:solidFill>
                  <a:schemeClr val="tx1"/>
                </a:solidFill>
                <a:effectLst/>
                <a:latin typeface="+mn-lt"/>
                <a:ea typeface="+mn-ea"/>
                <a:cs typeface="+mn-cs"/>
              </a:rPr>
              <a:t>Il vaut donc mieux identifier et retenir les IAE porteuses des enjeux les plus importants sur le territoire.</a:t>
            </a:r>
          </a:p>
          <a:p>
            <a:pPr rtl="0"/>
            <a:r>
              <a:rPr lang="fr-FR" sz="1369" b="0" i="0" u="none" strike="noStrike" kern="1200" dirty="0">
                <a:solidFill>
                  <a:schemeClr val="tx1"/>
                </a:solidFill>
                <a:effectLst/>
                <a:latin typeface="+mn-lt"/>
                <a:ea typeface="+mn-ea"/>
                <a:cs typeface="+mn-cs"/>
              </a:rPr>
              <a:t> </a:t>
            </a:r>
          </a:p>
          <a:p>
            <a:br>
              <a:rPr lang="fr-FR" dirty="0"/>
            </a:br>
            <a:br>
              <a:rPr lang="fr-FR" dirty="0"/>
            </a:br>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40</a:t>
            </a:fld>
            <a:endParaRPr lang="fr-FR"/>
          </a:p>
        </p:txBody>
      </p:sp>
    </p:spTree>
    <p:extLst>
      <p:ext uri="{BB962C8B-B14F-4D97-AF65-F5344CB8AC3E}">
        <p14:creationId xmlns:p14="http://schemas.microsoft.com/office/powerpoint/2010/main" val="1372091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e l'image des diapositives 1">
            <a:extLst>
              <a:ext uri="{FF2B5EF4-FFF2-40B4-BE49-F238E27FC236}">
                <a16:creationId xmlns:a16="http://schemas.microsoft.com/office/drawing/2014/main" id="{CB9E357A-CA0A-094A-8C64-6947197E8DCF}"/>
              </a:ext>
            </a:extLst>
          </p:cNvPr>
          <p:cNvSpPr>
            <a:spLocks noGrp="1" noRot="1" noChangeAspect="1" noTextEdit="1"/>
          </p:cNvSpPr>
          <p:nvPr>
            <p:ph type="sldImg"/>
          </p:nvPr>
        </p:nvSpPr>
        <p:spPr/>
      </p:sp>
      <p:sp>
        <p:nvSpPr>
          <p:cNvPr id="3" name="Espace réservé des commentaires 2">
            <a:extLst>
              <a:ext uri="{FF2B5EF4-FFF2-40B4-BE49-F238E27FC236}">
                <a16:creationId xmlns:a16="http://schemas.microsoft.com/office/drawing/2014/main" id="{A4EA192A-8A42-E64C-85B3-F3EDC18B0633}"/>
              </a:ext>
            </a:extLst>
          </p:cNvPr>
          <p:cNvSpPr>
            <a:spLocks noGrp="1"/>
          </p:cNvSpPr>
          <p:nvPr>
            <p:ph type="body" idx="1"/>
          </p:nvPr>
        </p:nvSpPr>
        <p:spPr/>
        <p:txBody>
          <a:bodyPr/>
          <a:lstStyle/>
          <a:p>
            <a:pPr>
              <a:defRPr/>
            </a:pPr>
            <a:r>
              <a:rPr lang="fr-FR" b="1" dirty="0"/>
              <a:t>Le montant total des dossiers à retenir pour la phase d’élaboration des projets territoriaux en 2020 est d'environ </a:t>
            </a:r>
            <a:r>
              <a:rPr lang="fr-FR" b="1" kern="0" dirty="0">
                <a:solidFill>
                  <a:srgbClr val="F545B6"/>
                </a:solidFill>
                <a:latin typeface="Verdana" panose="020B0604030504040204" pitchFamily="34" charset="0"/>
                <a:ea typeface="Verdana" panose="020B0604030504040204" pitchFamily="34" charset="0"/>
                <a:cs typeface="Verdana" panose="020B0604030504040204" pitchFamily="34" charset="0"/>
              </a:rPr>
              <a:t>1.6 M€ à un taux de 70%</a:t>
            </a:r>
          </a:p>
          <a:p>
            <a:pPr>
              <a:defRPr/>
            </a:pPr>
            <a:endParaRPr lang="fr-FR" dirty="0"/>
          </a:p>
        </p:txBody>
      </p:sp>
      <p:sp>
        <p:nvSpPr>
          <p:cNvPr id="22532" name="Espace réservé du numéro de diapositive 3">
            <a:extLst>
              <a:ext uri="{FF2B5EF4-FFF2-40B4-BE49-F238E27FC236}">
                <a16:creationId xmlns:a16="http://schemas.microsoft.com/office/drawing/2014/main" id="{E4C6E31F-8F13-2446-9E2F-BC7A06C8D435}"/>
              </a:ext>
            </a:extLst>
          </p:cNvPr>
          <p:cNvSpPr>
            <a:spLocks noGrp="1"/>
          </p:cNvSpPr>
          <p:nvPr>
            <p:ph type="sldNum" sz="quarter"/>
          </p:nvPr>
        </p:nvSpPr>
        <p:spPr>
          <a:noFill/>
          <a:extLst>
            <a:ext uri="{91240B29-F687-4F45-9708-019B960494DF}">
              <a14:hiddenLine xmlns:a14="http://schemas.microsoft.com/office/drawing/2010/main" w="9525">
                <a:solidFill>
                  <a:srgbClr val="000000"/>
                </a:solidFill>
                <a:round/>
                <a:headEnd/>
                <a:tailEnd/>
              </a14:hiddenLine>
            </a:ext>
          </a:extLst>
        </p:spPr>
        <p:txBody>
          <a:bodyPr/>
          <a:lstStyle>
            <a:lvl1pPr>
              <a:tabLst>
                <a:tab pos="411163" algn="l"/>
                <a:tab pos="822325" algn="l"/>
                <a:tab pos="1233488" algn="l"/>
                <a:tab pos="1646238" algn="l"/>
                <a:tab pos="2057400" algn="l"/>
                <a:tab pos="2468563" algn="l"/>
                <a:tab pos="2881313" algn="l"/>
              </a:tabLst>
              <a:defRPr>
                <a:solidFill>
                  <a:schemeClr val="tx1"/>
                </a:solidFill>
                <a:latin typeface="Arial" panose="020B0604020202020204" pitchFamily="34" charset="0"/>
                <a:ea typeface="SimSun" panose="02010600030101010101" pitchFamily="2" charset="-122"/>
              </a:defRPr>
            </a:lvl1pPr>
            <a:lvl2pPr>
              <a:tabLst>
                <a:tab pos="411163" algn="l"/>
                <a:tab pos="822325" algn="l"/>
                <a:tab pos="1233488" algn="l"/>
                <a:tab pos="1646238" algn="l"/>
                <a:tab pos="2057400" algn="l"/>
                <a:tab pos="2468563" algn="l"/>
                <a:tab pos="2881313" algn="l"/>
              </a:tabLst>
              <a:defRPr>
                <a:solidFill>
                  <a:schemeClr val="tx1"/>
                </a:solidFill>
                <a:latin typeface="Arial" panose="020B0604020202020204" pitchFamily="34" charset="0"/>
                <a:ea typeface="SimSun" panose="02010600030101010101" pitchFamily="2" charset="-122"/>
              </a:defRPr>
            </a:lvl2pPr>
            <a:lvl3pPr>
              <a:tabLst>
                <a:tab pos="411163" algn="l"/>
                <a:tab pos="822325" algn="l"/>
                <a:tab pos="1233488" algn="l"/>
                <a:tab pos="1646238" algn="l"/>
                <a:tab pos="2057400" algn="l"/>
                <a:tab pos="2468563" algn="l"/>
                <a:tab pos="2881313" algn="l"/>
              </a:tabLst>
              <a:defRPr>
                <a:solidFill>
                  <a:schemeClr val="tx1"/>
                </a:solidFill>
                <a:latin typeface="Arial" panose="020B0604020202020204" pitchFamily="34" charset="0"/>
                <a:ea typeface="SimSun" panose="02010600030101010101" pitchFamily="2" charset="-122"/>
              </a:defRPr>
            </a:lvl3pPr>
            <a:lvl4pPr>
              <a:tabLst>
                <a:tab pos="411163" algn="l"/>
                <a:tab pos="822325" algn="l"/>
                <a:tab pos="1233488" algn="l"/>
                <a:tab pos="1646238" algn="l"/>
                <a:tab pos="2057400" algn="l"/>
                <a:tab pos="2468563" algn="l"/>
                <a:tab pos="2881313" algn="l"/>
              </a:tabLst>
              <a:defRPr>
                <a:solidFill>
                  <a:schemeClr val="tx1"/>
                </a:solidFill>
                <a:latin typeface="Arial" panose="020B0604020202020204" pitchFamily="34" charset="0"/>
                <a:ea typeface="SimSun" panose="02010600030101010101" pitchFamily="2" charset="-122"/>
              </a:defRPr>
            </a:lvl4pPr>
            <a:lvl5pPr>
              <a:tabLst>
                <a:tab pos="411163" algn="l"/>
                <a:tab pos="822325" algn="l"/>
                <a:tab pos="1233488" algn="l"/>
                <a:tab pos="1646238" algn="l"/>
                <a:tab pos="2057400" algn="l"/>
                <a:tab pos="2468563" algn="l"/>
                <a:tab pos="2881313" algn="l"/>
              </a:tabLst>
              <a:defRPr>
                <a:solidFill>
                  <a:schemeClr val="tx1"/>
                </a:solidFill>
                <a:latin typeface="Arial" panose="020B0604020202020204" pitchFamily="34" charset="0"/>
                <a:ea typeface="SimSun" panose="02010600030101010101" pitchFamily="2" charset="-122"/>
              </a:defRPr>
            </a:lvl5pPr>
            <a:lvl6pPr marL="2513013" indent="-227013" defTabSz="447675" eaLnBrk="0" fontAlgn="base" hangingPunct="0">
              <a:spcBef>
                <a:spcPct val="0"/>
              </a:spcBef>
              <a:spcAft>
                <a:spcPct val="0"/>
              </a:spcAft>
              <a:tabLst>
                <a:tab pos="411163" algn="l"/>
                <a:tab pos="822325" algn="l"/>
                <a:tab pos="1233488" algn="l"/>
                <a:tab pos="1646238" algn="l"/>
                <a:tab pos="2057400" algn="l"/>
                <a:tab pos="2468563" algn="l"/>
                <a:tab pos="2881313" algn="l"/>
              </a:tabLst>
              <a:defRPr>
                <a:solidFill>
                  <a:schemeClr val="tx1"/>
                </a:solidFill>
                <a:latin typeface="Arial" panose="020B0604020202020204" pitchFamily="34" charset="0"/>
                <a:ea typeface="SimSun" panose="02010600030101010101" pitchFamily="2" charset="-122"/>
              </a:defRPr>
            </a:lvl6pPr>
            <a:lvl7pPr marL="2970213" indent="-227013" defTabSz="447675" eaLnBrk="0" fontAlgn="base" hangingPunct="0">
              <a:spcBef>
                <a:spcPct val="0"/>
              </a:spcBef>
              <a:spcAft>
                <a:spcPct val="0"/>
              </a:spcAft>
              <a:tabLst>
                <a:tab pos="411163" algn="l"/>
                <a:tab pos="822325" algn="l"/>
                <a:tab pos="1233488" algn="l"/>
                <a:tab pos="1646238" algn="l"/>
                <a:tab pos="2057400" algn="l"/>
                <a:tab pos="2468563" algn="l"/>
                <a:tab pos="2881313" algn="l"/>
              </a:tabLst>
              <a:defRPr>
                <a:solidFill>
                  <a:schemeClr val="tx1"/>
                </a:solidFill>
                <a:latin typeface="Arial" panose="020B0604020202020204" pitchFamily="34" charset="0"/>
                <a:ea typeface="SimSun" panose="02010600030101010101" pitchFamily="2" charset="-122"/>
              </a:defRPr>
            </a:lvl7pPr>
            <a:lvl8pPr marL="3427413" indent="-227013" defTabSz="447675" eaLnBrk="0" fontAlgn="base" hangingPunct="0">
              <a:spcBef>
                <a:spcPct val="0"/>
              </a:spcBef>
              <a:spcAft>
                <a:spcPct val="0"/>
              </a:spcAft>
              <a:tabLst>
                <a:tab pos="411163" algn="l"/>
                <a:tab pos="822325" algn="l"/>
                <a:tab pos="1233488" algn="l"/>
                <a:tab pos="1646238" algn="l"/>
                <a:tab pos="2057400" algn="l"/>
                <a:tab pos="2468563" algn="l"/>
                <a:tab pos="2881313" algn="l"/>
              </a:tabLst>
              <a:defRPr>
                <a:solidFill>
                  <a:schemeClr val="tx1"/>
                </a:solidFill>
                <a:latin typeface="Arial" panose="020B0604020202020204" pitchFamily="34" charset="0"/>
                <a:ea typeface="SimSun" panose="02010600030101010101" pitchFamily="2" charset="-122"/>
              </a:defRPr>
            </a:lvl8pPr>
            <a:lvl9pPr marL="3884613" indent="-227013" defTabSz="447675" eaLnBrk="0" fontAlgn="base" hangingPunct="0">
              <a:spcBef>
                <a:spcPct val="0"/>
              </a:spcBef>
              <a:spcAft>
                <a:spcPct val="0"/>
              </a:spcAft>
              <a:tabLst>
                <a:tab pos="411163" algn="l"/>
                <a:tab pos="822325" algn="l"/>
                <a:tab pos="1233488" algn="l"/>
                <a:tab pos="1646238" algn="l"/>
                <a:tab pos="2057400" algn="l"/>
                <a:tab pos="2468563" algn="l"/>
                <a:tab pos="2881313" algn="l"/>
              </a:tabLst>
              <a:defRPr>
                <a:solidFill>
                  <a:schemeClr val="tx1"/>
                </a:solidFill>
                <a:latin typeface="Arial" panose="020B0604020202020204" pitchFamily="34" charset="0"/>
                <a:ea typeface="SimSun" panose="02010600030101010101" pitchFamily="2" charset="-122"/>
              </a:defRPr>
            </a:lvl9pPr>
          </a:lstStyle>
          <a:p>
            <a:fld id="{62E171BF-01D2-054B-A224-981BB3BF0CCF}" type="slidenum">
              <a:rPr lang="fr-FR" altLang="fr-FR">
                <a:solidFill>
                  <a:srgbClr val="000000"/>
                </a:solidFill>
                <a:latin typeface="Times New Roman" panose="02020603050405020304" pitchFamily="18" charset="0"/>
                <a:ea typeface="Arial Unicode MS" panose="020B0604020202020204" pitchFamily="34" charset="-128"/>
              </a:rPr>
              <a:pPr/>
              <a:t>4</a:t>
            </a:fld>
            <a:endParaRPr lang="fr-FR" altLang="fr-FR">
              <a:solidFill>
                <a:srgbClr val="000000"/>
              </a:solidFill>
              <a:latin typeface="Times New Roman" panose="02020603050405020304" pitchFamily="18" charset="0"/>
              <a:ea typeface="Arial Unicode MS" panose="020B0604020202020204" pitchFamily="34" charset="-128"/>
            </a:endParaRPr>
          </a:p>
        </p:txBody>
      </p:sp>
    </p:spTree>
    <p:extLst>
      <p:ext uri="{BB962C8B-B14F-4D97-AF65-F5344CB8AC3E}">
        <p14:creationId xmlns:p14="http://schemas.microsoft.com/office/powerpoint/2010/main" val="21852878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41</a:t>
            </a:fld>
            <a:endParaRPr lang="fr-FR"/>
          </a:p>
        </p:txBody>
      </p:sp>
    </p:spTree>
    <p:extLst>
      <p:ext uri="{BB962C8B-B14F-4D97-AF65-F5344CB8AC3E}">
        <p14:creationId xmlns:p14="http://schemas.microsoft.com/office/powerpoint/2010/main" val="10785599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42</a:t>
            </a:fld>
            <a:endParaRPr lang="fr-FR"/>
          </a:p>
        </p:txBody>
      </p:sp>
    </p:spTree>
    <p:extLst>
      <p:ext uri="{BB962C8B-B14F-4D97-AF65-F5344CB8AC3E}">
        <p14:creationId xmlns:p14="http://schemas.microsoft.com/office/powerpoint/2010/main" val="13488746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B266E-19F8-4044-9CB1-F353053D2C1B}" type="slidenum">
              <a:rPr lang="fr-FR" smtClean="0"/>
              <a:t>43</a:t>
            </a:fld>
            <a:endParaRPr lang="fr-FR"/>
          </a:p>
        </p:txBody>
      </p:sp>
    </p:spTree>
    <p:extLst>
      <p:ext uri="{BB962C8B-B14F-4D97-AF65-F5344CB8AC3E}">
        <p14:creationId xmlns:p14="http://schemas.microsoft.com/office/powerpoint/2010/main" val="20891428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E81961F-70AA-C14F-8428-BC8CEF6822F8}" type="slidenum">
              <a:rPr lang="fr-FR" smtClean="0"/>
              <a:t>44</a:t>
            </a:fld>
            <a:endParaRPr lang="fr-FR"/>
          </a:p>
        </p:txBody>
      </p:sp>
    </p:spTree>
    <p:extLst>
      <p:ext uri="{BB962C8B-B14F-4D97-AF65-F5344CB8AC3E}">
        <p14:creationId xmlns:p14="http://schemas.microsoft.com/office/powerpoint/2010/main" val="694989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BE662AA-4B42-4B11-8BFC-6F365A8F3FAF}" type="slidenum">
              <a:rPr lang="fr-FR" smtClean="0"/>
              <a:t>6</a:t>
            </a:fld>
            <a:endParaRPr lang="fr-FR"/>
          </a:p>
        </p:txBody>
      </p:sp>
    </p:spTree>
    <p:extLst>
      <p:ext uri="{BB962C8B-B14F-4D97-AF65-F5344CB8AC3E}">
        <p14:creationId xmlns:p14="http://schemas.microsoft.com/office/powerpoint/2010/main" val="4128760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369"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F6372342-82F0-3141-BC3E-AD24F5BF7444}" type="slidenum">
              <a:rPr lang="fr-FR" smtClean="0"/>
              <a:t>7</a:t>
            </a:fld>
            <a:endParaRPr lang="fr-FR"/>
          </a:p>
        </p:txBody>
      </p:sp>
    </p:spTree>
    <p:extLst>
      <p:ext uri="{BB962C8B-B14F-4D97-AF65-F5344CB8AC3E}">
        <p14:creationId xmlns:p14="http://schemas.microsoft.com/office/powerpoint/2010/main" val="3983676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369"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F6372342-82F0-3141-BC3E-AD24F5BF7444}" type="slidenum">
              <a:rPr lang="fr-FR" smtClean="0"/>
              <a:t>8</a:t>
            </a:fld>
            <a:endParaRPr lang="fr-FR"/>
          </a:p>
        </p:txBody>
      </p:sp>
    </p:spTree>
    <p:extLst>
      <p:ext uri="{BB962C8B-B14F-4D97-AF65-F5344CB8AC3E}">
        <p14:creationId xmlns:p14="http://schemas.microsoft.com/office/powerpoint/2010/main" val="1014850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369"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F6372342-82F0-3141-BC3E-AD24F5BF7444}" type="slidenum">
              <a:rPr lang="fr-FR" smtClean="0"/>
              <a:t>9</a:t>
            </a:fld>
            <a:endParaRPr lang="fr-FR"/>
          </a:p>
        </p:txBody>
      </p:sp>
    </p:spTree>
    <p:extLst>
      <p:ext uri="{BB962C8B-B14F-4D97-AF65-F5344CB8AC3E}">
        <p14:creationId xmlns:p14="http://schemas.microsoft.com/office/powerpoint/2010/main" val="1014850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369"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F6372342-82F0-3141-BC3E-AD24F5BF7444}" type="slidenum">
              <a:rPr lang="fr-FR" smtClean="0"/>
              <a:t>10</a:t>
            </a:fld>
            <a:endParaRPr lang="fr-FR"/>
          </a:p>
        </p:txBody>
      </p:sp>
    </p:spTree>
    <p:extLst>
      <p:ext uri="{BB962C8B-B14F-4D97-AF65-F5344CB8AC3E}">
        <p14:creationId xmlns:p14="http://schemas.microsoft.com/office/powerpoint/2010/main" val="3515818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56739-6051-3B42-89E6-581FC10EBB4F}"/>
              </a:ext>
            </a:extLst>
          </p:cNvPr>
          <p:cNvSpPr>
            <a:spLocks noGrp="1"/>
          </p:cNvSpPr>
          <p:nvPr>
            <p:ph type="ctrTitle"/>
          </p:nvPr>
        </p:nvSpPr>
        <p:spPr>
          <a:xfrm>
            <a:off x="1336485" y="1237199"/>
            <a:ext cx="8018859" cy="2631887"/>
          </a:xfrm>
        </p:spPr>
        <p:txBody>
          <a:bodyPr anchor="b"/>
          <a:lstStyle>
            <a:lvl1pPr algn="ctr">
              <a:defRPr sz="5261"/>
            </a:lvl1pPr>
          </a:lstStyle>
          <a:p>
            <a:r>
              <a:rPr lang="fr-FR"/>
              <a:t>Modifiez le style du titre</a:t>
            </a:r>
          </a:p>
        </p:txBody>
      </p:sp>
      <p:sp>
        <p:nvSpPr>
          <p:cNvPr id="3" name="Sous-titre 2">
            <a:extLst>
              <a:ext uri="{FF2B5EF4-FFF2-40B4-BE49-F238E27FC236}">
                <a16:creationId xmlns:a16="http://schemas.microsoft.com/office/drawing/2014/main" id="{D3BB9BF4-BA8B-974D-A007-81B2C29343B4}"/>
              </a:ext>
            </a:extLst>
          </p:cNvPr>
          <p:cNvSpPr>
            <a:spLocks noGrp="1"/>
          </p:cNvSpPr>
          <p:nvPr>
            <p:ph type="subTitle" idx="1"/>
          </p:nvPr>
        </p:nvSpPr>
        <p:spPr>
          <a:xfrm>
            <a:off x="1336485" y="3970582"/>
            <a:ext cx="8018859" cy="1825171"/>
          </a:xfrm>
        </p:spPr>
        <p:txBody>
          <a:bodyPr/>
          <a:lstStyle>
            <a:lvl1pPr marL="0" indent="0" algn="ctr">
              <a:buNone/>
              <a:defRPr sz="2104"/>
            </a:lvl1pPr>
            <a:lvl2pPr marL="400984" indent="0" algn="ctr">
              <a:buNone/>
              <a:defRPr sz="1754"/>
            </a:lvl2pPr>
            <a:lvl3pPr marL="801968" indent="0" algn="ctr">
              <a:buNone/>
              <a:defRPr sz="1580"/>
            </a:lvl3pPr>
            <a:lvl4pPr marL="1202953" indent="0" algn="ctr">
              <a:buNone/>
              <a:defRPr sz="1403"/>
            </a:lvl4pPr>
            <a:lvl5pPr marL="1603936" indent="0" algn="ctr">
              <a:buNone/>
              <a:defRPr sz="1403"/>
            </a:lvl5pPr>
            <a:lvl6pPr marL="2004920" indent="0" algn="ctr">
              <a:buNone/>
              <a:defRPr sz="1403"/>
            </a:lvl6pPr>
            <a:lvl7pPr marL="2405904" indent="0" algn="ctr">
              <a:buNone/>
              <a:defRPr sz="1403"/>
            </a:lvl7pPr>
            <a:lvl8pPr marL="2806888" indent="0" algn="ctr">
              <a:buNone/>
              <a:defRPr sz="1403"/>
            </a:lvl8pPr>
            <a:lvl9pPr marL="3207871" indent="0" algn="ctr">
              <a:buNone/>
              <a:defRPr sz="1403"/>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B6B55E6-A95A-F443-9B1F-B2B2EB8171AE}"/>
              </a:ext>
            </a:extLst>
          </p:cNvPr>
          <p:cNvSpPr>
            <a:spLocks noGrp="1"/>
          </p:cNvSpPr>
          <p:nvPr>
            <p:ph type="dt" sz="half" idx="10"/>
          </p:nvPr>
        </p:nvSpPr>
        <p:spPr/>
        <p:txBody>
          <a:bodyPr/>
          <a:lstStyle/>
          <a:p>
            <a:fld id="{1B16F08D-CC4F-2E40-84FA-950C59C6DB30}" type="datetimeFigureOut">
              <a:rPr lang="fr-FR" smtClean="0"/>
              <a:t>08/12/2020</a:t>
            </a:fld>
            <a:endParaRPr lang="fr-FR"/>
          </a:p>
        </p:txBody>
      </p:sp>
      <p:sp>
        <p:nvSpPr>
          <p:cNvPr id="5" name="Espace réservé du pied de page 4">
            <a:extLst>
              <a:ext uri="{FF2B5EF4-FFF2-40B4-BE49-F238E27FC236}">
                <a16:creationId xmlns:a16="http://schemas.microsoft.com/office/drawing/2014/main" id="{6B7D3E8E-0918-8E42-BFAD-F0C5F279486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B948C8C-8A43-3A43-8B9B-A1E32F93A28E}"/>
              </a:ext>
            </a:extLst>
          </p:cNvPr>
          <p:cNvSpPr>
            <a:spLocks noGrp="1"/>
          </p:cNvSpPr>
          <p:nvPr>
            <p:ph type="sldNum" sz="quarter" idx="12"/>
          </p:nvPr>
        </p:nvSpPr>
        <p:spPr/>
        <p:txBody>
          <a:bodyPr/>
          <a:lstStyle/>
          <a:p>
            <a:fld id="{8D6ED241-FCE0-7349-9239-CCC361427443}" type="slidenum">
              <a:rPr lang="fr-FR" smtClean="0"/>
              <a:t>‹N°›</a:t>
            </a:fld>
            <a:endParaRPr lang="fr-FR"/>
          </a:p>
        </p:txBody>
      </p:sp>
    </p:spTree>
    <p:extLst>
      <p:ext uri="{BB962C8B-B14F-4D97-AF65-F5344CB8AC3E}">
        <p14:creationId xmlns:p14="http://schemas.microsoft.com/office/powerpoint/2010/main" val="1929009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9D8322-FF3F-FE49-9D5B-623E096C6F0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94E01E1-3DD2-664C-90CB-F22FD2C62B9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7679806-2C79-F044-BEDA-236C0C841E9A}"/>
              </a:ext>
            </a:extLst>
          </p:cNvPr>
          <p:cNvSpPr>
            <a:spLocks noGrp="1"/>
          </p:cNvSpPr>
          <p:nvPr>
            <p:ph type="dt" sz="half" idx="10"/>
          </p:nvPr>
        </p:nvSpPr>
        <p:spPr/>
        <p:txBody>
          <a:bodyPr/>
          <a:lstStyle/>
          <a:p>
            <a:fld id="{1B16F08D-CC4F-2E40-84FA-950C59C6DB30}" type="datetimeFigureOut">
              <a:rPr lang="fr-FR" smtClean="0"/>
              <a:t>08/12/2020</a:t>
            </a:fld>
            <a:endParaRPr lang="fr-FR"/>
          </a:p>
        </p:txBody>
      </p:sp>
      <p:sp>
        <p:nvSpPr>
          <p:cNvPr id="5" name="Espace réservé du pied de page 4">
            <a:extLst>
              <a:ext uri="{FF2B5EF4-FFF2-40B4-BE49-F238E27FC236}">
                <a16:creationId xmlns:a16="http://schemas.microsoft.com/office/drawing/2014/main" id="{081793E8-257C-CF4B-ACAB-5BC8CCAB7A9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7E770C9-22F4-584B-8BCA-2D2579240C93}"/>
              </a:ext>
            </a:extLst>
          </p:cNvPr>
          <p:cNvSpPr>
            <a:spLocks noGrp="1"/>
          </p:cNvSpPr>
          <p:nvPr>
            <p:ph type="sldNum" sz="quarter" idx="12"/>
          </p:nvPr>
        </p:nvSpPr>
        <p:spPr/>
        <p:txBody>
          <a:bodyPr/>
          <a:lstStyle/>
          <a:p>
            <a:fld id="{8D6ED241-FCE0-7349-9239-CCC361427443}" type="slidenum">
              <a:rPr lang="fr-FR" smtClean="0"/>
              <a:t>‹N°›</a:t>
            </a:fld>
            <a:endParaRPr lang="fr-FR"/>
          </a:p>
        </p:txBody>
      </p:sp>
    </p:spTree>
    <p:extLst>
      <p:ext uri="{BB962C8B-B14F-4D97-AF65-F5344CB8AC3E}">
        <p14:creationId xmlns:p14="http://schemas.microsoft.com/office/powerpoint/2010/main" val="3019490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4E09A8F-5784-E247-A7BC-04995CCE2493}"/>
              </a:ext>
            </a:extLst>
          </p:cNvPr>
          <p:cNvSpPr>
            <a:spLocks noGrp="1"/>
          </p:cNvSpPr>
          <p:nvPr>
            <p:ph type="title" orient="vert"/>
          </p:nvPr>
        </p:nvSpPr>
        <p:spPr>
          <a:xfrm>
            <a:off x="7651332" y="402485"/>
            <a:ext cx="2305422" cy="6406475"/>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D9F396C-C83F-EF47-997F-F1FE689903D7}"/>
              </a:ext>
            </a:extLst>
          </p:cNvPr>
          <p:cNvSpPr>
            <a:spLocks noGrp="1"/>
          </p:cNvSpPr>
          <p:nvPr>
            <p:ph type="body" orient="vert" idx="1"/>
          </p:nvPr>
        </p:nvSpPr>
        <p:spPr>
          <a:xfrm>
            <a:off x="735066" y="402485"/>
            <a:ext cx="6782619" cy="64064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D858937-6C9D-054E-AF04-C047CBC26C34}"/>
              </a:ext>
            </a:extLst>
          </p:cNvPr>
          <p:cNvSpPr>
            <a:spLocks noGrp="1"/>
          </p:cNvSpPr>
          <p:nvPr>
            <p:ph type="dt" sz="half" idx="10"/>
          </p:nvPr>
        </p:nvSpPr>
        <p:spPr/>
        <p:txBody>
          <a:bodyPr/>
          <a:lstStyle/>
          <a:p>
            <a:fld id="{1B16F08D-CC4F-2E40-84FA-950C59C6DB30}" type="datetimeFigureOut">
              <a:rPr lang="fr-FR" smtClean="0"/>
              <a:t>08/12/2020</a:t>
            </a:fld>
            <a:endParaRPr lang="fr-FR"/>
          </a:p>
        </p:txBody>
      </p:sp>
      <p:sp>
        <p:nvSpPr>
          <p:cNvPr id="5" name="Espace réservé du pied de page 4">
            <a:extLst>
              <a:ext uri="{FF2B5EF4-FFF2-40B4-BE49-F238E27FC236}">
                <a16:creationId xmlns:a16="http://schemas.microsoft.com/office/drawing/2014/main" id="{09574372-CDAB-A84F-B063-1C798C55FBA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3DE051-38D6-124E-BCD9-93C13FD01591}"/>
              </a:ext>
            </a:extLst>
          </p:cNvPr>
          <p:cNvSpPr>
            <a:spLocks noGrp="1"/>
          </p:cNvSpPr>
          <p:nvPr>
            <p:ph type="sldNum" sz="quarter" idx="12"/>
          </p:nvPr>
        </p:nvSpPr>
        <p:spPr/>
        <p:txBody>
          <a:bodyPr/>
          <a:lstStyle/>
          <a:p>
            <a:fld id="{8D6ED241-FCE0-7349-9239-CCC361427443}" type="slidenum">
              <a:rPr lang="fr-FR" smtClean="0"/>
              <a:t>‹N°›</a:t>
            </a:fld>
            <a:endParaRPr lang="fr-FR"/>
          </a:p>
        </p:txBody>
      </p:sp>
    </p:spTree>
    <p:extLst>
      <p:ext uri="{BB962C8B-B14F-4D97-AF65-F5344CB8AC3E}">
        <p14:creationId xmlns:p14="http://schemas.microsoft.com/office/powerpoint/2010/main" val="3855771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Espace réservé du texte 10"/>
          <p:cNvSpPr>
            <a:spLocks noGrp="1"/>
          </p:cNvSpPr>
          <p:nvPr>
            <p:ph type="body" sz="quarter" idx="10"/>
          </p:nvPr>
        </p:nvSpPr>
        <p:spPr>
          <a:xfrm>
            <a:off x="4744492" y="2439865"/>
            <a:ext cx="5011787" cy="916020"/>
          </a:xfrm>
          <a:prstGeom prst="rect">
            <a:avLst/>
          </a:prstGeom>
        </p:spPr>
        <p:txBody>
          <a:bodyPr lIns="100684" tIns="50344" rIns="100684" bIns="50344" anchor="ctr"/>
          <a:lstStyle>
            <a:lvl1pPr marL="0" indent="0" algn="r" defTabSz="755175" rtl="0" eaLnBrk="1" latinLnBrk="0" hangingPunct="1">
              <a:buNone/>
              <a:defRPr lang="fr-FR" sz="3000" b="0" i="0" kern="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fr-FR"/>
              <a:t>Modifiez les styles du texte du masque</a:t>
            </a:r>
          </a:p>
        </p:txBody>
      </p:sp>
      <p:sp>
        <p:nvSpPr>
          <p:cNvPr id="3" name="Holder 6">
            <a:extLst>
              <a:ext uri="{FF2B5EF4-FFF2-40B4-BE49-F238E27FC236}">
                <a16:creationId xmlns:a16="http://schemas.microsoft.com/office/drawing/2014/main" id="{6689B6A2-046E-C94E-988A-F4EFC7F3CEB8}"/>
              </a:ext>
            </a:extLst>
          </p:cNvPr>
          <p:cNvSpPr>
            <a:spLocks noGrp="1"/>
          </p:cNvSpPr>
          <p:nvPr>
            <p:ph type="sldNum" sz="quarter" idx="11"/>
          </p:nvPr>
        </p:nvSpPr>
        <p:spPr/>
        <p:txBody>
          <a:bodyPr/>
          <a:lstStyle>
            <a:lvl1pPr defTabSz="447675" eaLnBrk="0" hangingPunct="0">
              <a:defRPr/>
            </a:lvl1pPr>
          </a:lstStyle>
          <a:p>
            <a:fld id="{71F78167-999A-B745-B526-1993E469DB55}" type="slidenum">
              <a:rPr lang="fr-FR" altLang="fr-FR"/>
              <a:pPr/>
              <a:t>‹N°›</a:t>
            </a:fld>
            <a:endParaRPr lang="fr-FR" altLang="fr-FR"/>
          </a:p>
        </p:txBody>
      </p:sp>
    </p:spTree>
    <p:extLst>
      <p:ext uri="{BB962C8B-B14F-4D97-AF65-F5344CB8AC3E}">
        <p14:creationId xmlns:p14="http://schemas.microsoft.com/office/powerpoint/2010/main" val="581558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5130880E-5E4D-624B-BEC1-2903F4649829}"/>
              </a:ext>
            </a:extLst>
          </p:cNvPr>
          <p:cNvSpPr>
            <a:spLocks noGrp="1"/>
          </p:cNvSpPr>
          <p:nvPr>
            <p:ph type="ftr" sz="quarter" idx="10"/>
          </p:nvPr>
        </p:nvSpPr>
        <p:spPr>
          <a:xfrm>
            <a:off x="3636900" y="7031038"/>
            <a:ext cx="3423064" cy="304800"/>
          </a:xfrm>
          <a:prstGeom prst="rect">
            <a:avLst/>
          </a:prstGeom>
        </p:spPr>
        <p:txBody>
          <a:bodyPr lIns="0" tIns="0" rIns="0" bIns="0"/>
          <a:lstStyle>
            <a:lvl1pPr algn="ctr" defTabSz="1006899" eaLnBrk="1" fontAlgn="auto" hangingPunct="1">
              <a:spcBef>
                <a:spcPts val="0"/>
              </a:spcBef>
              <a:spcAft>
                <a:spcPts val="0"/>
              </a:spcAft>
              <a:defRPr sz="2000">
                <a:solidFill>
                  <a:prstClr val="black">
                    <a:tint val="75000"/>
                  </a:prstClr>
                </a:solidFill>
                <a:latin typeface="Verdana"/>
                <a:ea typeface="+mn-ea"/>
              </a:defRPr>
            </a:lvl1pPr>
          </a:lstStyle>
          <a:p>
            <a:pPr>
              <a:defRPr/>
            </a:pPr>
            <a:endParaRPr lang="fr-FR"/>
          </a:p>
        </p:txBody>
      </p:sp>
      <p:sp>
        <p:nvSpPr>
          <p:cNvPr id="3" name="Holder 3">
            <a:extLst>
              <a:ext uri="{FF2B5EF4-FFF2-40B4-BE49-F238E27FC236}">
                <a16:creationId xmlns:a16="http://schemas.microsoft.com/office/drawing/2014/main" id="{A77129FD-D04B-1841-B3A9-57B3798C34AF}"/>
              </a:ext>
            </a:extLst>
          </p:cNvPr>
          <p:cNvSpPr>
            <a:spLocks noGrp="1"/>
          </p:cNvSpPr>
          <p:nvPr>
            <p:ph type="dt" sz="half" idx="11"/>
          </p:nvPr>
        </p:nvSpPr>
        <p:spPr>
          <a:xfrm>
            <a:off x="535433" y="7031038"/>
            <a:ext cx="2459959" cy="304800"/>
          </a:xfrm>
          <a:prstGeom prst="rect">
            <a:avLst/>
          </a:prstGeom>
        </p:spPr>
        <p:txBody>
          <a:bodyPr lIns="0" tIns="0" rIns="0" bIns="0"/>
          <a:lstStyle>
            <a:lvl1pPr algn="l" defTabSz="1006899" eaLnBrk="1" fontAlgn="auto" hangingPunct="1">
              <a:spcBef>
                <a:spcPts val="0"/>
              </a:spcBef>
              <a:spcAft>
                <a:spcPts val="0"/>
              </a:spcAft>
              <a:defRPr sz="2000">
                <a:solidFill>
                  <a:prstClr val="black">
                    <a:tint val="75000"/>
                  </a:prstClr>
                </a:solidFill>
                <a:latin typeface="Verdana"/>
                <a:ea typeface="+mn-ea"/>
              </a:defRPr>
            </a:lvl1pPr>
          </a:lstStyle>
          <a:p>
            <a:pPr>
              <a:defRPr/>
            </a:pPr>
            <a:fld id="{AE4A0C30-E396-0045-BE62-68B837AAD8C3}" type="datetimeFigureOut">
              <a:rPr lang="en-US"/>
              <a:pPr>
                <a:defRPr/>
              </a:pPr>
              <a:t>12/8/20</a:t>
            </a:fld>
            <a:endParaRPr lang="en-US"/>
          </a:p>
        </p:txBody>
      </p:sp>
      <p:sp>
        <p:nvSpPr>
          <p:cNvPr id="4" name="Holder 4">
            <a:extLst>
              <a:ext uri="{FF2B5EF4-FFF2-40B4-BE49-F238E27FC236}">
                <a16:creationId xmlns:a16="http://schemas.microsoft.com/office/drawing/2014/main" id="{48C0F633-3003-204D-9B17-A24D426DE63E}"/>
              </a:ext>
            </a:extLst>
          </p:cNvPr>
          <p:cNvSpPr>
            <a:spLocks noGrp="1"/>
          </p:cNvSpPr>
          <p:nvPr>
            <p:ph type="sldNum" sz="quarter" idx="12"/>
          </p:nvPr>
        </p:nvSpPr>
        <p:spPr/>
        <p:txBody>
          <a:bodyPr/>
          <a:lstStyle>
            <a:lvl1pPr algn="r" defTabSz="447675" eaLnBrk="0" hangingPunct="0">
              <a:defRPr/>
            </a:lvl1pPr>
          </a:lstStyle>
          <a:p>
            <a:fld id="{F5AC5752-2E27-544C-8336-0D43F636CEA1}" type="slidenum">
              <a:rPr lang="fr-FR" altLang="fr-FR"/>
              <a:pPr/>
              <a:t>‹N°›</a:t>
            </a:fld>
            <a:endParaRPr lang="fr-FR" altLang="fr-FR"/>
          </a:p>
        </p:txBody>
      </p:sp>
    </p:spTree>
    <p:extLst>
      <p:ext uri="{BB962C8B-B14F-4D97-AF65-F5344CB8AC3E}">
        <p14:creationId xmlns:p14="http://schemas.microsoft.com/office/powerpoint/2010/main" val="2286353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Espace réservé du texte 2"/>
          <p:cNvSpPr>
            <a:spLocks noGrp="1"/>
          </p:cNvSpPr>
          <p:nvPr>
            <p:ph type="body" sz="quarter" idx="21"/>
          </p:nvPr>
        </p:nvSpPr>
        <p:spPr>
          <a:xfrm>
            <a:off x="534591" y="2351900"/>
            <a:ext cx="9711730" cy="2855877"/>
          </a:xfrm>
          <a:prstGeom prst="rect">
            <a:avLst/>
          </a:prstGeom>
        </p:spPr>
        <p:txBody>
          <a:bodyPr lIns="100706" tIns="50355" rIns="100706" bIns="50355"/>
          <a:lstStyle>
            <a:lvl1pPr marL="314720" indent="-314720">
              <a:lnSpc>
                <a:spcPct val="150000"/>
              </a:lnSpc>
              <a:buClr>
                <a:srgbClr val="EB297F"/>
              </a:buClr>
              <a:buFont typeface="Lucida Grande" panose="020B0600040502020204" pitchFamily="34" charset="0"/>
              <a:buChar char="●"/>
              <a:defRPr lang="fr-FR" sz="2900" b="1" i="0" kern="1200" spc="-6" dirty="0" smtClean="0">
                <a:solidFill>
                  <a:srgbClr val="231F20"/>
                </a:solidFill>
                <a:latin typeface="Verdana" panose="020B0604030504040204" pitchFamily="34" charset="0"/>
                <a:ea typeface="Verdana" panose="020B0604030504040204" pitchFamily="34" charset="0"/>
                <a:cs typeface="Verdana" panose="020B0604030504040204" pitchFamily="34" charset="0"/>
              </a:defRPr>
            </a:lvl1pPr>
            <a:lvl2pPr marL="692388" indent="-314720">
              <a:lnSpc>
                <a:spcPct val="150000"/>
              </a:lnSpc>
              <a:buClr>
                <a:srgbClr val="EB297F"/>
              </a:buClr>
              <a:buFont typeface="Courier New" panose="02070309020205020404" pitchFamily="49" charset="0"/>
              <a:buChar char="o"/>
              <a:defRPr sz="2500"/>
            </a:lvl2pPr>
            <a:lvl3pPr marL="1070053" indent="-314720">
              <a:lnSpc>
                <a:spcPct val="150000"/>
              </a:lnSpc>
              <a:buClr>
                <a:srgbClr val="EB297F"/>
              </a:buClr>
              <a:buFont typeface="Lucida Grande" panose="020B0600040502020204" pitchFamily="34" charset="0"/>
              <a:buChar char="-"/>
              <a:defRPr sz="2000"/>
            </a:lvl3pPr>
          </a:lstStyle>
          <a:p>
            <a:r>
              <a:rPr lang="fr-FR" dirty="0"/>
              <a:t>Modifier les styles du texte du masque</a:t>
            </a:r>
          </a:p>
          <a:p>
            <a:pPr lvl="1"/>
            <a:r>
              <a:rPr lang="fr-FR" dirty="0"/>
              <a:t>Deuxième niveau</a:t>
            </a:r>
          </a:p>
          <a:p>
            <a:pPr lvl="2"/>
            <a:r>
              <a:rPr lang="fr-FR" dirty="0"/>
              <a:t>Troisième niveau</a:t>
            </a:r>
          </a:p>
        </p:txBody>
      </p:sp>
      <p:sp>
        <p:nvSpPr>
          <p:cNvPr id="9" name="Espace réservé du texte 2"/>
          <p:cNvSpPr>
            <a:spLocks noGrp="1"/>
          </p:cNvSpPr>
          <p:nvPr>
            <p:ph type="body" sz="quarter" idx="14"/>
          </p:nvPr>
        </p:nvSpPr>
        <p:spPr>
          <a:xfrm>
            <a:off x="1937891" y="763966"/>
            <a:ext cx="5880497" cy="955073"/>
          </a:xfrm>
          <a:prstGeom prst="rect">
            <a:avLst/>
          </a:prstGeom>
        </p:spPr>
        <p:txBody>
          <a:bodyPr lIns="0" tIns="0" rIns="0" bIns="0"/>
          <a:lstStyle>
            <a:lvl1pPr marL="0" indent="0">
              <a:lnSpc>
                <a:spcPct val="100000"/>
              </a:lnSpc>
              <a:buNone/>
              <a:defRPr lang="fr-FR" sz="3500" b="0" i="0" spc="-4" dirty="0">
                <a:solidFill>
                  <a:srgbClr val="2C2968"/>
                </a:solidFill>
                <a:latin typeface="Verdana" panose="020B0604030504040204" pitchFamily="34" charset="0"/>
                <a:ea typeface="Verdana" panose="020B0604030504040204" pitchFamily="34" charset="0"/>
                <a:cs typeface="Verdana" panose="020B0604030504040204" pitchFamily="34" charset="0"/>
              </a:defRPr>
            </a:lvl1pPr>
          </a:lstStyle>
          <a:p>
            <a:pPr lvl="0"/>
            <a:r>
              <a:rPr lang="fr-FR"/>
              <a:t>Modifiez les styles du texte du masque</a:t>
            </a:r>
          </a:p>
          <a:p>
            <a:pPr lvl="1"/>
            <a:r>
              <a:rPr lang="fr-FR"/>
              <a:t>Deuxième niveau</a:t>
            </a:r>
          </a:p>
        </p:txBody>
      </p:sp>
      <p:sp>
        <p:nvSpPr>
          <p:cNvPr id="4" name="Holder 6">
            <a:extLst>
              <a:ext uri="{FF2B5EF4-FFF2-40B4-BE49-F238E27FC236}">
                <a16:creationId xmlns:a16="http://schemas.microsoft.com/office/drawing/2014/main" id="{B8DE92B6-747C-0A4E-A042-11419E2400A4}"/>
              </a:ext>
            </a:extLst>
          </p:cNvPr>
          <p:cNvSpPr>
            <a:spLocks noGrp="1"/>
          </p:cNvSpPr>
          <p:nvPr>
            <p:ph type="sldNum" sz="quarter" idx="22"/>
          </p:nvPr>
        </p:nvSpPr>
        <p:spPr/>
        <p:txBody>
          <a:bodyPr/>
          <a:lstStyle>
            <a:lvl1pPr defTabSz="447675" eaLnBrk="0" hangingPunct="0">
              <a:defRPr/>
            </a:lvl1pPr>
          </a:lstStyle>
          <a:p>
            <a:fld id="{12B8DD83-F33C-614F-893B-2A75C30002BF}" type="slidenum">
              <a:rPr lang="fr-FR" altLang="fr-FR"/>
              <a:pPr/>
              <a:t>‹N°›</a:t>
            </a:fld>
            <a:endParaRPr lang="fr-FR" altLang="fr-FR"/>
          </a:p>
        </p:txBody>
      </p:sp>
    </p:spTree>
    <p:extLst>
      <p:ext uri="{BB962C8B-B14F-4D97-AF65-F5344CB8AC3E}">
        <p14:creationId xmlns:p14="http://schemas.microsoft.com/office/powerpoint/2010/main" val="2363394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3037AF-CC7E-F84E-A125-832C0A0D9C9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B30C552-B510-214B-BD27-DAE14E5C7F2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8AC1ADD-E6BC-F941-BC1A-071D624596B7}"/>
              </a:ext>
            </a:extLst>
          </p:cNvPr>
          <p:cNvSpPr>
            <a:spLocks noGrp="1"/>
          </p:cNvSpPr>
          <p:nvPr>
            <p:ph type="dt" sz="half" idx="10"/>
          </p:nvPr>
        </p:nvSpPr>
        <p:spPr/>
        <p:txBody>
          <a:bodyPr/>
          <a:lstStyle/>
          <a:p>
            <a:fld id="{1B16F08D-CC4F-2E40-84FA-950C59C6DB30}" type="datetimeFigureOut">
              <a:rPr lang="fr-FR" smtClean="0"/>
              <a:t>08/12/2020</a:t>
            </a:fld>
            <a:endParaRPr lang="fr-FR"/>
          </a:p>
        </p:txBody>
      </p:sp>
      <p:sp>
        <p:nvSpPr>
          <p:cNvPr id="5" name="Espace réservé du pied de page 4">
            <a:extLst>
              <a:ext uri="{FF2B5EF4-FFF2-40B4-BE49-F238E27FC236}">
                <a16:creationId xmlns:a16="http://schemas.microsoft.com/office/drawing/2014/main" id="{02D62E2C-A13F-FF48-ACF0-E7EDFE7CB3E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3007E6F-2A67-D343-B1CB-A0BE0C665212}"/>
              </a:ext>
            </a:extLst>
          </p:cNvPr>
          <p:cNvSpPr>
            <a:spLocks noGrp="1"/>
          </p:cNvSpPr>
          <p:nvPr>
            <p:ph type="sldNum" sz="quarter" idx="12"/>
          </p:nvPr>
        </p:nvSpPr>
        <p:spPr/>
        <p:txBody>
          <a:bodyPr/>
          <a:lstStyle/>
          <a:p>
            <a:fld id="{8D6ED241-FCE0-7349-9239-CCC361427443}" type="slidenum">
              <a:rPr lang="fr-FR" smtClean="0"/>
              <a:t>‹N°›</a:t>
            </a:fld>
            <a:endParaRPr lang="fr-FR"/>
          </a:p>
        </p:txBody>
      </p:sp>
    </p:spTree>
    <p:extLst>
      <p:ext uri="{BB962C8B-B14F-4D97-AF65-F5344CB8AC3E}">
        <p14:creationId xmlns:p14="http://schemas.microsoft.com/office/powerpoint/2010/main" val="4268786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305BD5-BA69-7A41-BBA4-EEECD677602A}"/>
              </a:ext>
            </a:extLst>
          </p:cNvPr>
          <p:cNvSpPr>
            <a:spLocks noGrp="1"/>
          </p:cNvSpPr>
          <p:nvPr>
            <p:ph type="title"/>
          </p:nvPr>
        </p:nvSpPr>
        <p:spPr>
          <a:xfrm>
            <a:off x="729495" y="1884672"/>
            <a:ext cx="9221689" cy="3144614"/>
          </a:xfrm>
        </p:spPr>
        <p:txBody>
          <a:bodyPr anchor="b"/>
          <a:lstStyle>
            <a:lvl1pPr>
              <a:defRPr sz="5261"/>
            </a:lvl1pPr>
          </a:lstStyle>
          <a:p>
            <a:r>
              <a:rPr lang="fr-FR"/>
              <a:t>Modifiez le style du titre</a:t>
            </a:r>
          </a:p>
        </p:txBody>
      </p:sp>
      <p:sp>
        <p:nvSpPr>
          <p:cNvPr id="3" name="Espace réservé du texte 2">
            <a:extLst>
              <a:ext uri="{FF2B5EF4-FFF2-40B4-BE49-F238E27FC236}">
                <a16:creationId xmlns:a16="http://schemas.microsoft.com/office/drawing/2014/main" id="{EC2D0483-B73A-B545-9DCD-FC3054B61465}"/>
              </a:ext>
            </a:extLst>
          </p:cNvPr>
          <p:cNvSpPr>
            <a:spLocks noGrp="1"/>
          </p:cNvSpPr>
          <p:nvPr>
            <p:ph type="body" idx="1"/>
          </p:nvPr>
        </p:nvSpPr>
        <p:spPr>
          <a:xfrm>
            <a:off x="729495" y="5059037"/>
            <a:ext cx="9221689" cy="1653678"/>
          </a:xfrm>
        </p:spPr>
        <p:txBody>
          <a:bodyPr/>
          <a:lstStyle>
            <a:lvl1pPr marL="0" indent="0">
              <a:buNone/>
              <a:defRPr sz="2104">
                <a:solidFill>
                  <a:schemeClr val="tx1">
                    <a:tint val="75000"/>
                  </a:schemeClr>
                </a:solidFill>
              </a:defRPr>
            </a:lvl1pPr>
            <a:lvl2pPr marL="400984" indent="0">
              <a:buNone/>
              <a:defRPr sz="1754">
                <a:solidFill>
                  <a:schemeClr val="tx1">
                    <a:tint val="75000"/>
                  </a:schemeClr>
                </a:solidFill>
              </a:defRPr>
            </a:lvl2pPr>
            <a:lvl3pPr marL="801968" indent="0">
              <a:buNone/>
              <a:defRPr sz="1580">
                <a:solidFill>
                  <a:schemeClr val="tx1">
                    <a:tint val="75000"/>
                  </a:schemeClr>
                </a:solidFill>
              </a:defRPr>
            </a:lvl3pPr>
            <a:lvl4pPr marL="1202953" indent="0">
              <a:buNone/>
              <a:defRPr sz="1403">
                <a:solidFill>
                  <a:schemeClr val="tx1">
                    <a:tint val="75000"/>
                  </a:schemeClr>
                </a:solidFill>
              </a:defRPr>
            </a:lvl4pPr>
            <a:lvl5pPr marL="1603936" indent="0">
              <a:buNone/>
              <a:defRPr sz="1403">
                <a:solidFill>
                  <a:schemeClr val="tx1">
                    <a:tint val="75000"/>
                  </a:schemeClr>
                </a:solidFill>
              </a:defRPr>
            </a:lvl5pPr>
            <a:lvl6pPr marL="2004920" indent="0">
              <a:buNone/>
              <a:defRPr sz="1403">
                <a:solidFill>
                  <a:schemeClr val="tx1">
                    <a:tint val="75000"/>
                  </a:schemeClr>
                </a:solidFill>
              </a:defRPr>
            </a:lvl6pPr>
            <a:lvl7pPr marL="2405904" indent="0">
              <a:buNone/>
              <a:defRPr sz="1403">
                <a:solidFill>
                  <a:schemeClr val="tx1">
                    <a:tint val="75000"/>
                  </a:schemeClr>
                </a:solidFill>
              </a:defRPr>
            </a:lvl7pPr>
            <a:lvl8pPr marL="2806888" indent="0">
              <a:buNone/>
              <a:defRPr sz="1403">
                <a:solidFill>
                  <a:schemeClr val="tx1">
                    <a:tint val="75000"/>
                  </a:schemeClr>
                </a:solidFill>
              </a:defRPr>
            </a:lvl8pPr>
            <a:lvl9pPr marL="3207871" indent="0">
              <a:buNone/>
              <a:defRPr sz="1403">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6369005-9CE8-974B-84B9-6CA3CC7C1ADA}"/>
              </a:ext>
            </a:extLst>
          </p:cNvPr>
          <p:cNvSpPr>
            <a:spLocks noGrp="1"/>
          </p:cNvSpPr>
          <p:nvPr>
            <p:ph type="dt" sz="half" idx="10"/>
          </p:nvPr>
        </p:nvSpPr>
        <p:spPr/>
        <p:txBody>
          <a:bodyPr/>
          <a:lstStyle/>
          <a:p>
            <a:fld id="{1B16F08D-CC4F-2E40-84FA-950C59C6DB30}" type="datetimeFigureOut">
              <a:rPr lang="fr-FR" smtClean="0"/>
              <a:t>08/12/2020</a:t>
            </a:fld>
            <a:endParaRPr lang="fr-FR"/>
          </a:p>
        </p:txBody>
      </p:sp>
      <p:sp>
        <p:nvSpPr>
          <p:cNvPr id="5" name="Espace réservé du pied de page 4">
            <a:extLst>
              <a:ext uri="{FF2B5EF4-FFF2-40B4-BE49-F238E27FC236}">
                <a16:creationId xmlns:a16="http://schemas.microsoft.com/office/drawing/2014/main" id="{D9E8B89B-EB9E-0B43-9EA4-240A471C706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B88CB33-27E0-6645-B37A-AD21AC1860D8}"/>
              </a:ext>
            </a:extLst>
          </p:cNvPr>
          <p:cNvSpPr>
            <a:spLocks noGrp="1"/>
          </p:cNvSpPr>
          <p:nvPr>
            <p:ph type="sldNum" sz="quarter" idx="12"/>
          </p:nvPr>
        </p:nvSpPr>
        <p:spPr/>
        <p:txBody>
          <a:bodyPr/>
          <a:lstStyle/>
          <a:p>
            <a:fld id="{8D6ED241-FCE0-7349-9239-CCC361427443}" type="slidenum">
              <a:rPr lang="fr-FR" smtClean="0"/>
              <a:t>‹N°›</a:t>
            </a:fld>
            <a:endParaRPr lang="fr-FR"/>
          </a:p>
        </p:txBody>
      </p:sp>
    </p:spTree>
    <p:extLst>
      <p:ext uri="{BB962C8B-B14F-4D97-AF65-F5344CB8AC3E}">
        <p14:creationId xmlns:p14="http://schemas.microsoft.com/office/powerpoint/2010/main" val="371355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F7EE19-7F57-524B-9DD1-59A3691F6C4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3B54913-B502-EE4E-8876-7776C16D921C}"/>
              </a:ext>
            </a:extLst>
          </p:cNvPr>
          <p:cNvSpPr>
            <a:spLocks noGrp="1"/>
          </p:cNvSpPr>
          <p:nvPr>
            <p:ph sz="half" idx="1"/>
          </p:nvPr>
        </p:nvSpPr>
        <p:spPr>
          <a:xfrm>
            <a:off x="735069" y="2012415"/>
            <a:ext cx="4544021" cy="47965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A00D1DA-D375-D548-AE2C-B4C2FB135B4E}"/>
              </a:ext>
            </a:extLst>
          </p:cNvPr>
          <p:cNvSpPr>
            <a:spLocks noGrp="1"/>
          </p:cNvSpPr>
          <p:nvPr>
            <p:ph sz="half" idx="2"/>
          </p:nvPr>
        </p:nvSpPr>
        <p:spPr>
          <a:xfrm>
            <a:off x="5412738" y="2012415"/>
            <a:ext cx="4544021" cy="47965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4CA4A75-20C9-CA40-A0BE-3D90742D8C94}"/>
              </a:ext>
            </a:extLst>
          </p:cNvPr>
          <p:cNvSpPr>
            <a:spLocks noGrp="1"/>
          </p:cNvSpPr>
          <p:nvPr>
            <p:ph type="dt" sz="half" idx="10"/>
          </p:nvPr>
        </p:nvSpPr>
        <p:spPr/>
        <p:txBody>
          <a:bodyPr/>
          <a:lstStyle/>
          <a:p>
            <a:fld id="{1B16F08D-CC4F-2E40-84FA-950C59C6DB30}" type="datetimeFigureOut">
              <a:rPr lang="fr-FR" smtClean="0"/>
              <a:t>08/12/2020</a:t>
            </a:fld>
            <a:endParaRPr lang="fr-FR"/>
          </a:p>
        </p:txBody>
      </p:sp>
      <p:sp>
        <p:nvSpPr>
          <p:cNvPr id="6" name="Espace réservé du pied de page 5">
            <a:extLst>
              <a:ext uri="{FF2B5EF4-FFF2-40B4-BE49-F238E27FC236}">
                <a16:creationId xmlns:a16="http://schemas.microsoft.com/office/drawing/2014/main" id="{81D3E752-B792-1F40-9F09-24C9C52B5EE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5E6FECD-A707-844B-A41D-761943F28532}"/>
              </a:ext>
            </a:extLst>
          </p:cNvPr>
          <p:cNvSpPr>
            <a:spLocks noGrp="1"/>
          </p:cNvSpPr>
          <p:nvPr>
            <p:ph type="sldNum" sz="quarter" idx="12"/>
          </p:nvPr>
        </p:nvSpPr>
        <p:spPr/>
        <p:txBody>
          <a:bodyPr/>
          <a:lstStyle/>
          <a:p>
            <a:fld id="{8D6ED241-FCE0-7349-9239-CCC361427443}" type="slidenum">
              <a:rPr lang="fr-FR" smtClean="0"/>
              <a:t>‹N°›</a:t>
            </a:fld>
            <a:endParaRPr lang="fr-FR"/>
          </a:p>
        </p:txBody>
      </p:sp>
    </p:spTree>
    <p:extLst>
      <p:ext uri="{BB962C8B-B14F-4D97-AF65-F5344CB8AC3E}">
        <p14:creationId xmlns:p14="http://schemas.microsoft.com/office/powerpoint/2010/main" val="1231843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710CF3-55B9-CF47-9DB8-47083BD72CA0}"/>
              </a:ext>
            </a:extLst>
          </p:cNvPr>
          <p:cNvSpPr>
            <a:spLocks noGrp="1"/>
          </p:cNvSpPr>
          <p:nvPr>
            <p:ph type="title"/>
          </p:nvPr>
        </p:nvSpPr>
        <p:spPr>
          <a:xfrm>
            <a:off x="736455" y="402488"/>
            <a:ext cx="9221689" cy="1461187"/>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9958A3C-6D09-F640-A193-7F39B84DCDDB}"/>
              </a:ext>
            </a:extLst>
          </p:cNvPr>
          <p:cNvSpPr>
            <a:spLocks noGrp="1"/>
          </p:cNvSpPr>
          <p:nvPr>
            <p:ph type="body" idx="1"/>
          </p:nvPr>
        </p:nvSpPr>
        <p:spPr>
          <a:xfrm>
            <a:off x="736457" y="1853171"/>
            <a:ext cx="4523137" cy="908212"/>
          </a:xfrm>
        </p:spPr>
        <p:txBody>
          <a:bodyPr anchor="b"/>
          <a:lstStyle>
            <a:lvl1pPr marL="0" indent="0">
              <a:buNone/>
              <a:defRPr sz="2104" b="1"/>
            </a:lvl1pPr>
            <a:lvl2pPr marL="400984" indent="0">
              <a:buNone/>
              <a:defRPr sz="1754" b="1"/>
            </a:lvl2pPr>
            <a:lvl3pPr marL="801968" indent="0">
              <a:buNone/>
              <a:defRPr sz="1580" b="1"/>
            </a:lvl3pPr>
            <a:lvl4pPr marL="1202953" indent="0">
              <a:buNone/>
              <a:defRPr sz="1403" b="1"/>
            </a:lvl4pPr>
            <a:lvl5pPr marL="1603936" indent="0">
              <a:buNone/>
              <a:defRPr sz="1403" b="1"/>
            </a:lvl5pPr>
            <a:lvl6pPr marL="2004920" indent="0">
              <a:buNone/>
              <a:defRPr sz="1403" b="1"/>
            </a:lvl6pPr>
            <a:lvl7pPr marL="2405904" indent="0">
              <a:buNone/>
              <a:defRPr sz="1403" b="1"/>
            </a:lvl7pPr>
            <a:lvl8pPr marL="2806888" indent="0">
              <a:buNone/>
              <a:defRPr sz="1403" b="1"/>
            </a:lvl8pPr>
            <a:lvl9pPr marL="3207871" indent="0">
              <a:buNone/>
              <a:defRPr sz="1403"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77DF2C7-7EA3-DA48-B4FE-15FCBBFDFC3B}"/>
              </a:ext>
            </a:extLst>
          </p:cNvPr>
          <p:cNvSpPr>
            <a:spLocks noGrp="1"/>
          </p:cNvSpPr>
          <p:nvPr>
            <p:ph sz="half" idx="2"/>
          </p:nvPr>
        </p:nvSpPr>
        <p:spPr>
          <a:xfrm>
            <a:off x="736457" y="2761382"/>
            <a:ext cx="4523137" cy="40615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54A7C56-5E19-894B-9CC4-92C4D8BAF8F8}"/>
              </a:ext>
            </a:extLst>
          </p:cNvPr>
          <p:cNvSpPr>
            <a:spLocks noGrp="1"/>
          </p:cNvSpPr>
          <p:nvPr>
            <p:ph type="body" sz="quarter" idx="3"/>
          </p:nvPr>
        </p:nvSpPr>
        <p:spPr>
          <a:xfrm>
            <a:off x="5412733" y="1853171"/>
            <a:ext cx="4545414" cy="908212"/>
          </a:xfrm>
        </p:spPr>
        <p:txBody>
          <a:bodyPr anchor="b"/>
          <a:lstStyle>
            <a:lvl1pPr marL="0" indent="0">
              <a:buNone/>
              <a:defRPr sz="2104" b="1"/>
            </a:lvl1pPr>
            <a:lvl2pPr marL="400984" indent="0">
              <a:buNone/>
              <a:defRPr sz="1754" b="1"/>
            </a:lvl2pPr>
            <a:lvl3pPr marL="801968" indent="0">
              <a:buNone/>
              <a:defRPr sz="1580" b="1"/>
            </a:lvl3pPr>
            <a:lvl4pPr marL="1202953" indent="0">
              <a:buNone/>
              <a:defRPr sz="1403" b="1"/>
            </a:lvl4pPr>
            <a:lvl5pPr marL="1603936" indent="0">
              <a:buNone/>
              <a:defRPr sz="1403" b="1"/>
            </a:lvl5pPr>
            <a:lvl6pPr marL="2004920" indent="0">
              <a:buNone/>
              <a:defRPr sz="1403" b="1"/>
            </a:lvl6pPr>
            <a:lvl7pPr marL="2405904" indent="0">
              <a:buNone/>
              <a:defRPr sz="1403" b="1"/>
            </a:lvl7pPr>
            <a:lvl8pPr marL="2806888" indent="0">
              <a:buNone/>
              <a:defRPr sz="1403" b="1"/>
            </a:lvl8pPr>
            <a:lvl9pPr marL="3207871" indent="0">
              <a:buNone/>
              <a:defRPr sz="1403"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6C5BA77-A490-6448-AB99-D4FE1225CA5D}"/>
              </a:ext>
            </a:extLst>
          </p:cNvPr>
          <p:cNvSpPr>
            <a:spLocks noGrp="1"/>
          </p:cNvSpPr>
          <p:nvPr>
            <p:ph sz="quarter" idx="4"/>
          </p:nvPr>
        </p:nvSpPr>
        <p:spPr>
          <a:xfrm>
            <a:off x="5412733" y="2761382"/>
            <a:ext cx="4545414" cy="40615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4653974-6BB9-E04B-9CF2-F2EC714427DF}"/>
              </a:ext>
            </a:extLst>
          </p:cNvPr>
          <p:cNvSpPr>
            <a:spLocks noGrp="1"/>
          </p:cNvSpPr>
          <p:nvPr>
            <p:ph type="dt" sz="half" idx="10"/>
          </p:nvPr>
        </p:nvSpPr>
        <p:spPr/>
        <p:txBody>
          <a:bodyPr/>
          <a:lstStyle/>
          <a:p>
            <a:fld id="{1B16F08D-CC4F-2E40-84FA-950C59C6DB30}" type="datetimeFigureOut">
              <a:rPr lang="fr-FR" smtClean="0"/>
              <a:t>08/12/2020</a:t>
            </a:fld>
            <a:endParaRPr lang="fr-FR"/>
          </a:p>
        </p:txBody>
      </p:sp>
      <p:sp>
        <p:nvSpPr>
          <p:cNvPr id="8" name="Espace réservé du pied de page 7">
            <a:extLst>
              <a:ext uri="{FF2B5EF4-FFF2-40B4-BE49-F238E27FC236}">
                <a16:creationId xmlns:a16="http://schemas.microsoft.com/office/drawing/2014/main" id="{77043EF0-F3F2-0043-B9C0-ECA9948F1EC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3AA0E07-D20C-A04A-878D-4E06415D49AA}"/>
              </a:ext>
            </a:extLst>
          </p:cNvPr>
          <p:cNvSpPr>
            <a:spLocks noGrp="1"/>
          </p:cNvSpPr>
          <p:nvPr>
            <p:ph type="sldNum" sz="quarter" idx="12"/>
          </p:nvPr>
        </p:nvSpPr>
        <p:spPr/>
        <p:txBody>
          <a:bodyPr/>
          <a:lstStyle/>
          <a:p>
            <a:fld id="{8D6ED241-FCE0-7349-9239-CCC361427443}" type="slidenum">
              <a:rPr lang="fr-FR" smtClean="0"/>
              <a:t>‹N°›</a:t>
            </a:fld>
            <a:endParaRPr lang="fr-FR"/>
          </a:p>
        </p:txBody>
      </p:sp>
    </p:spTree>
    <p:extLst>
      <p:ext uri="{BB962C8B-B14F-4D97-AF65-F5344CB8AC3E}">
        <p14:creationId xmlns:p14="http://schemas.microsoft.com/office/powerpoint/2010/main" val="423975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35E4D2-115F-F24C-A2CA-A5DB9A20870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5BD7E3F-B2ED-484A-97DA-F85241AF1E74}"/>
              </a:ext>
            </a:extLst>
          </p:cNvPr>
          <p:cNvSpPr>
            <a:spLocks noGrp="1"/>
          </p:cNvSpPr>
          <p:nvPr>
            <p:ph type="dt" sz="half" idx="10"/>
          </p:nvPr>
        </p:nvSpPr>
        <p:spPr/>
        <p:txBody>
          <a:bodyPr/>
          <a:lstStyle/>
          <a:p>
            <a:fld id="{1B16F08D-CC4F-2E40-84FA-950C59C6DB30}" type="datetimeFigureOut">
              <a:rPr lang="fr-FR" smtClean="0"/>
              <a:t>08/12/2020</a:t>
            </a:fld>
            <a:endParaRPr lang="fr-FR"/>
          </a:p>
        </p:txBody>
      </p:sp>
      <p:sp>
        <p:nvSpPr>
          <p:cNvPr id="4" name="Espace réservé du pied de page 3">
            <a:extLst>
              <a:ext uri="{FF2B5EF4-FFF2-40B4-BE49-F238E27FC236}">
                <a16:creationId xmlns:a16="http://schemas.microsoft.com/office/drawing/2014/main" id="{8FAA1432-C94C-E542-9A55-3263F078A55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4B0C0C6-AA56-AA49-BFA0-8EAAD330AAF1}"/>
              </a:ext>
            </a:extLst>
          </p:cNvPr>
          <p:cNvSpPr>
            <a:spLocks noGrp="1"/>
          </p:cNvSpPr>
          <p:nvPr>
            <p:ph type="sldNum" sz="quarter" idx="12"/>
          </p:nvPr>
        </p:nvSpPr>
        <p:spPr/>
        <p:txBody>
          <a:bodyPr/>
          <a:lstStyle/>
          <a:p>
            <a:fld id="{8D6ED241-FCE0-7349-9239-CCC361427443}" type="slidenum">
              <a:rPr lang="fr-FR" smtClean="0"/>
              <a:t>‹N°›</a:t>
            </a:fld>
            <a:endParaRPr lang="fr-FR"/>
          </a:p>
        </p:txBody>
      </p:sp>
    </p:spTree>
    <p:extLst>
      <p:ext uri="{BB962C8B-B14F-4D97-AF65-F5344CB8AC3E}">
        <p14:creationId xmlns:p14="http://schemas.microsoft.com/office/powerpoint/2010/main" val="3406753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EA0320-8AB6-A742-9162-77798202E3FD}"/>
              </a:ext>
            </a:extLst>
          </p:cNvPr>
          <p:cNvSpPr>
            <a:spLocks noGrp="1"/>
          </p:cNvSpPr>
          <p:nvPr>
            <p:ph type="dt" sz="half" idx="10"/>
          </p:nvPr>
        </p:nvSpPr>
        <p:spPr/>
        <p:txBody>
          <a:bodyPr/>
          <a:lstStyle/>
          <a:p>
            <a:fld id="{1B16F08D-CC4F-2E40-84FA-950C59C6DB30}" type="datetimeFigureOut">
              <a:rPr lang="fr-FR" smtClean="0"/>
              <a:t>08/12/2020</a:t>
            </a:fld>
            <a:endParaRPr lang="fr-FR"/>
          </a:p>
        </p:txBody>
      </p:sp>
      <p:sp>
        <p:nvSpPr>
          <p:cNvPr id="3" name="Espace réservé du pied de page 2">
            <a:extLst>
              <a:ext uri="{FF2B5EF4-FFF2-40B4-BE49-F238E27FC236}">
                <a16:creationId xmlns:a16="http://schemas.microsoft.com/office/drawing/2014/main" id="{2667AD14-3D7B-BF4B-AC75-37DCA673AA6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F443674-621B-AD49-8EBE-FF1079C262D5}"/>
              </a:ext>
            </a:extLst>
          </p:cNvPr>
          <p:cNvSpPr>
            <a:spLocks noGrp="1"/>
          </p:cNvSpPr>
          <p:nvPr>
            <p:ph type="sldNum" sz="quarter" idx="12"/>
          </p:nvPr>
        </p:nvSpPr>
        <p:spPr/>
        <p:txBody>
          <a:bodyPr/>
          <a:lstStyle/>
          <a:p>
            <a:fld id="{8D6ED241-FCE0-7349-9239-CCC361427443}" type="slidenum">
              <a:rPr lang="fr-FR" smtClean="0"/>
              <a:t>‹N°›</a:t>
            </a:fld>
            <a:endParaRPr lang="fr-FR"/>
          </a:p>
        </p:txBody>
      </p:sp>
    </p:spTree>
    <p:extLst>
      <p:ext uri="{BB962C8B-B14F-4D97-AF65-F5344CB8AC3E}">
        <p14:creationId xmlns:p14="http://schemas.microsoft.com/office/powerpoint/2010/main" val="3603278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D42DA4-D6F0-474A-ABF8-0F980DD43BD8}"/>
              </a:ext>
            </a:extLst>
          </p:cNvPr>
          <p:cNvSpPr>
            <a:spLocks noGrp="1"/>
          </p:cNvSpPr>
          <p:nvPr>
            <p:ph type="title"/>
          </p:nvPr>
        </p:nvSpPr>
        <p:spPr>
          <a:xfrm>
            <a:off x="736459" y="503980"/>
            <a:ext cx="3448388" cy="1763924"/>
          </a:xfrm>
        </p:spPr>
        <p:txBody>
          <a:bodyPr anchor="b"/>
          <a:lstStyle>
            <a:lvl1pPr>
              <a:defRPr sz="2806"/>
            </a:lvl1pPr>
          </a:lstStyle>
          <a:p>
            <a:r>
              <a:rPr lang="fr-FR"/>
              <a:t>Modifiez le style du titre</a:t>
            </a:r>
          </a:p>
        </p:txBody>
      </p:sp>
      <p:sp>
        <p:nvSpPr>
          <p:cNvPr id="3" name="Espace réservé du contenu 2">
            <a:extLst>
              <a:ext uri="{FF2B5EF4-FFF2-40B4-BE49-F238E27FC236}">
                <a16:creationId xmlns:a16="http://schemas.microsoft.com/office/drawing/2014/main" id="{FBAF74BF-2F36-7942-9D77-E61DF19C640F}"/>
              </a:ext>
            </a:extLst>
          </p:cNvPr>
          <p:cNvSpPr>
            <a:spLocks noGrp="1"/>
          </p:cNvSpPr>
          <p:nvPr>
            <p:ph idx="1"/>
          </p:nvPr>
        </p:nvSpPr>
        <p:spPr>
          <a:xfrm>
            <a:off x="4545419" y="1088464"/>
            <a:ext cx="5412731" cy="5372269"/>
          </a:xfrm>
        </p:spPr>
        <p:txBody>
          <a:bodyPr/>
          <a:lstStyle>
            <a:lvl1pPr>
              <a:defRPr sz="2806"/>
            </a:lvl1pPr>
            <a:lvl2pPr>
              <a:defRPr sz="2455"/>
            </a:lvl2pPr>
            <a:lvl3pPr>
              <a:defRPr sz="2104"/>
            </a:lvl3pPr>
            <a:lvl4pPr>
              <a:defRPr sz="1754"/>
            </a:lvl4pPr>
            <a:lvl5pPr>
              <a:defRPr sz="1754"/>
            </a:lvl5pPr>
            <a:lvl6pPr>
              <a:defRPr sz="1754"/>
            </a:lvl6pPr>
            <a:lvl7pPr>
              <a:defRPr sz="1754"/>
            </a:lvl7pPr>
            <a:lvl8pPr>
              <a:defRPr sz="1754"/>
            </a:lvl8pPr>
            <a:lvl9pPr>
              <a:defRPr sz="175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449EAEC-A1DA-8F4A-9BC5-8717606E47F5}"/>
              </a:ext>
            </a:extLst>
          </p:cNvPr>
          <p:cNvSpPr>
            <a:spLocks noGrp="1"/>
          </p:cNvSpPr>
          <p:nvPr>
            <p:ph type="body" sz="half" idx="2"/>
          </p:nvPr>
        </p:nvSpPr>
        <p:spPr>
          <a:xfrm>
            <a:off x="736459" y="2267902"/>
            <a:ext cx="3448388" cy="4201570"/>
          </a:xfrm>
        </p:spPr>
        <p:txBody>
          <a:bodyPr/>
          <a:lstStyle>
            <a:lvl1pPr marL="0" indent="0">
              <a:buNone/>
              <a:defRPr sz="1403"/>
            </a:lvl1pPr>
            <a:lvl2pPr marL="400984" indent="0">
              <a:buNone/>
              <a:defRPr sz="1229"/>
            </a:lvl2pPr>
            <a:lvl3pPr marL="801968" indent="0">
              <a:buNone/>
              <a:defRPr sz="1052"/>
            </a:lvl3pPr>
            <a:lvl4pPr marL="1202953" indent="0">
              <a:buNone/>
              <a:defRPr sz="877"/>
            </a:lvl4pPr>
            <a:lvl5pPr marL="1603936" indent="0">
              <a:buNone/>
              <a:defRPr sz="877"/>
            </a:lvl5pPr>
            <a:lvl6pPr marL="2004920" indent="0">
              <a:buNone/>
              <a:defRPr sz="877"/>
            </a:lvl6pPr>
            <a:lvl7pPr marL="2405904" indent="0">
              <a:buNone/>
              <a:defRPr sz="877"/>
            </a:lvl7pPr>
            <a:lvl8pPr marL="2806888" indent="0">
              <a:buNone/>
              <a:defRPr sz="877"/>
            </a:lvl8pPr>
            <a:lvl9pPr marL="3207871" indent="0">
              <a:buNone/>
              <a:defRPr sz="877"/>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6706183-7F97-D341-BACB-7D846B752234}"/>
              </a:ext>
            </a:extLst>
          </p:cNvPr>
          <p:cNvSpPr>
            <a:spLocks noGrp="1"/>
          </p:cNvSpPr>
          <p:nvPr>
            <p:ph type="dt" sz="half" idx="10"/>
          </p:nvPr>
        </p:nvSpPr>
        <p:spPr/>
        <p:txBody>
          <a:bodyPr/>
          <a:lstStyle/>
          <a:p>
            <a:fld id="{1B16F08D-CC4F-2E40-84FA-950C59C6DB30}" type="datetimeFigureOut">
              <a:rPr lang="fr-FR" smtClean="0"/>
              <a:t>08/12/2020</a:t>
            </a:fld>
            <a:endParaRPr lang="fr-FR"/>
          </a:p>
        </p:txBody>
      </p:sp>
      <p:sp>
        <p:nvSpPr>
          <p:cNvPr id="6" name="Espace réservé du pied de page 5">
            <a:extLst>
              <a:ext uri="{FF2B5EF4-FFF2-40B4-BE49-F238E27FC236}">
                <a16:creationId xmlns:a16="http://schemas.microsoft.com/office/drawing/2014/main" id="{FBA25E71-DBF8-DD4E-AC14-E42E6F0A6E4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8D90E2A-D312-B441-A605-40C6DCBCAA3F}"/>
              </a:ext>
            </a:extLst>
          </p:cNvPr>
          <p:cNvSpPr>
            <a:spLocks noGrp="1"/>
          </p:cNvSpPr>
          <p:nvPr>
            <p:ph type="sldNum" sz="quarter" idx="12"/>
          </p:nvPr>
        </p:nvSpPr>
        <p:spPr/>
        <p:txBody>
          <a:bodyPr/>
          <a:lstStyle/>
          <a:p>
            <a:fld id="{8D6ED241-FCE0-7349-9239-CCC361427443}" type="slidenum">
              <a:rPr lang="fr-FR" smtClean="0"/>
              <a:t>‹N°›</a:t>
            </a:fld>
            <a:endParaRPr lang="fr-FR"/>
          </a:p>
        </p:txBody>
      </p:sp>
    </p:spTree>
    <p:extLst>
      <p:ext uri="{BB962C8B-B14F-4D97-AF65-F5344CB8AC3E}">
        <p14:creationId xmlns:p14="http://schemas.microsoft.com/office/powerpoint/2010/main" val="3785796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522218-E1A2-5D43-8022-465FFB53FB6F}"/>
              </a:ext>
            </a:extLst>
          </p:cNvPr>
          <p:cNvSpPr>
            <a:spLocks noGrp="1"/>
          </p:cNvSpPr>
          <p:nvPr>
            <p:ph type="title"/>
          </p:nvPr>
        </p:nvSpPr>
        <p:spPr>
          <a:xfrm>
            <a:off x="736459" y="503980"/>
            <a:ext cx="3448388" cy="1763924"/>
          </a:xfrm>
        </p:spPr>
        <p:txBody>
          <a:bodyPr anchor="b"/>
          <a:lstStyle>
            <a:lvl1pPr>
              <a:defRPr sz="2806"/>
            </a:lvl1pPr>
          </a:lstStyle>
          <a:p>
            <a:r>
              <a:rPr lang="fr-FR"/>
              <a:t>Modifiez le style du titre</a:t>
            </a:r>
          </a:p>
        </p:txBody>
      </p:sp>
      <p:sp>
        <p:nvSpPr>
          <p:cNvPr id="3" name="Espace réservé pour une image  2">
            <a:extLst>
              <a:ext uri="{FF2B5EF4-FFF2-40B4-BE49-F238E27FC236}">
                <a16:creationId xmlns:a16="http://schemas.microsoft.com/office/drawing/2014/main" id="{F5C1D46F-D629-F04B-9B68-CA2752F2AD8D}"/>
              </a:ext>
            </a:extLst>
          </p:cNvPr>
          <p:cNvSpPr>
            <a:spLocks noGrp="1"/>
          </p:cNvSpPr>
          <p:nvPr>
            <p:ph type="pic" idx="1"/>
          </p:nvPr>
        </p:nvSpPr>
        <p:spPr>
          <a:xfrm>
            <a:off x="4545419" y="1088464"/>
            <a:ext cx="5412731" cy="5372269"/>
          </a:xfrm>
        </p:spPr>
        <p:txBody>
          <a:bodyPr/>
          <a:lstStyle>
            <a:lvl1pPr marL="0" indent="0">
              <a:buNone/>
              <a:defRPr sz="2806"/>
            </a:lvl1pPr>
            <a:lvl2pPr marL="400984" indent="0">
              <a:buNone/>
              <a:defRPr sz="2455"/>
            </a:lvl2pPr>
            <a:lvl3pPr marL="801968" indent="0">
              <a:buNone/>
              <a:defRPr sz="2104"/>
            </a:lvl3pPr>
            <a:lvl4pPr marL="1202953" indent="0">
              <a:buNone/>
              <a:defRPr sz="1754"/>
            </a:lvl4pPr>
            <a:lvl5pPr marL="1603936" indent="0">
              <a:buNone/>
              <a:defRPr sz="1754"/>
            </a:lvl5pPr>
            <a:lvl6pPr marL="2004920" indent="0">
              <a:buNone/>
              <a:defRPr sz="1754"/>
            </a:lvl6pPr>
            <a:lvl7pPr marL="2405904" indent="0">
              <a:buNone/>
              <a:defRPr sz="1754"/>
            </a:lvl7pPr>
            <a:lvl8pPr marL="2806888" indent="0">
              <a:buNone/>
              <a:defRPr sz="1754"/>
            </a:lvl8pPr>
            <a:lvl9pPr marL="3207871" indent="0">
              <a:buNone/>
              <a:defRPr sz="1754"/>
            </a:lvl9pPr>
          </a:lstStyle>
          <a:p>
            <a:endParaRPr lang="fr-FR"/>
          </a:p>
        </p:txBody>
      </p:sp>
      <p:sp>
        <p:nvSpPr>
          <p:cNvPr id="4" name="Espace réservé du texte 3">
            <a:extLst>
              <a:ext uri="{FF2B5EF4-FFF2-40B4-BE49-F238E27FC236}">
                <a16:creationId xmlns:a16="http://schemas.microsoft.com/office/drawing/2014/main" id="{B494BB00-2706-C344-97DA-623AF0794912}"/>
              </a:ext>
            </a:extLst>
          </p:cNvPr>
          <p:cNvSpPr>
            <a:spLocks noGrp="1"/>
          </p:cNvSpPr>
          <p:nvPr>
            <p:ph type="body" sz="half" idx="2"/>
          </p:nvPr>
        </p:nvSpPr>
        <p:spPr>
          <a:xfrm>
            <a:off x="736459" y="2267902"/>
            <a:ext cx="3448388" cy="4201570"/>
          </a:xfrm>
        </p:spPr>
        <p:txBody>
          <a:bodyPr/>
          <a:lstStyle>
            <a:lvl1pPr marL="0" indent="0">
              <a:buNone/>
              <a:defRPr sz="1403"/>
            </a:lvl1pPr>
            <a:lvl2pPr marL="400984" indent="0">
              <a:buNone/>
              <a:defRPr sz="1229"/>
            </a:lvl2pPr>
            <a:lvl3pPr marL="801968" indent="0">
              <a:buNone/>
              <a:defRPr sz="1052"/>
            </a:lvl3pPr>
            <a:lvl4pPr marL="1202953" indent="0">
              <a:buNone/>
              <a:defRPr sz="877"/>
            </a:lvl4pPr>
            <a:lvl5pPr marL="1603936" indent="0">
              <a:buNone/>
              <a:defRPr sz="877"/>
            </a:lvl5pPr>
            <a:lvl6pPr marL="2004920" indent="0">
              <a:buNone/>
              <a:defRPr sz="877"/>
            </a:lvl6pPr>
            <a:lvl7pPr marL="2405904" indent="0">
              <a:buNone/>
              <a:defRPr sz="877"/>
            </a:lvl7pPr>
            <a:lvl8pPr marL="2806888" indent="0">
              <a:buNone/>
              <a:defRPr sz="877"/>
            </a:lvl8pPr>
            <a:lvl9pPr marL="3207871" indent="0">
              <a:buNone/>
              <a:defRPr sz="877"/>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E205C61-2B75-3845-B7FE-288C95C6684A}"/>
              </a:ext>
            </a:extLst>
          </p:cNvPr>
          <p:cNvSpPr>
            <a:spLocks noGrp="1"/>
          </p:cNvSpPr>
          <p:nvPr>
            <p:ph type="dt" sz="half" idx="10"/>
          </p:nvPr>
        </p:nvSpPr>
        <p:spPr/>
        <p:txBody>
          <a:bodyPr/>
          <a:lstStyle/>
          <a:p>
            <a:fld id="{1B16F08D-CC4F-2E40-84FA-950C59C6DB30}" type="datetimeFigureOut">
              <a:rPr lang="fr-FR" smtClean="0"/>
              <a:t>08/12/2020</a:t>
            </a:fld>
            <a:endParaRPr lang="fr-FR"/>
          </a:p>
        </p:txBody>
      </p:sp>
      <p:sp>
        <p:nvSpPr>
          <p:cNvPr id="6" name="Espace réservé du pied de page 5">
            <a:extLst>
              <a:ext uri="{FF2B5EF4-FFF2-40B4-BE49-F238E27FC236}">
                <a16:creationId xmlns:a16="http://schemas.microsoft.com/office/drawing/2014/main" id="{4F319FF7-053B-C04B-A9D3-9DC8AAAA7A3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7E8FBE2-787C-D646-976A-C14AD486A6C8}"/>
              </a:ext>
            </a:extLst>
          </p:cNvPr>
          <p:cNvSpPr>
            <a:spLocks noGrp="1"/>
          </p:cNvSpPr>
          <p:nvPr>
            <p:ph type="sldNum" sz="quarter" idx="12"/>
          </p:nvPr>
        </p:nvSpPr>
        <p:spPr/>
        <p:txBody>
          <a:bodyPr/>
          <a:lstStyle/>
          <a:p>
            <a:fld id="{8D6ED241-FCE0-7349-9239-CCC361427443}" type="slidenum">
              <a:rPr lang="fr-FR" smtClean="0"/>
              <a:t>‹N°›</a:t>
            </a:fld>
            <a:endParaRPr lang="fr-FR"/>
          </a:p>
        </p:txBody>
      </p:sp>
    </p:spTree>
    <p:extLst>
      <p:ext uri="{BB962C8B-B14F-4D97-AF65-F5344CB8AC3E}">
        <p14:creationId xmlns:p14="http://schemas.microsoft.com/office/powerpoint/2010/main" val="3638370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FBA1720-1981-684C-86F4-0EAD07E252DA}"/>
              </a:ext>
            </a:extLst>
          </p:cNvPr>
          <p:cNvSpPr>
            <a:spLocks noGrp="1"/>
          </p:cNvSpPr>
          <p:nvPr>
            <p:ph type="title"/>
          </p:nvPr>
        </p:nvSpPr>
        <p:spPr>
          <a:xfrm>
            <a:off x="735066" y="402488"/>
            <a:ext cx="9221689" cy="1461187"/>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ECF4648-24FA-8C42-A239-54E37046ED8C}"/>
              </a:ext>
            </a:extLst>
          </p:cNvPr>
          <p:cNvSpPr>
            <a:spLocks noGrp="1"/>
          </p:cNvSpPr>
          <p:nvPr>
            <p:ph type="body" idx="1"/>
          </p:nvPr>
        </p:nvSpPr>
        <p:spPr>
          <a:xfrm>
            <a:off x="735066" y="2012415"/>
            <a:ext cx="9221689" cy="479654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686241B-921E-8C47-92C6-E59CDBF6A002}"/>
              </a:ext>
            </a:extLst>
          </p:cNvPr>
          <p:cNvSpPr>
            <a:spLocks noGrp="1"/>
          </p:cNvSpPr>
          <p:nvPr>
            <p:ph type="dt" sz="half" idx="2"/>
          </p:nvPr>
        </p:nvSpPr>
        <p:spPr>
          <a:xfrm>
            <a:off x="735065" y="7006708"/>
            <a:ext cx="2405658" cy="402483"/>
          </a:xfrm>
          <a:prstGeom prst="rect">
            <a:avLst/>
          </a:prstGeom>
        </p:spPr>
        <p:txBody>
          <a:bodyPr vert="horz" lIns="91440" tIns="45720" rIns="91440" bIns="45720" rtlCol="0" anchor="ctr"/>
          <a:lstStyle>
            <a:lvl1pPr algn="l">
              <a:defRPr sz="1052">
                <a:solidFill>
                  <a:schemeClr val="tx1">
                    <a:tint val="75000"/>
                  </a:schemeClr>
                </a:solidFill>
              </a:defRPr>
            </a:lvl1pPr>
          </a:lstStyle>
          <a:p>
            <a:fld id="{1B16F08D-CC4F-2E40-84FA-950C59C6DB30}" type="datetimeFigureOut">
              <a:rPr lang="fr-FR" smtClean="0"/>
              <a:t>08/12/2020</a:t>
            </a:fld>
            <a:endParaRPr lang="fr-FR"/>
          </a:p>
        </p:txBody>
      </p:sp>
      <p:sp>
        <p:nvSpPr>
          <p:cNvPr id="5" name="Espace réservé du pied de page 4">
            <a:extLst>
              <a:ext uri="{FF2B5EF4-FFF2-40B4-BE49-F238E27FC236}">
                <a16:creationId xmlns:a16="http://schemas.microsoft.com/office/drawing/2014/main" id="{D7F1B42F-9CB7-EF41-9DDC-4A41FEAF7D54}"/>
              </a:ext>
            </a:extLst>
          </p:cNvPr>
          <p:cNvSpPr>
            <a:spLocks noGrp="1"/>
          </p:cNvSpPr>
          <p:nvPr>
            <p:ph type="ftr" sz="quarter" idx="3"/>
          </p:nvPr>
        </p:nvSpPr>
        <p:spPr>
          <a:xfrm>
            <a:off x="3541664" y="7006708"/>
            <a:ext cx="3608486" cy="402483"/>
          </a:xfrm>
          <a:prstGeom prst="rect">
            <a:avLst/>
          </a:prstGeom>
        </p:spPr>
        <p:txBody>
          <a:bodyPr vert="horz" lIns="91440" tIns="45720" rIns="91440" bIns="45720" rtlCol="0" anchor="ctr"/>
          <a:lstStyle>
            <a:lvl1pPr algn="ctr">
              <a:defRPr sz="1052">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123A206-E83A-9F44-9E76-41A378DE913F}"/>
              </a:ext>
            </a:extLst>
          </p:cNvPr>
          <p:cNvSpPr>
            <a:spLocks noGrp="1"/>
          </p:cNvSpPr>
          <p:nvPr>
            <p:ph type="sldNum" sz="quarter" idx="4"/>
          </p:nvPr>
        </p:nvSpPr>
        <p:spPr>
          <a:xfrm>
            <a:off x="7551096" y="7006708"/>
            <a:ext cx="2405658" cy="402483"/>
          </a:xfrm>
          <a:prstGeom prst="rect">
            <a:avLst/>
          </a:prstGeom>
        </p:spPr>
        <p:txBody>
          <a:bodyPr vert="horz" lIns="91440" tIns="45720" rIns="91440" bIns="45720" rtlCol="0" anchor="ctr"/>
          <a:lstStyle>
            <a:lvl1pPr algn="r">
              <a:defRPr sz="1052">
                <a:solidFill>
                  <a:schemeClr val="tx1">
                    <a:tint val="75000"/>
                  </a:schemeClr>
                </a:solidFill>
              </a:defRPr>
            </a:lvl1pPr>
          </a:lstStyle>
          <a:p>
            <a:fld id="{8D6ED241-FCE0-7349-9239-CCC361427443}" type="slidenum">
              <a:rPr lang="fr-FR" smtClean="0"/>
              <a:t>‹N°›</a:t>
            </a:fld>
            <a:endParaRPr lang="fr-FR"/>
          </a:p>
        </p:txBody>
      </p:sp>
    </p:spTree>
    <p:extLst>
      <p:ext uri="{BB962C8B-B14F-4D97-AF65-F5344CB8AC3E}">
        <p14:creationId xmlns:p14="http://schemas.microsoft.com/office/powerpoint/2010/main" val="9585090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801968" rtl="0" eaLnBrk="1" latinLnBrk="0" hangingPunct="1">
        <a:lnSpc>
          <a:spcPct val="90000"/>
        </a:lnSpc>
        <a:spcBef>
          <a:spcPct val="0"/>
        </a:spcBef>
        <a:buNone/>
        <a:defRPr sz="3858" kern="1200">
          <a:solidFill>
            <a:schemeClr val="tx1"/>
          </a:solidFill>
          <a:latin typeface="+mj-lt"/>
          <a:ea typeface="+mj-ea"/>
          <a:cs typeface="+mj-cs"/>
        </a:defRPr>
      </a:lvl1pPr>
    </p:titleStyle>
    <p:bodyStyle>
      <a:lvl1pPr marL="200493" indent="-200493" algn="l" defTabSz="801968" rtl="0" eaLnBrk="1" latinLnBrk="0" hangingPunct="1">
        <a:lnSpc>
          <a:spcPct val="90000"/>
        </a:lnSpc>
        <a:spcBef>
          <a:spcPts val="877"/>
        </a:spcBef>
        <a:buFont typeface="Arial" panose="020B0604020202020204" pitchFamily="34" charset="0"/>
        <a:buChar char="•"/>
        <a:defRPr sz="2455" kern="1200">
          <a:solidFill>
            <a:schemeClr val="tx1"/>
          </a:solidFill>
          <a:latin typeface="+mn-lt"/>
          <a:ea typeface="+mn-ea"/>
          <a:cs typeface="+mn-cs"/>
        </a:defRPr>
      </a:lvl1pPr>
      <a:lvl2pPr marL="601478" indent="-200493" algn="l" defTabSz="801968" rtl="0" eaLnBrk="1" latinLnBrk="0" hangingPunct="1">
        <a:lnSpc>
          <a:spcPct val="90000"/>
        </a:lnSpc>
        <a:spcBef>
          <a:spcPts val="438"/>
        </a:spcBef>
        <a:buFont typeface="Arial" panose="020B0604020202020204" pitchFamily="34" charset="0"/>
        <a:buChar char="•"/>
        <a:defRPr sz="2104" kern="1200">
          <a:solidFill>
            <a:schemeClr val="tx1"/>
          </a:solidFill>
          <a:latin typeface="+mn-lt"/>
          <a:ea typeface="+mn-ea"/>
          <a:cs typeface="+mn-cs"/>
        </a:defRPr>
      </a:lvl2pPr>
      <a:lvl3pPr marL="1002460" indent="-200493" algn="l" defTabSz="801968" rtl="0" eaLnBrk="1" latinLnBrk="0" hangingPunct="1">
        <a:lnSpc>
          <a:spcPct val="90000"/>
        </a:lnSpc>
        <a:spcBef>
          <a:spcPts val="438"/>
        </a:spcBef>
        <a:buFont typeface="Arial" panose="020B0604020202020204" pitchFamily="34" charset="0"/>
        <a:buChar char="•"/>
        <a:defRPr sz="1754" kern="1200">
          <a:solidFill>
            <a:schemeClr val="tx1"/>
          </a:solidFill>
          <a:latin typeface="+mn-lt"/>
          <a:ea typeface="+mn-ea"/>
          <a:cs typeface="+mn-cs"/>
        </a:defRPr>
      </a:lvl3pPr>
      <a:lvl4pPr marL="1403444" indent="-200493" algn="l" defTabSz="801968" rtl="0" eaLnBrk="1" latinLnBrk="0" hangingPunct="1">
        <a:lnSpc>
          <a:spcPct val="90000"/>
        </a:lnSpc>
        <a:spcBef>
          <a:spcPts val="438"/>
        </a:spcBef>
        <a:buFont typeface="Arial" panose="020B0604020202020204" pitchFamily="34" charset="0"/>
        <a:buChar char="•"/>
        <a:defRPr sz="1580" kern="1200">
          <a:solidFill>
            <a:schemeClr val="tx1"/>
          </a:solidFill>
          <a:latin typeface="+mn-lt"/>
          <a:ea typeface="+mn-ea"/>
          <a:cs typeface="+mn-cs"/>
        </a:defRPr>
      </a:lvl4pPr>
      <a:lvl5pPr marL="1804429" indent="-200493" algn="l" defTabSz="801968" rtl="0" eaLnBrk="1" latinLnBrk="0" hangingPunct="1">
        <a:lnSpc>
          <a:spcPct val="90000"/>
        </a:lnSpc>
        <a:spcBef>
          <a:spcPts val="438"/>
        </a:spcBef>
        <a:buFont typeface="Arial" panose="020B0604020202020204" pitchFamily="34" charset="0"/>
        <a:buChar char="•"/>
        <a:defRPr sz="1580" kern="1200">
          <a:solidFill>
            <a:schemeClr val="tx1"/>
          </a:solidFill>
          <a:latin typeface="+mn-lt"/>
          <a:ea typeface="+mn-ea"/>
          <a:cs typeface="+mn-cs"/>
        </a:defRPr>
      </a:lvl5pPr>
      <a:lvl6pPr marL="2205413" indent="-200493" algn="l" defTabSz="801968" rtl="0" eaLnBrk="1" latinLnBrk="0" hangingPunct="1">
        <a:lnSpc>
          <a:spcPct val="90000"/>
        </a:lnSpc>
        <a:spcBef>
          <a:spcPts val="438"/>
        </a:spcBef>
        <a:buFont typeface="Arial" panose="020B0604020202020204" pitchFamily="34" charset="0"/>
        <a:buChar char="•"/>
        <a:defRPr sz="1580" kern="1200">
          <a:solidFill>
            <a:schemeClr val="tx1"/>
          </a:solidFill>
          <a:latin typeface="+mn-lt"/>
          <a:ea typeface="+mn-ea"/>
          <a:cs typeface="+mn-cs"/>
        </a:defRPr>
      </a:lvl6pPr>
      <a:lvl7pPr marL="2606396" indent="-200493" algn="l" defTabSz="801968" rtl="0" eaLnBrk="1" latinLnBrk="0" hangingPunct="1">
        <a:lnSpc>
          <a:spcPct val="90000"/>
        </a:lnSpc>
        <a:spcBef>
          <a:spcPts val="438"/>
        </a:spcBef>
        <a:buFont typeface="Arial" panose="020B0604020202020204" pitchFamily="34" charset="0"/>
        <a:buChar char="•"/>
        <a:defRPr sz="1580" kern="1200">
          <a:solidFill>
            <a:schemeClr val="tx1"/>
          </a:solidFill>
          <a:latin typeface="+mn-lt"/>
          <a:ea typeface="+mn-ea"/>
          <a:cs typeface="+mn-cs"/>
        </a:defRPr>
      </a:lvl7pPr>
      <a:lvl8pPr marL="3007380" indent="-200493" algn="l" defTabSz="801968" rtl="0" eaLnBrk="1" latinLnBrk="0" hangingPunct="1">
        <a:lnSpc>
          <a:spcPct val="90000"/>
        </a:lnSpc>
        <a:spcBef>
          <a:spcPts val="438"/>
        </a:spcBef>
        <a:buFont typeface="Arial" panose="020B0604020202020204" pitchFamily="34" charset="0"/>
        <a:buChar char="•"/>
        <a:defRPr sz="1580" kern="1200">
          <a:solidFill>
            <a:schemeClr val="tx1"/>
          </a:solidFill>
          <a:latin typeface="+mn-lt"/>
          <a:ea typeface="+mn-ea"/>
          <a:cs typeface="+mn-cs"/>
        </a:defRPr>
      </a:lvl8pPr>
      <a:lvl9pPr marL="3408365" indent="-200493" algn="l" defTabSz="801968" rtl="0" eaLnBrk="1" latinLnBrk="0" hangingPunct="1">
        <a:lnSpc>
          <a:spcPct val="90000"/>
        </a:lnSpc>
        <a:spcBef>
          <a:spcPts val="438"/>
        </a:spcBef>
        <a:buFont typeface="Arial" panose="020B0604020202020204" pitchFamily="34" charset="0"/>
        <a:buChar char="•"/>
        <a:defRPr sz="1580" kern="1200">
          <a:solidFill>
            <a:schemeClr val="tx1"/>
          </a:solidFill>
          <a:latin typeface="+mn-lt"/>
          <a:ea typeface="+mn-ea"/>
          <a:cs typeface="+mn-cs"/>
        </a:defRPr>
      </a:lvl9pPr>
    </p:bodyStyle>
    <p:otherStyle>
      <a:defPPr>
        <a:defRPr lang="fr-FR"/>
      </a:defPPr>
      <a:lvl1pPr marL="0" algn="l" defTabSz="801968" rtl="0" eaLnBrk="1" latinLnBrk="0" hangingPunct="1">
        <a:defRPr sz="1580" kern="1200">
          <a:solidFill>
            <a:schemeClr val="tx1"/>
          </a:solidFill>
          <a:latin typeface="+mn-lt"/>
          <a:ea typeface="+mn-ea"/>
          <a:cs typeface="+mn-cs"/>
        </a:defRPr>
      </a:lvl1pPr>
      <a:lvl2pPr marL="400984" algn="l" defTabSz="801968" rtl="0" eaLnBrk="1" latinLnBrk="0" hangingPunct="1">
        <a:defRPr sz="1580" kern="1200">
          <a:solidFill>
            <a:schemeClr val="tx1"/>
          </a:solidFill>
          <a:latin typeface="+mn-lt"/>
          <a:ea typeface="+mn-ea"/>
          <a:cs typeface="+mn-cs"/>
        </a:defRPr>
      </a:lvl2pPr>
      <a:lvl3pPr marL="801968" algn="l" defTabSz="801968" rtl="0" eaLnBrk="1" latinLnBrk="0" hangingPunct="1">
        <a:defRPr sz="1580" kern="1200">
          <a:solidFill>
            <a:schemeClr val="tx1"/>
          </a:solidFill>
          <a:latin typeface="+mn-lt"/>
          <a:ea typeface="+mn-ea"/>
          <a:cs typeface="+mn-cs"/>
        </a:defRPr>
      </a:lvl3pPr>
      <a:lvl4pPr marL="1202953" algn="l" defTabSz="801968" rtl="0" eaLnBrk="1" latinLnBrk="0" hangingPunct="1">
        <a:defRPr sz="1580" kern="1200">
          <a:solidFill>
            <a:schemeClr val="tx1"/>
          </a:solidFill>
          <a:latin typeface="+mn-lt"/>
          <a:ea typeface="+mn-ea"/>
          <a:cs typeface="+mn-cs"/>
        </a:defRPr>
      </a:lvl4pPr>
      <a:lvl5pPr marL="1603936" algn="l" defTabSz="801968" rtl="0" eaLnBrk="1" latinLnBrk="0" hangingPunct="1">
        <a:defRPr sz="1580" kern="1200">
          <a:solidFill>
            <a:schemeClr val="tx1"/>
          </a:solidFill>
          <a:latin typeface="+mn-lt"/>
          <a:ea typeface="+mn-ea"/>
          <a:cs typeface="+mn-cs"/>
        </a:defRPr>
      </a:lvl5pPr>
      <a:lvl6pPr marL="2004920" algn="l" defTabSz="801968" rtl="0" eaLnBrk="1" latinLnBrk="0" hangingPunct="1">
        <a:defRPr sz="1580" kern="1200">
          <a:solidFill>
            <a:schemeClr val="tx1"/>
          </a:solidFill>
          <a:latin typeface="+mn-lt"/>
          <a:ea typeface="+mn-ea"/>
          <a:cs typeface="+mn-cs"/>
        </a:defRPr>
      </a:lvl6pPr>
      <a:lvl7pPr marL="2405904" algn="l" defTabSz="801968" rtl="0" eaLnBrk="1" latinLnBrk="0" hangingPunct="1">
        <a:defRPr sz="1580" kern="1200">
          <a:solidFill>
            <a:schemeClr val="tx1"/>
          </a:solidFill>
          <a:latin typeface="+mn-lt"/>
          <a:ea typeface="+mn-ea"/>
          <a:cs typeface="+mn-cs"/>
        </a:defRPr>
      </a:lvl7pPr>
      <a:lvl8pPr marL="2806888" algn="l" defTabSz="801968" rtl="0" eaLnBrk="1" latinLnBrk="0" hangingPunct="1">
        <a:defRPr sz="1580" kern="1200">
          <a:solidFill>
            <a:schemeClr val="tx1"/>
          </a:solidFill>
          <a:latin typeface="+mn-lt"/>
          <a:ea typeface="+mn-ea"/>
          <a:cs typeface="+mn-cs"/>
        </a:defRPr>
      </a:lvl8pPr>
      <a:lvl9pPr marL="3207871" algn="l" defTabSz="801968" rtl="0" eaLnBrk="1" latinLnBrk="0" hangingPunct="1">
        <a:defRPr sz="1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png"/><Relationship Id="rId10" Type="http://schemas.openxmlformats.org/officeDocument/2006/relationships/image" Target="../media/image20.png"/><Relationship Id="rId4" Type="http://schemas.openxmlformats.org/officeDocument/2006/relationships/image" Target="../media/image29.emf"/><Relationship Id="rId9" Type="http://schemas.openxmlformats.org/officeDocument/2006/relationships/image" Target="../media/image34.emf"/></Relationships>
</file>

<file path=ppt/slides/_rels/slide16.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30.png"/><Relationship Id="rId7" Type="http://schemas.openxmlformats.org/officeDocument/2006/relationships/image" Target="../media/image35.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5.emf"/><Relationship Id="rId4" Type="http://schemas.openxmlformats.org/officeDocument/2006/relationships/image" Target="../media/image13.emf"/><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2.emf"/><Relationship Id="rId4" Type="http://schemas.openxmlformats.org/officeDocument/2006/relationships/image" Target="../media/image41.emf"/></Relationships>
</file>

<file path=ppt/slides/_rels/slide4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2.emf"/><Relationship Id="rId4" Type="http://schemas.openxmlformats.org/officeDocument/2006/relationships/image" Target="../media/image41.emf"/></Relationships>
</file>

<file path=ppt/slides/_rels/slide44.xml.rels><?xml version="1.0" encoding="UTF-8" standalone="yes"?>
<Relationships xmlns="http://schemas.openxmlformats.org/package/2006/relationships"><Relationship Id="rId8" Type="http://schemas.openxmlformats.org/officeDocument/2006/relationships/hyperlink" Target="https://www.youtube.com/watch?v=x4_TUJoh_MU" TargetMode="External"/><Relationship Id="rId3" Type="http://schemas.openxmlformats.org/officeDocument/2006/relationships/hyperlink" Target="mailto:paule.pointereau@afac-agroforesteries.fr" TargetMode="External"/><Relationship Id="rId7" Type="http://schemas.openxmlformats.org/officeDocument/2006/relationships/hyperlink" Target="https://www.youtube.com/watch?v=ru2Jr7_EzlU"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afac-agroforesteries.fr/wp-content/uploads/2019/10/DP_labelhaie-VF.pdf" TargetMode="External"/><Relationship Id="rId5" Type="http://schemas.openxmlformats.org/officeDocument/2006/relationships/hyperlink" Target="http://afac-agroforesteries.fr/" TargetMode="External"/><Relationship Id="rId4" Type="http://schemas.openxmlformats.org/officeDocument/2006/relationships/hyperlink" Target="mailto:catherine.moret@afac-agroforesteries.fr"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texte 1">
            <a:extLst>
              <a:ext uri="{FF2B5EF4-FFF2-40B4-BE49-F238E27FC236}">
                <a16:creationId xmlns:a16="http://schemas.microsoft.com/office/drawing/2014/main" id="{FFFBE276-49DD-3C49-B28B-66CA07BA5654}"/>
              </a:ext>
            </a:extLst>
          </p:cNvPr>
          <p:cNvSpPr>
            <a:spLocks noGrp="1"/>
          </p:cNvSpPr>
          <p:nvPr>
            <p:ph type="body" sz="quarter" idx="10"/>
          </p:nvPr>
        </p:nvSpPr>
        <p:spPr bwMode="auto">
          <a:xfrm>
            <a:off x="3906044" y="3708400"/>
            <a:ext cx="5740400" cy="91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fontScale="25000" lnSpcReduction="20000"/>
          </a:bodyPr>
          <a:lstStyle/>
          <a:p>
            <a:pPr algn="ctr" defTabSz="754063">
              <a:spcBef>
                <a:spcPct val="0"/>
              </a:spcBef>
            </a:pPr>
            <a:r>
              <a:rPr altLang="fr-FR" sz="2800" b="1"/>
              <a:t>Paiements pour Services Environnementaux (PSE)</a:t>
            </a:r>
          </a:p>
          <a:p>
            <a:pPr defTabSz="754063">
              <a:spcBef>
                <a:spcPct val="0"/>
              </a:spcBef>
            </a:pPr>
            <a:r>
              <a:rPr altLang="fr-FR" sz="2400" b="1"/>
              <a:t>Mesure 24 du Plan biodiversité</a:t>
            </a:r>
          </a:p>
          <a:p>
            <a:pPr defTabSz="754063">
              <a:spcBef>
                <a:spcPct val="0"/>
              </a:spcBef>
            </a:pPr>
            <a:endParaRPr altLang="fr-FR" sz="2400" b="1"/>
          </a:p>
          <a:p>
            <a:pPr defTabSz="754063">
              <a:spcBef>
                <a:spcPct val="0"/>
              </a:spcBef>
            </a:pPr>
            <a:endParaRPr altLang="fr-FR" sz="2400" b="1"/>
          </a:p>
          <a:p>
            <a:pPr defTabSz="754063">
              <a:spcBef>
                <a:spcPct val="0"/>
              </a:spcBef>
            </a:pPr>
            <a:endParaRPr altLang="fr-FR" sz="2400" b="1"/>
          </a:p>
          <a:p>
            <a:pPr defTabSz="754063">
              <a:spcBef>
                <a:spcPct val="0"/>
              </a:spcBef>
            </a:pPr>
            <a:endParaRPr altLang="fr-FR" sz="2400" b="1"/>
          </a:p>
          <a:p>
            <a:pPr defTabSz="754063">
              <a:spcBef>
                <a:spcPct val="0"/>
              </a:spcBef>
            </a:pPr>
            <a:r>
              <a:rPr altLang="fr-FR" sz="2800" b="1"/>
              <a:t>LABEL HAIES</a:t>
            </a:r>
          </a:p>
          <a:p>
            <a:pPr defTabSz="754063">
              <a:spcBef>
                <a:spcPct val="0"/>
              </a:spcBef>
            </a:pPr>
            <a:r>
              <a:rPr altLang="fr-FR" sz="2800" b="1"/>
              <a:t>        </a:t>
            </a:r>
            <a:r>
              <a:rPr altLang="fr-FR" sz="2400" b="1"/>
              <a:t>08/12/2020</a:t>
            </a:r>
          </a:p>
          <a:p>
            <a:pPr defTabSz="754063">
              <a:spcBef>
                <a:spcPct val="0"/>
              </a:spcBef>
            </a:pPr>
            <a:endParaRPr altLang="fr-FR" sz="2400" b="1"/>
          </a:p>
          <a:p>
            <a:pPr defTabSz="754063">
              <a:spcBef>
                <a:spcPct val="0"/>
              </a:spcBef>
            </a:pPr>
            <a:r>
              <a:rPr altLang="fr-FR" sz="3200" b="1"/>
              <a:t> </a:t>
            </a:r>
            <a:endParaRPr altLang="fr-FR" sz="3200"/>
          </a:p>
          <a:p>
            <a:pPr defTabSz="754063">
              <a:spcBef>
                <a:spcPct val="0"/>
              </a:spcBef>
            </a:pPr>
            <a:r>
              <a:rPr altLang="fr-FR" sz="3200" b="1"/>
              <a:t> </a:t>
            </a:r>
            <a:endParaRPr altLang="fr-FR" sz="3200"/>
          </a:p>
          <a:p>
            <a:pPr defTabSz="754063">
              <a:spcBef>
                <a:spcPct val="0"/>
              </a:spcBef>
            </a:pPr>
            <a:endParaRPr altLang="fr-FR" sz="2400" b="1"/>
          </a:p>
          <a:p>
            <a:pPr defTabSz="754063">
              <a:spcBef>
                <a:spcPct val="0"/>
              </a:spcBef>
            </a:pPr>
            <a:endParaRPr altLang="fr-FR" sz="2400" b="1"/>
          </a:p>
          <a:p>
            <a:pPr defTabSz="754063">
              <a:spcBef>
                <a:spcPct val="0"/>
              </a:spcBef>
            </a:pPr>
            <a:r>
              <a:rPr altLang="fr-FR" sz="2400" b="1"/>
              <a:t> </a:t>
            </a:r>
            <a:endParaRPr altLang="fr-FR" sz="2400"/>
          </a:p>
        </p:txBody>
      </p:sp>
      <p:pic>
        <p:nvPicPr>
          <p:cNvPr id="17411" name="Image 3">
            <a:extLst>
              <a:ext uri="{FF2B5EF4-FFF2-40B4-BE49-F238E27FC236}">
                <a16:creationId xmlns:a16="http://schemas.microsoft.com/office/drawing/2014/main" id="{8556CF0D-73C2-8B42-BFB0-02C65A901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0369" y="6149976"/>
            <a:ext cx="1392238"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483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51628E-5F1E-E447-8CE2-3750BC3B26E0}"/>
              </a:ext>
            </a:extLst>
          </p:cNvPr>
          <p:cNvSpPr/>
          <p:nvPr/>
        </p:nvSpPr>
        <p:spPr>
          <a:xfrm>
            <a:off x="1"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Google Shape;85;p3">
            <a:extLst>
              <a:ext uri="{FF2B5EF4-FFF2-40B4-BE49-F238E27FC236}">
                <a16:creationId xmlns:a16="http://schemas.microsoft.com/office/drawing/2014/main" id="{E384D423-F1FF-7F4A-85D2-008E5B799AB3}"/>
              </a:ext>
            </a:extLst>
          </p:cNvPr>
          <p:cNvSpPr txBox="1">
            <a:spLocks/>
          </p:cNvSpPr>
          <p:nvPr/>
        </p:nvSpPr>
        <p:spPr>
          <a:xfrm>
            <a:off x="0" y="995450"/>
            <a:ext cx="2254997" cy="255824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339" b="1" dirty="0">
                <a:solidFill>
                  <a:srgbClr val="075045"/>
                </a:solidFill>
                <a:latin typeface="Lato" panose="020F0502020204030203" pitchFamily="34" charset="77"/>
              </a:rPr>
              <a:t>L’ambition du Label Haie</a:t>
            </a:r>
          </a:p>
        </p:txBody>
      </p:sp>
      <p:pic>
        <p:nvPicPr>
          <p:cNvPr id="9" name="Image 8">
            <a:extLst>
              <a:ext uri="{FF2B5EF4-FFF2-40B4-BE49-F238E27FC236}">
                <a16:creationId xmlns:a16="http://schemas.microsoft.com/office/drawing/2014/main" id="{4CF795EE-6892-004A-96DE-C44E83C9C7FA}"/>
              </a:ext>
            </a:extLst>
          </p:cNvPr>
          <p:cNvPicPr>
            <a:picLocks noChangeAspect="1"/>
          </p:cNvPicPr>
          <p:nvPr/>
        </p:nvPicPr>
        <p:blipFill rotWithShape="1">
          <a:blip r:embed="rId3"/>
          <a:srcRect l="14008" r="3576"/>
          <a:stretch/>
        </p:blipFill>
        <p:spPr>
          <a:xfrm>
            <a:off x="2336812" y="9925"/>
            <a:ext cx="4537832" cy="7580351"/>
          </a:xfrm>
          <a:prstGeom prst="rect">
            <a:avLst/>
          </a:prstGeom>
        </p:spPr>
      </p:pic>
      <p:sp>
        <p:nvSpPr>
          <p:cNvPr id="10" name="Rectangle 9">
            <a:extLst>
              <a:ext uri="{FF2B5EF4-FFF2-40B4-BE49-F238E27FC236}">
                <a16:creationId xmlns:a16="http://schemas.microsoft.com/office/drawing/2014/main" id="{02D7E2F4-5E67-DF49-8A5F-79B7B24D75C9}"/>
              </a:ext>
            </a:extLst>
          </p:cNvPr>
          <p:cNvSpPr/>
          <p:nvPr/>
        </p:nvSpPr>
        <p:spPr>
          <a:xfrm>
            <a:off x="11913813" y="-386813"/>
            <a:ext cx="4474259" cy="6013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1"/>
          </a:p>
        </p:txBody>
      </p:sp>
      <p:sp>
        <p:nvSpPr>
          <p:cNvPr id="11" name="ZoneTexte 10">
            <a:extLst>
              <a:ext uri="{FF2B5EF4-FFF2-40B4-BE49-F238E27FC236}">
                <a16:creationId xmlns:a16="http://schemas.microsoft.com/office/drawing/2014/main" id="{CD47EDC5-CEEF-744D-B06B-35CE70D4BFB8}"/>
              </a:ext>
            </a:extLst>
          </p:cNvPr>
          <p:cNvSpPr txBox="1"/>
          <p:nvPr/>
        </p:nvSpPr>
        <p:spPr>
          <a:xfrm>
            <a:off x="12311590" y="437621"/>
            <a:ext cx="819648" cy="884088"/>
          </a:xfrm>
          <a:prstGeom prst="rect">
            <a:avLst/>
          </a:prstGeom>
          <a:noFill/>
        </p:spPr>
        <p:txBody>
          <a:bodyPr wrap="square" rtlCol="0">
            <a:spAutoFit/>
          </a:bodyPr>
          <a:lstStyle/>
          <a:p>
            <a:r>
              <a:rPr lang="fr-FR" sz="5145" b="1" dirty="0">
                <a:solidFill>
                  <a:srgbClr val="2C6537"/>
                </a:solidFill>
                <a:latin typeface="Source Sans Pro" panose="020B0503030403020204" pitchFamily="34" charset="0"/>
                <a:ea typeface="Source Sans Pro" panose="020B0503030403020204" pitchFamily="34" charset="0"/>
              </a:rPr>
              <a:t>€</a:t>
            </a:r>
          </a:p>
        </p:txBody>
      </p:sp>
      <p:pic>
        <p:nvPicPr>
          <p:cNvPr id="12" name="Image 11">
            <a:extLst>
              <a:ext uri="{FF2B5EF4-FFF2-40B4-BE49-F238E27FC236}">
                <a16:creationId xmlns:a16="http://schemas.microsoft.com/office/drawing/2014/main" id="{5DF3ECCB-592F-624E-9111-59290055E150}"/>
              </a:ext>
            </a:extLst>
          </p:cNvPr>
          <p:cNvPicPr>
            <a:picLocks noChangeAspect="1"/>
          </p:cNvPicPr>
          <p:nvPr/>
        </p:nvPicPr>
        <p:blipFill>
          <a:blip r:embed="rId4"/>
          <a:stretch>
            <a:fillRect/>
          </a:stretch>
        </p:blipFill>
        <p:spPr>
          <a:xfrm>
            <a:off x="12284409" y="1671763"/>
            <a:ext cx="784806" cy="517455"/>
          </a:xfrm>
          <a:prstGeom prst="rect">
            <a:avLst/>
          </a:prstGeom>
        </p:spPr>
      </p:pic>
      <p:pic>
        <p:nvPicPr>
          <p:cNvPr id="13" name="Image 12">
            <a:extLst>
              <a:ext uri="{FF2B5EF4-FFF2-40B4-BE49-F238E27FC236}">
                <a16:creationId xmlns:a16="http://schemas.microsoft.com/office/drawing/2014/main" id="{8293B613-B1AC-9149-80F7-445727C94BE6}"/>
              </a:ext>
            </a:extLst>
          </p:cNvPr>
          <p:cNvPicPr>
            <a:picLocks noChangeAspect="1"/>
          </p:cNvPicPr>
          <p:nvPr/>
        </p:nvPicPr>
        <p:blipFill>
          <a:blip r:embed="rId5"/>
          <a:stretch>
            <a:fillRect/>
          </a:stretch>
        </p:blipFill>
        <p:spPr>
          <a:xfrm>
            <a:off x="12311589" y="4559892"/>
            <a:ext cx="740607" cy="844755"/>
          </a:xfrm>
          <a:prstGeom prst="rect">
            <a:avLst/>
          </a:prstGeom>
        </p:spPr>
      </p:pic>
      <p:pic>
        <p:nvPicPr>
          <p:cNvPr id="14" name="Image 13">
            <a:extLst>
              <a:ext uri="{FF2B5EF4-FFF2-40B4-BE49-F238E27FC236}">
                <a16:creationId xmlns:a16="http://schemas.microsoft.com/office/drawing/2014/main" id="{9AE149A9-9A83-0643-85F0-11CBC6842D48}"/>
              </a:ext>
            </a:extLst>
          </p:cNvPr>
          <p:cNvPicPr>
            <a:picLocks noChangeAspect="1"/>
          </p:cNvPicPr>
          <p:nvPr/>
        </p:nvPicPr>
        <p:blipFill>
          <a:blip r:embed="rId6"/>
          <a:stretch>
            <a:fillRect/>
          </a:stretch>
        </p:blipFill>
        <p:spPr>
          <a:xfrm>
            <a:off x="12448820" y="2603553"/>
            <a:ext cx="422587" cy="526078"/>
          </a:xfrm>
          <a:prstGeom prst="rect">
            <a:avLst/>
          </a:prstGeom>
        </p:spPr>
      </p:pic>
      <p:pic>
        <p:nvPicPr>
          <p:cNvPr id="15" name="Image 14">
            <a:extLst>
              <a:ext uri="{FF2B5EF4-FFF2-40B4-BE49-F238E27FC236}">
                <a16:creationId xmlns:a16="http://schemas.microsoft.com/office/drawing/2014/main" id="{06E273E0-A53F-F84F-8AED-267EA6CF58A6}"/>
              </a:ext>
            </a:extLst>
          </p:cNvPr>
          <p:cNvPicPr>
            <a:picLocks noChangeAspect="1"/>
          </p:cNvPicPr>
          <p:nvPr/>
        </p:nvPicPr>
        <p:blipFill>
          <a:blip r:embed="rId7"/>
          <a:stretch>
            <a:fillRect/>
          </a:stretch>
        </p:blipFill>
        <p:spPr>
          <a:xfrm>
            <a:off x="12355733" y="3619039"/>
            <a:ext cx="608763" cy="621856"/>
          </a:xfrm>
          <a:prstGeom prst="rect">
            <a:avLst/>
          </a:prstGeom>
        </p:spPr>
      </p:pic>
      <p:sp>
        <p:nvSpPr>
          <p:cNvPr id="16" name="Rectangle 15">
            <a:extLst>
              <a:ext uri="{FF2B5EF4-FFF2-40B4-BE49-F238E27FC236}">
                <a16:creationId xmlns:a16="http://schemas.microsoft.com/office/drawing/2014/main" id="{40D5875F-3082-684B-A738-AD097E27F6F4}"/>
              </a:ext>
            </a:extLst>
          </p:cNvPr>
          <p:cNvSpPr/>
          <p:nvPr/>
        </p:nvSpPr>
        <p:spPr>
          <a:xfrm>
            <a:off x="13332766" y="620219"/>
            <a:ext cx="3025931" cy="831253"/>
          </a:xfrm>
          <a:prstGeom prst="rect">
            <a:avLst/>
          </a:prstGeom>
        </p:spPr>
        <p:txBody>
          <a:bodyPr wrap="square">
            <a:spAutoFit/>
          </a:bodyPr>
          <a:lstStyle/>
          <a:p>
            <a:r>
              <a:rPr lang="fr-FR" sz="2401" dirty="0">
                <a:solidFill>
                  <a:srgbClr val="2C6537"/>
                </a:solidFill>
                <a:latin typeface="Source Sans Pro" panose="020B0503030403020204" pitchFamily="34" charset="0"/>
                <a:ea typeface="Source Sans Pro" panose="020B0503030403020204" pitchFamily="34" charset="0"/>
              </a:rPr>
              <a:t>Retrouver un intérêt économique à la haie</a:t>
            </a:r>
          </a:p>
        </p:txBody>
      </p:sp>
      <p:sp>
        <p:nvSpPr>
          <p:cNvPr id="17" name="Rectangle 16">
            <a:extLst>
              <a:ext uri="{FF2B5EF4-FFF2-40B4-BE49-F238E27FC236}">
                <a16:creationId xmlns:a16="http://schemas.microsoft.com/office/drawing/2014/main" id="{DD6D702C-134E-294A-AC46-994084B32392}"/>
              </a:ext>
            </a:extLst>
          </p:cNvPr>
          <p:cNvSpPr/>
          <p:nvPr/>
        </p:nvSpPr>
        <p:spPr>
          <a:xfrm>
            <a:off x="13332765" y="1604568"/>
            <a:ext cx="2664226" cy="1570173"/>
          </a:xfrm>
          <a:prstGeom prst="rect">
            <a:avLst/>
          </a:prstGeom>
        </p:spPr>
        <p:txBody>
          <a:bodyPr wrap="square">
            <a:spAutoFit/>
          </a:bodyPr>
          <a:lstStyle/>
          <a:p>
            <a:r>
              <a:rPr lang="fr-FR" sz="2401" dirty="0">
                <a:solidFill>
                  <a:srgbClr val="2C6537"/>
                </a:solidFill>
                <a:latin typeface="Source Sans Pro" panose="020B0503030403020204" pitchFamily="34" charset="0"/>
                <a:ea typeface="Source Sans Pro" panose="020B0503030403020204" pitchFamily="34" charset="0"/>
              </a:rPr>
              <a:t>Reconnaître le travail de restauration de ses haies</a:t>
            </a:r>
          </a:p>
        </p:txBody>
      </p:sp>
      <p:sp>
        <p:nvSpPr>
          <p:cNvPr id="18" name="Rectangle 17">
            <a:extLst>
              <a:ext uri="{FF2B5EF4-FFF2-40B4-BE49-F238E27FC236}">
                <a16:creationId xmlns:a16="http://schemas.microsoft.com/office/drawing/2014/main" id="{900A6220-70B4-B346-A83C-C8137C5F2812}"/>
              </a:ext>
            </a:extLst>
          </p:cNvPr>
          <p:cNvSpPr/>
          <p:nvPr/>
        </p:nvSpPr>
        <p:spPr>
          <a:xfrm>
            <a:off x="13332765" y="2619857"/>
            <a:ext cx="2664226" cy="1200713"/>
          </a:xfrm>
          <a:prstGeom prst="rect">
            <a:avLst/>
          </a:prstGeom>
        </p:spPr>
        <p:txBody>
          <a:bodyPr wrap="square">
            <a:spAutoFit/>
          </a:bodyPr>
          <a:lstStyle/>
          <a:p>
            <a:r>
              <a:rPr lang="fr-FR" sz="2401" dirty="0">
                <a:solidFill>
                  <a:srgbClr val="2C6537"/>
                </a:solidFill>
                <a:latin typeface="Source Sans Pro" panose="020B0503030403020204" pitchFamily="34" charset="0"/>
                <a:ea typeface="Source Sans Pro" panose="020B0503030403020204" pitchFamily="34" charset="0"/>
              </a:rPr>
              <a:t>Être accompagné pour réapprendre les bons gestes</a:t>
            </a:r>
          </a:p>
        </p:txBody>
      </p:sp>
      <p:sp>
        <p:nvSpPr>
          <p:cNvPr id="19" name="Rectangle 18">
            <a:extLst>
              <a:ext uri="{FF2B5EF4-FFF2-40B4-BE49-F238E27FC236}">
                <a16:creationId xmlns:a16="http://schemas.microsoft.com/office/drawing/2014/main" id="{B58C2B96-ED29-9841-BE86-B6BE757CE451}"/>
              </a:ext>
            </a:extLst>
          </p:cNvPr>
          <p:cNvSpPr/>
          <p:nvPr/>
        </p:nvSpPr>
        <p:spPr>
          <a:xfrm>
            <a:off x="13332765" y="3614575"/>
            <a:ext cx="2664226" cy="1200713"/>
          </a:xfrm>
          <a:prstGeom prst="rect">
            <a:avLst/>
          </a:prstGeom>
        </p:spPr>
        <p:txBody>
          <a:bodyPr wrap="square">
            <a:spAutoFit/>
          </a:bodyPr>
          <a:lstStyle/>
          <a:p>
            <a:r>
              <a:rPr lang="fr-FR" sz="2401" dirty="0">
                <a:solidFill>
                  <a:srgbClr val="2C6537"/>
                </a:solidFill>
                <a:latin typeface="Source Sans Pro" panose="020B0503030403020204" pitchFamily="34" charset="0"/>
                <a:ea typeface="Source Sans Pro" panose="020B0503030403020204" pitchFamily="34" charset="0"/>
              </a:rPr>
              <a:t>Echanger entre pairs, former un groupe</a:t>
            </a:r>
          </a:p>
        </p:txBody>
      </p:sp>
      <p:sp>
        <p:nvSpPr>
          <p:cNvPr id="20" name="Rectangle 19">
            <a:extLst>
              <a:ext uri="{FF2B5EF4-FFF2-40B4-BE49-F238E27FC236}">
                <a16:creationId xmlns:a16="http://schemas.microsoft.com/office/drawing/2014/main" id="{A7616E9B-46E8-8E47-AB76-A54A21CE1182}"/>
              </a:ext>
            </a:extLst>
          </p:cNvPr>
          <p:cNvSpPr/>
          <p:nvPr/>
        </p:nvSpPr>
        <p:spPr>
          <a:xfrm>
            <a:off x="13052196" y="5717984"/>
            <a:ext cx="2938102" cy="1939634"/>
          </a:xfrm>
          <a:prstGeom prst="rect">
            <a:avLst/>
          </a:prstGeom>
        </p:spPr>
        <p:txBody>
          <a:bodyPr wrap="square">
            <a:spAutoFit/>
          </a:bodyPr>
          <a:lstStyle/>
          <a:p>
            <a:r>
              <a:rPr lang="fr-FR" sz="2401" dirty="0">
                <a:solidFill>
                  <a:srgbClr val="2C6537"/>
                </a:solidFill>
                <a:latin typeface="Source Sans Pro" panose="020B0503030403020204" pitchFamily="34" charset="0"/>
                <a:ea typeface="Source Sans Pro" panose="020B0503030403020204" pitchFamily="34" charset="0"/>
              </a:rPr>
              <a:t>Donner une valeur sociétale à la haie et à l’engagement de l’agriculteur qui les préserve</a:t>
            </a:r>
          </a:p>
        </p:txBody>
      </p:sp>
      <p:pic>
        <p:nvPicPr>
          <p:cNvPr id="3" name="Image 2">
            <a:extLst>
              <a:ext uri="{FF2B5EF4-FFF2-40B4-BE49-F238E27FC236}">
                <a16:creationId xmlns:a16="http://schemas.microsoft.com/office/drawing/2014/main" id="{15376E3F-3DCE-AB44-95D5-944285289C76}"/>
              </a:ext>
            </a:extLst>
          </p:cNvPr>
          <p:cNvPicPr>
            <a:picLocks noChangeAspect="1"/>
          </p:cNvPicPr>
          <p:nvPr/>
        </p:nvPicPr>
        <p:blipFill rotWithShape="1">
          <a:blip r:embed="rId8"/>
          <a:srcRect l="17183" t="-587" r="30641" b="587"/>
          <a:stretch/>
        </p:blipFill>
        <p:spPr>
          <a:xfrm>
            <a:off x="6874644" y="-25856"/>
            <a:ext cx="3856298" cy="4908147"/>
          </a:xfrm>
          <a:prstGeom prst="rect">
            <a:avLst/>
          </a:prstGeom>
        </p:spPr>
      </p:pic>
      <p:pic>
        <p:nvPicPr>
          <p:cNvPr id="22" name="Image 21">
            <a:extLst>
              <a:ext uri="{FF2B5EF4-FFF2-40B4-BE49-F238E27FC236}">
                <a16:creationId xmlns:a16="http://schemas.microsoft.com/office/drawing/2014/main" id="{17C62E2B-2E16-FD46-8B18-A734B2ACA191}"/>
              </a:ext>
            </a:extLst>
          </p:cNvPr>
          <p:cNvPicPr>
            <a:picLocks noChangeAspect="1"/>
          </p:cNvPicPr>
          <p:nvPr/>
        </p:nvPicPr>
        <p:blipFill>
          <a:blip r:embed="rId9"/>
          <a:stretch>
            <a:fillRect/>
          </a:stretch>
        </p:blipFill>
        <p:spPr>
          <a:xfrm>
            <a:off x="2316993" y="4815288"/>
            <a:ext cx="8432307" cy="2810769"/>
          </a:xfrm>
          <a:prstGeom prst="rect">
            <a:avLst/>
          </a:prstGeom>
        </p:spPr>
      </p:pic>
    </p:spTree>
    <p:extLst>
      <p:ext uri="{BB962C8B-B14F-4D97-AF65-F5344CB8AC3E}">
        <p14:creationId xmlns:p14="http://schemas.microsoft.com/office/powerpoint/2010/main" val="2892441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51628E-5F1E-E447-8CE2-3750BC3B26E0}"/>
              </a:ext>
            </a:extLst>
          </p:cNvPr>
          <p:cNvSpPr/>
          <p:nvPr/>
        </p:nvSpPr>
        <p:spPr>
          <a:xfrm>
            <a:off x="1"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Google Shape;85;p3">
            <a:extLst>
              <a:ext uri="{FF2B5EF4-FFF2-40B4-BE49-F238E27FC236}">
                <a16:creationId xmlns:a16="http://schemas.microsoft.com/office/drawing/2014/main" id="{E384D423-F1FF-7F4A-85D2-008E5B799AB3}"/>
              </a:ext>
            </a:extLst>
          </p:cNvPr>
          <p:cNvSpPr txBox="1">
            <a:spLocks/>
          </p:cNvSpPr>
          <p:nvPr/>
        </p:nvSpPr>
        <p:spPr>
          <a:xfrm>
            <a:off x="143193" y="995450"/>
            <a:ext cx="2276366" cy="255824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b="1" dirty="0">
                <a:solidFill>
                  <a:srgbClr val="075045"/>
                </a:solidFill>
                <a:latin typeface="Lato" panose="020F0502020204030203" pitchFamily="34" charset="77"/>
              </a:rPr>
              <a:t>Un dispositif de certification pour préserver les haies </a:t>
            </a:r>
            <a:endParaRPr lang="fr-FR" sz="2400" dirty="0">
              <a:solidFill>
                <a:srgbClr val="075045"/>
              </a:solidFill>
              <a:latin typeface="Lato" panose="020F0502020204030203" pitchFamily="34" charset="77"/>
            </a:endParaRPr>
          </a:p>
          <a:p>
            <a:endParaRPr lang="fr-FR" sz="2339" b="1" dirty="0">
              <a:solidFill>
                <a:srgbClr val="075045"/>
              </a:solidFill>
              <a:latin typeface="Lato" panose="020F0502020204030203" pitchFamily="34" charset="77"/>
            </a:endParaRPr>
          </a:p>
        </p:txBody>
      </p:sp>
      <p:pic>
        <p:nvPicPr>
          <p:cNvPr id="22" name="Image 21">
            <a:extLst>
              <a:ext uri="{FF2B5EF4-FFF2-40B4-BE49-F238E27FC236}">
                <a16:creationId xmlns:a16="http://schemas.microsoft.com/office/drawing/2014/main" id="{6D592481-D7BB-A749-971D-5853EC5DCD8C}"/>
              </a:ext>
            </a:extLst>
          </p:cNvPr>
          <p:cNvPicPr>
            <a:picLocks noChangeAspect="1"/>
          </p:cNvPicPr>
          <p:nvPr/>
        </p:nvPicPr>
        <p:blipFill>
          <a:blip r:embed="rId3"/>
          <a:stretch>
            <a:fillRect/>
          </a:stretch>
        </p:blipFill>
        <p:spPr>
          <a:xfrm>
            <a:off x="2782847" y="398716"/>
            <a:ext cx="7765773" cy="3132973"/>
          </a:xfrm>
          <a:prstGeom prst="rect">
            <a:avLst/>
          </a:prstGeom>
        </p:spPr>
      </p:pic>
      <p:sp>
        <p:nvSpPr>
          <p:cNvPr id="23" name="Rectangle 22">
            <a:extLst>
              <a:ext uri="{FF2B5EF4-FFF2-40B4-BE49-F238E27FC236}">
                <a16:creationId xmlns:a16="http://schemas.microsoft.com/office/drawing/2014/main" id="{32E4D17F-D230-6745-B052-E657F82F6E62}"/>
              </a:ext>
            </a:extLst>
          </p:cNvPr>
          <p:cNvSpPr/>
          <p:nvPr/>
        </p:nvSpPr>
        <p:spPr>
          <a:xfrm>
            <a:off x="2782847" y="94812"/>
            <a:ext cx="5343525" cy="400110"/>
          </a:xfrm>
          <a:prstGeom prst="rect">
            <a:avLst/>
          </a:prstGeom>
        </p:spPr>
        <p:txBody>
          <a:bodyPr>
            <a:spAutoFit/>
          </a:bodyPr>
          <a:lstStyle/>
          <a:p>
            <a:r>
              <a:rPr lang="fr-FR" sz="2000" b="1" dirty="0">
                <a:solidFill>
                  <a:srgbClr val="075045"/>
                </a:solidFill>
                <a:latin typeface="Lato" panose="020F0502020204030203" pitchFamily="34" charset="77"/>
              </a:rPr>
              <a:t>Ce que garantit le Label Haie : </a:t>
            </a:r>
          </a:p>
        </p:txBody>
      </p:sp>
      <p:pic>
        <p:nvPicPr>
          <p:cNvPr id="4" name="Image 3">
            <a:extLst>
              <a:ext uri="{FF2B5EF4-FFF2-40B4-BE49-F238E27FC236}">
                <a16:creationId xmlns:a16="http://schemas.microsoft.com/office/drawing/2014/main" id="{D7FB299F-AEB8-1A4C-A778-07161CE1B010}"/>
              </a:ext>
            </a:extLst>
          </p:cNvPr>
          <p:cNvPicPr>
            <a:picLocks noChangeAspect="1"/>
          </p:cNvPicPr>
          <p:nvPr/>
        </p:nvPicPr>
        <p:blipFill>
          <a:blip r:embed="rId4"/>
          <a:stretch>
            <a:fillRect/>
          </a:stretch>
        </p:blipFill>
        <p:spPr>
          <a:xfrm>
            <a:off x="3151562" y="4039090"/>
            <a:ext cx="1135626" cy="1232276"/>
          </a:xfrm>
          <a:prstGeom prst="rect">
            <a:avLst/>
          </a:prstGeom>
        </p:spPr>
      </p:pic>
      <p:pic>
        <p:nvPicPr>
          <p:cNvPr id="26" name="Image 25">
            <a:extLst>
              <a:ext uri="{FF2B5EF4-FFF2-40B4-BE49-F238E27FC236}">
                <a16:creationId xmlns:a16="http://schemas.microsoft.com/office/drawing/2014/main" id="{975292F1-F7CD-FA44-B89C-F20E3029E8E5}"/>
              </a:ext>
            </a:extLst>
          </p:cNvPr>
          <p:cNvPicPr>
            <a:picLocks noChangeAspect="1"/>
          </p:cNvPicPr>
          <p:nvPr/>
        </p:nvPicPr>
        <p:blipFill>
          <a:blip r:embed="rId5"/>
          <a:stretch>
            <a:fillRect/>
          </a:stretch>
        </p:blipFill>
        <p:spPr>
          <a:xfrm>
            <a:off x="7582565" y="4039090"/>
            <a:ext cx="1135626" cy="1241077"/>
          </a:xfrm>
          <a:prstGeom prst="rect">
            <a:avLst/>
          </a:prstGeom>
        </p:spPr>
      </p:pic>
      <p:sp>
        <p:nvSpPr>
          <p:cNvPr id="27" name="Rectangle 26">
            <a:extLst>
              <a:ext uri="{FF2B5EF4-FFF2-40B4-BE49-F238E27FC236}">
                <a16:creationId xmlns:a16="http://schemas.microsoft.com/office/drawing/2014/main" id="{C4871041-CB96-8C43-93A6-2E03CF21B0CB}"/>
              </a:ext>
            </a:extLst>
          </p:cNvPr>
          <p:cNvSpPr/>
          <p:nvPr/>
        </p:nvSpPr>
        <p:spPr>
          <a:xfrm>
            <a:off x="2473934" y="5312745"/>
            <a:ext cx="2823474" cy="584775"/>
          </a:xfrm>
          <a:prstGeom prst="rect">
            <a:avLst/>
          </a:prstGeom>
        </p:spPr>
        <p:txBody>
          <a:bodyPr wrap="square">
            <a:spAutoFit/>
          </a:bodyPr>
          <a:lstStyle/>
          <a:p>
            <a:pPr algn="ctr"/>
            <a:r>
              <a:rPr lang="fr-FR" sz="1600" dirty="0">
                <a:solidFill>
                  <a:srgbClr val="075045"/>
                </a:solidFill>
                <a:latin typeface="Lato" panose="020F0502020204030203" pitchFamily="34" charset="77"/>
              </a:rPr>
              <a:t>&gt; un cahier des charges </a:t>
            </a:r>
            <a:r>
              <a:rPr lang="fr-FR" sz="1600" b="1" dirty="0">
                <a:solidFill>
                  <a:srgbClr val="075045"/>
                </a:solidFill>
                <a:latin typeface="Lato" panose="020F0502020204030203" pitchFamily="34" charset="77"/>
              </a:rPr>
              <a:t>« Gestion »</a:t>
            </a:r>
            <a:endParaRPr lang="fr-FR" sz="1600" dirty="0"/>
          </a:p>
        </p:txBody>
      </p:sp>
      <p:sp>
        <p:nvSpPr>
          <p:cNvPr id="28" name="Rectangle 27">
            <a:extLst>
              <a:ext uri="{FF2B5EF4-FFF2-40B4-BE49-F238E27FC236}">
                <a16:creationId xmlns:a16="http://schemas.microsoft.com/office/drawing/2014/main" id="{E98F4568-2E61-CB42-B046-E5724EF1C858}"/>
              </a:ext>
            </a:extLst>
          </p:cNvPr>
          <p:cNvSpPr/>
          <p:nvPr/>
        </p:nvSpPr>
        <p:spPr>
          <a:xfrm>
            <a:off x="6806142" y="5401420"/>
            <a:ext cx="2823474" cy="584775"/>
          </a:xfrm>
          <a:prstGeom prst="rect">
            <a:avLst/>
          </a:prstGeom>
        </p:spPr>
        <p:txBody>
          <a:bodyPr wrap="square">
            <a:spAutoFit/>
          </a:bodyPr>
          <a:lstStyle/>
          <a:p>
            <a:pPr algn="ctr"/>
            <a:r>
              <a:rPr lang="fr-FR" sz="1600" dirty="0">
                <a:solidFill>
                  <a:srgbClr val="075045"/>
                </a:solidFill>
                <a:latin typeface="Lato" panose="020F0502020204030203" pitchFamily="34" charset="77"/>
              </a:rPr>
              <a:t>&gt; un cahier des charges </a:t>
            </a:r>
            <a:r>
              <a:rPr lang="fr-FR" sz="1600" b="1" dirty="0">
                <a:solidFill>
                  <a:srgbClr val="075045"/>
                </a:solidFill>
                <a:latin typeface="Lato" panose="020F0502020204030203" pitchFamily="34" charset="77"/>
              </a:rPr>
              <a:t>« Distribution »</a:t>
            </a:r>
            <a:endParaRPr lang="fr-FR" sz="1600" dirty="0"/>
          </a:p>
        </p:txBody>
      </p:sp>
      <p:sp>
        <p:nvSpPr>
          <p:cNvPr id="31" name="Rectangle 30">
            <a:extLst>
              <a:ext uri="{FF2B5EF4-FFF2-40B4-BE49-F238E27FC236}">
                <a16:creationId xmlns:a16="http://schemas.microsoft.com/office/drawing/2014/main" id="{75A0703A-4EC2-074C-BBA1-B73D33C8833E}"/>
              </a:ext>
            </a:extLst>
          </p:cNvPr>
          <p:cNvSpPr/>
          <p:nvPr/>
        </p:nvSpPr>
        <p:spPr>
          <a:xfrm>
            <a:off x="2881203" y="3483037"/>
            <a:ext cx="5343525" cy="400110"/>
          </a:xfrm>
          <a:prstGeom prst="rect">
            <a:avLst/>
          </a:prstGeom>
        </p:spPr>
        <p:txBody>
          <a:bodyPr>
            <a:spAutoFit/>
          </a:bodyPr>
          <a:lstStyle/>
          <a:p>
            <a:r>
              <a:rPr lang="fr-FR" sz="2000" b="1" dirty="0">
                <a:solidFill>
                  <a:srgbClr val="075045"/>
                </a:solidFill>
                <a:latin typeface="Lato" panose="020F0502020204030203" pitchFamily="34" charset="77"/>
              </a:rPr>
              <a:t>Le Label Haie repose sur : </a:t>
            </a:r>
          </a:p>
        </p:txBody>
      </p:sp>
      <p:sp>
        <p:nvSpPr>
          <p:cNvPr id="33" name="Rectangle : coins arrondis 32">
            <a:extLst>
              <a:ext uri="{FF2B5EF4-FFF2-40B4-BE49-F238E27FC236}">
                <a16:creationId xmlns:a16="http://schemas.microsoft.com/office/drawing/2014/main" id="{5EA3B9B5-B656-4141-8956-804C772F2033}"/>
              </a:ext>
            </a:extLst>
          </p:cNvPr>
          <p:cNvSpPr/>
          <p:nvPr/>
        </p:nvSpPr>
        <p:spPr>
          <a:xfrm>
            <a:off x="2782847" y="6077065"/>
            <a:ext cx="6755262" cy="1411249"/>
          </a:xfrm>
          <a:prstGeom prst="roundRect">
            <a:avLst/>
          </a:prstGeom>
          <a:solidFill>
            <a:srgbClr val="A6D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6A388360-A7BA-B043-93CD-D92FF448D230}"/>
              </a:ext>
            </a:extLst>
          </p:cNvPr>
          <p:cNvSpPr/>
          <p:nvPr/>
        </p:nvSpPr>
        <p:spPr>
          <a:xfrm>
            <a:off x="3015151" y="6244080"/>
            <a:ext cx="3252428" cy="1077218"/>
          </a:xfrm>
          <a:prstGeom prst="rect">
            <a:avLst/>
          </a:prstGeom>
        </p:spPr>
        <p:txBody>
          <a:bodyPr wrap="square">
            <a:spAutoFit/>
          </a:bodyPr>
          <a:lstStyle/>
          <a:p>
            <a:pPr lvl="0">
              <a:defRPr/>
            </a:pPr>
            <a:r>
              <a:rPr lang="fr-FR" sz="1600" b="1" dirty="0">
                <a:solidFill>
                  <a:srgbClr val="075045"/>
                </a:solidFill>
                <a:latin typeface="Lato" panose="020F0502020204030203" pitchFamily="34" charset="77"/>
              </a:rPr>
              <a:t>&gt; un système de contrôle mixte </a:t>
            </a:r>
            <a:r>
              <a:rPr lang="fr-FR" sz="1600" dirty="0">
                <a:solidFill>
                  <a:srgbClr val="075045"/>
                </a:solidFill>
                <a:latin typeface="Lato" panose="020F0502020204030203" pitchFamily="34" charset="77"/>
              </a:rPr>
              <a:t>(intervention d’un organisme certificateur indépendant et audits internes)</a:t>
            </a:r>
          </a:p>
        </p:txBody>
      </p:sp>
      <p:sp>
        <p:nvSpPr>
          <p:cNvPr id="35" name="Rectangle 34">
            <a:extLst>
              <a:ext uri="{FF2B5EF4-FFF2-40B4-BE49-F238E27FC236}">
                <a16:creationId xmlns:a16="http://schemas.microsoft.com/office/drawing/2014/main" id="{8F68286E-4A82-6746-A6CE-CAFC6E355921}"/>
              </a:ext>
            </a:extLst>
          </p:cNvPr>
          <p:cNvSpPr/>
          <p:nvPr/>
        </p:nvSpPr>
        <p:spPr>
          <a:xfrm>
            <a:off x="7582565" y="6258660"/>
            <a:ext cx="1768818" cy="830997"/>
          </a:xfrm>
          <a:prstGeom prst="rect">
            <a:avLst/>
          </a:prstGeom>
        </p:spPr>
        <p:txBody>
          <a:bodyPr wrap="square">
            <a:spAutoFit/>
          </a:bodyPr>
          <a:lstStyle/>
          <a:p>
            <a:r>
              <a:rPr lang="fr-FR" sz="1600" b="1" dirty="0">
                <a:solidFill>
                  <a:srgbClr val="075045"/>
                </a:solidFill>
                <a:latin typeface="Lato" panose="020F0502020204030203" pitchFamily="34" charset="77"/>
              </a:rPr>
              <a:t>&gt; un outil informatique de </a:t>
            </a:r>
            <a:r>
              <a:rPr lang="fr-FR" sz="1600" b="1" dirty="0" err="1">
                <a:solidFill>
                  <a:srgbClr val="075045"/>
                </a:solidFill>
                <a:latin typeface="Lato" panose="020F0502020204030203" pitchFamily="34" charset="77"/>
              </a:rPr>
              <a:t>traçabilité</a:t>
            </a:r>
            <a:r>
              <a:rPr lang="fr-FR" sz="1600" b="1" dirty="0">
                <a:solidFill>
                  <a:srgbClr val="075045"/>
                </a:solidFill>
                <a:latin typeface="Lato" panose="020F0502020204030203" pitchFamily="34" charset="77"/>
              </a:rPr>
              <a:t> </a:t>
            </a:r>
            <a:endParaRPr lang="fr-FR" sz="1600" b="1" dirty="0"/>
          </a:p>
        </p:txBody>
      </p:sp>
    </p:spTree>
    <p:extLst>
      <p:ext uri="{BB962C8B-B14F-4D97-AF65-F5344CB8AC3E}">
        <p14:creationId xmlns:p14="http://schemas.microsoft.com/office/powerpoint/2010/main" val="385074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space réservé de la date 7">
            <a:extLst>
              <a:ext uri="{FF2B5EF4-FFF2-40B4-BE49-F238E27FC236}">
                <a16:creationId xmlns:a16="http://schemas.microsoft.com/office/drawing/2014/main" id="{D3F9BE6F-F818-8049-A17E-384A525574DA}"/>
              </a:ext>
            </a:extLst>
          </p:cNvPr>
          <p:cNvSpPr txBox="1">
            <a:spLocks/>
          </p:cNvSpPr>
          <p:nvPr/>
        </p:nvSpPr>
        <p:spPr>
          <a:xfrm>
            <a:off x="534591" y="20159"/>
            <a:ext cx="3385741" cy="362864"/>
          </a:xfrm>
          <a:prstGeom prst="rect">
            <a:avLst/>
          </a:prstGeom>
        </p:spPr>
        <p:txBody>
          <a:bodyPr vert="horz" lIns="104287" tIns="52144" rIns="104287" bIns="52144" rtlCol="0" anchor="ctr"/>
          <a:lstStyle>
            <a:defPPr>
              <a:defRPr lang="en-US"/>
            </a:defPPr>
            <a:lvl1pPr marL="0" algn="l"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lundi 25 septembre 17</a:t>
            </a:r>
            <a:endParaRPr lang="en-US" i="1" dirty="0">
              <a:latin typeface="Source Sans Pro"/>
              <a:cs typeface="Source Sans Pro"/>
            </a:endParaRPr>
          </a:p>
        </p:txBody>
      </p:sp>
      <p:sp>
        <p:nvSpPr>
          <p:cNvPr id="30" name="Espace réservé du numéro de diapositive 8">
            <a:extLst>
              <a:ext uri="{FF2B5EF4-FFF2-40B4-BE49-F238E27FC236}">
                <a16:creationId xmlns:a16="http://schemas.microsoft.com/office/drawing/2014/main" id="{D2D21A70-4BAA-304C-92E8-B76074A87BF8}"/>
              </a:ext>
            </a:extLst>
          </p:cNvPr>
          <p:cNvSpPr txBox="1">
            <a:spLocks/>
          </p:cNvSpPr>
          <p:nvPr/>
        </p:nvSpPr>
        <p:spPr>
          <a:xfrm>
            <a:off x="8909844" y="20159"/>
            <a:ext cx="1247378" cy="362864"/>
          </a:xfrm>
          <a:prstGeom prst="rect">
            <a:avLst/>
          </a:prstGeom>
        </p:spPr>
        <p:txBody>
          <a:bodyPr vert="horz" lIns="104287" tIns="52144" rIns="104287" bIns="52144" rtlCol="0" anchor="ctr"/>
          <a:lstStyle>
            <a:defPPr>
              <a:defRPr lang="en-US"/>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FEC368-1D7A-4F81-ABF6-AE0E36BAF64C}" type="slidenum">
              <a:rPr lang="en-US" smtClean="0">
                <a:latin typeface="Source Sans Pro" panose="020B0503030403020204" pitchFamily="34" charset="0"/>
                <a:ea typeface="Source Sans Pro" panose="020B0503030403020204" pitchFamily="34" charset="0"/>
              </a:rPr>
              <a:pPr/>
              <a:t>12</a:t>
            </a:fld>
            <a:r>
              <a:rPr lang="en-US">
                <a:latin typeface="Source Sans Pro" panose="020B0503030403020204" pitchFamily="34" charset="0"/>
                <a:ea typeface="Source Sans Pro" panose="020B0503030403020204" pitchFamily="34" charset="0"/>
              </a:rPr>
              <a:t>/31</a:t>
            </a:r>
            <a:endParaRPr lang="en-US" dirty="0">
              <a:latin typeface="Source Sans Pro" panose="020B0503030403020204" pitchFamily="34" charset="0"/>
              <a:ea typeface="Source Sans Pro" panose="020B0503030403020204" pitchFamily="34" charset="0"/>
            </a:endParaRPr>
          </a:p>
        </p:txBody>
      </p:sp>
      <p:sp>
        <p:nvSpPr>
          <p:cNvPr id="31" name="Rectangle 30">
            <a:extLst>
              <a:ext uri="{FF2B5EF4-FFF2-40B4-BE49-F238E27FC236}">
                <a16:creationId xmlns:a16="http://schemas.microsoft.com/office/drawing/2014/main" id="{70A4DF62-7BEC-3C49-ABC2-309D5A49BD0C}"/>
              </a:ext>
            </a:extLst>
          </p:cNvPr>
          <p:cNvSpPr/>
          <p:nvPr/>
        </p:nvSpPr>
        <p:spPr>
          <a:xfrm>
            <a:off x="0" y="7096"/>
            <a:ext cx="10691813" cy="1172755"/>
          </a:xfrm>
          <a:prstGeom prst="rect">
            <a:avLst/>
          </a:prstGeom>
          <a:solidFill>
            <a:srgbClr val="38A028"/>
          </a:solidFill>
          <a:ln>
            <a:noFill/>
          </a:ln>
        </p:spPr>
        <p:style>
          <a:lnRef idx="2">
            <a:schemeClr val="dk1"/>
          </a:lnRef>
          <a:fillRef idx="1">
            <a:schemeClr val="lt1"/>
          </a:fillRef>
          <a:effectRef idx="0">
            <a:schemeClr val="dk1"/>
          </a:effectRef>
          <a:fontRef idx="minor">
            <a:schemeClr val="dk1"/>
          </a:fontRef>
        </p:style>
        <p:txBody>
          <a:bodyPr lIns="104287" tIns="52144" rIns="104287" bIns="52144" rtlCol="0" anchor="ctr"/>
          <a:lstStyle/>
          <a:p>
            <a:pPr algn="ctr"/>
            <a:endParaRPr lang="fr-FR" sz="1500" dirty="0"/>
          </a:p>
        </p:txBody>
      </p:sp>
      <p:pic>
        <p:nvPicPr>
          <p:cNvPr id="35" name="Image 34">
            <a:extLst>
              <a:ext uri="{FF2B5EF4-FFF2-40B4-BE49-F238E27FC236}">
                <a16:creationId xmlns:a16="http://schemas.microsoft.com/office/drawing/2014/main" id="{094A88B6-316B-B743-8039-18C42CF21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59"/>
            <a:ext cx="1490376" cy="1236138"/>
          </a:xfrm>
          <a:prstGeom prst="rect">
            <a:avLst/>
          </a:prstGeom>
        </p:spPr>
      </p:pic>
      <p:sp>
        <p:nvSpPr>
          <p:cNvPr id="12" name="ZoneTexte 11">
            <a:extLst>
              <a:ext uri="{FF2B5EF4-FFF2-40B4-BE49-F238E27FC236}">
                <a16:creationId xmlns:a16="http://schemas.microsoft.com/office/drawing/2014/main" id="{F07507A7-64F0-D445-B02D-0849D217097C}"/>
              </a:ext>
            </a:extLst>
          </p:cNvPr>
          <p:cNvSpPr txBox="1"/>
          <p:nvPr/>
        </p:nvSpPr>
        <p:spPr>
          <a:xfrm>
            <a:off x="1490376" y="13400"/>
            <a:ext cx="9201437" cy="1213302"/>
          </a:xfrm>
          <a:prstGeom prst="rect">
            <a:avLst/>
          </a:prstGeom>
          <a:noFill/>
        </p:spPr>
        <p:txBody>
          <a:bodyPr wrap="square" lIns="104287" tIns="52144" rIns="104287" bIns="52144" rtlCol="0">
            <a:spAutoFit/>
          </a:bodyPr>
          <a:lstStyle/>
          <a:p>
            <a:r>
              <a:rPr lang="fr-FR" sz="3600" b="1" dirty="0">
                <a:solidFill>
                  <a:schemeClr val="bg1"/>
                </a:solidFill>
                <a:latin typeface="Lato" panose="020F0502020204030203" pitchFamily="34" charset="77"/>
                <a:cs typeface="Source Sans Pro"/>
              </a:rPr>
              <a:t>Résultats d’une 1</a:t>
            </a:r>
            <a:r>
              <a:rPr lang="fr-FR" sz="3600" b="1" baseline="30000" dirty="0">
                <a:solidFill>
                  <a:schemeClr val="bg1"/>
                </a:solidFill>
                <a:latin typeface="Lato" panose="020F0502020204030203" pitchFamily="34" charset="77"/>
                <a:cs typeface="Source Sans Pro"/>
              </a:rPr>
              <a:t>ère</a:t>
            </a:r>
            <a:r>
              <a:rPr lang="fr-FR" sz="3600" b="1" dirty="0">
                <a:solidFill>
                  <a:schemeClr val="bg1"/>
                </a:solidFill>
                <a:latin typeface="Lato" panose="020F0502020204030203" pitchFamily="34" charset="77"/>
                <a:cs typeface="Source Sans Pro"/>
              </a:rPr>
              <a:t> année </a:t>
            </a:r>
          </a:p>
          <a:p>
            <a:r>
              <a:rPr lang="fr-FR" sz="3600" b="1" dirty="0">
                <a:solidFill>
                  <a:schemeClr val="bg1"/>
                </a:solidFill>
                <a:latin typeface="Lato" panose="020F0502020204030203" pitchFamily="34" charset="77"/>
                <a:cs typeface="Source Sans Pro"/>
              </a:rPr>
              <a:t>de mise en œuvre du Label Haie</a:t>
            </a:r>
          </a:p>
        </p:txBody>
      </p:sp>
      <p:sp>
        <p:nvSpPr>
          <p:cNvPr id="14" name="Rectangle 13"/>
          <p:cNvSpPr/>
          <p:nvPr/>
        </p:nvSpPr>
        <p:spPr>
          <a:xfrm>
            <a:off x="2141919" y="3098096"/>
            <a:ext cx="7094609" cy="830997"/>
          </a:xfrm>
          <a:prstGeom prst="rect">
            <a:avLst/>
          </a:prstGeom>
        </p:spPr>
        <p:txBody>
          <a:bodyPr wrap="square">
            <a:spAutoFit/>
          </a:bodyPr>
          <a:lstStyle/>
          <a:p>
            <a:r>
              <a:rPr lang="fr-FR" sz="4800" b="1" dirty="0">
                <a:solidFill>
                  <a:srgbClr val="075045"/>
                </a:solidFill>
                <a:latin typeface="Lato" panose="020F0502020204030203" pitchFamily="34" charset="77"/>
                <a:cs typeface="Source Sans Pro"/>
              </a:rPr>
              <a:t>84</a:t>
            </a:r>
            <a:r>
              <a:rPr lang="fr-FR" sz="4000" b="1" dirty="0">
                <a:solidFill>
                  <a:srgbClr val="075045"/>
                </a:solidFill>
                <a:latin typeface="Lato" panose="020F0502020204030203" pitchFamily="34" charset="77"/>
                <a:cs typeface="Source Sans Pro"/>
              </a:rPr>
              <a:t> </a:t>
            </a:r>
            <a:r>
              <a:rPr lang="fr-FR" sz="3200" b="1" dirty="0">
                <a:solidFill>
                  <a:srgbClr val="075045"/>
                </a:solidFill>
                <a:latin typeface="Lato" panose="020F0502020204030203" pitchFamily="34" charset="77"/>
                <a:cs typeface="Source Sans Pro"/>
              </a:rPr>
              <a:t>gestionnaires labellisés</a:t>
            </a:r>
          </a:p>
        </p:txBody>
      </p:sp>
      <p:sp>
        <p:nvSpPr>
          <p:cNvPr id="17" name="Rectangle 16">
            <a:extLst>
              <a:ext uri="{FF2B5EF4-FFF2-40B4-BE49-F238E27FC236}">
                <a16:creationId xmlns:a16="http://schemas.microsoft.com/office/drawing/2014/main" id="{4973DAA2-5F5D-0A48-87B0-E07D4156C960}"/>
              </a:ext>
            </a:extLst>
          </p:cNvPr>
          <p:cNvSpPr/>
          <p:nvPr/>
        </p:nvSpPr>
        <p:spPr>
          <a:xfrm>
            <a:off x="2141919" y="6354323"/>
            <a:ext cx="8207987" cy="830997"/>
          </a:xfrm>
          <a:prstGeom prst="rect">
            <a:avLst/>
          </a:prstGeom>
        </p:spPr>
        <p:txBody>
          <a:bodyPr wrap="square">
            <a:spAutoFit/>
          </a:bodyPr>
          <a:lstStyle/>
          <a:p>
            <a:r>
              <a:rPr lang="fr-FR" sz="4800" b="1" dirty="0">
                <a:solidFill>
                  <a:srgbClr val="075045"/>
                </a:solidFill>
                <a:latin typeface="Lato" panose="020F0502020204030203" pitchFamily="34" charset="77"/>
                <a:cs typeface="Source Sans Pro"/>
              </a:rPr>
              <a:t>3 821 tonnes </a:t>
            </a:r>
            <a:r>
              <a:rPr lang="fr-FR" sz="3200" b="1" dirty="0">
                <a:solidFill>
                  <a:srgbClr val="075045"/>
                </a:solidFill>
                <a:latin typeface="Lato" panose="020F0502020204030203" pitchFamily="34" charset="77"/>
                <a:cs typeface="Source Sans Pro"/>
              </a:rPr>
              <a:t>vertes de bois labellisés</a:t>
            </a:r>
            <a:endParaRPr lang="fr-FR" sz="3200" dirty="0">
              <a:solidFill>
                <a:srgbClr val="075045"/>
              </a:solidFill>
              <a:latin typeface="Lato" panose="020F0502020204030203" pitchFamily="34" charset="77"/>
              <a:cs typeface="Source Sans Pro"/>
            </a:endParaRPr>
          </a:p>
        </p:txBody>
      </p:sp>
      <p:sp>
        <p:nvSpPr>
          <p:cNvPr id="19" name="Rectangle 18">
            <a:extLst>
              <a:ext uri="{FF2B5EF4-FFF2-40B4-BE49-F238E27FC236}">
                <a16:creationId xmlns:a16="http://schemas.microsoft.com/office/drawing/2014/main" id="{7D90A92C-67D4-0145-BDB7-52FDC7B972CC}"/>
              </a:ext>
            </a:extLst>
          </p:cNvPr>
          <p:cNvSpPr/>
          <p:nvPr/>
        </p:nvSpPr>
        <p:spPr>
          <a:xfrm>
            <a:off x="2141919" y="4692329"/>
            <a:ext cx="8549894" cy="830997"/>
          </a:xfrm>
          <a:prstGeom prst="rect">
            <a:avLst/>
          </a:prstGeom>
        </p:spPr>
        <p:txBody>
          <a:bodyPr wrap="square">
            <a:spAutoFit/>
          </a:bodyPr>
          <a:lstStyle/>
          <a:p>
            <a:r>
              <a:rPr lang="fr-FR" sz="4800" b="1" dirty="0">
                <a:solidFill>
                  <a:srgbClr val="075045"/>
                </a:solidFill>
                <a:latin typeface="Lato" panose="020F0502020204030203" pitchFamily="34" charset="77"/>
                <a:cs typeface="Source Sans Pro"/>
              </a:rPr>
              <a:t>854 km </a:t>
            </a:r>
            <a:r>
              <a:rPr lang="fr-FR" sz="3200" b="1" dirty="0">
                <a:solidFill>
                  <a:srgbClr val="075045"/>
                </a:solidFill>
                <a:latin typeface="Lato" panose="020F0502020204030203" pitchFamily="34" charset="77"/>
                <a:cs typeface="Source Sans Pro"/>
              </a:rPr>
              <a:t>de haies gérées durablement</a:t>
            </a:r>
          </a:p>
        </p:txBody>
      </p:sp>
      <p:pic>
        <p:nvPicPr>
          <p:cNvPr id="10" name="Image 9">
            <a:extLst>
              <a:ext uri="{FF2B5EF4-FFF2-40B4-BE49-F238E27FC236}">
                <a16:creationId xmlns:a16="http://schemas.microsoft.com/office/drawing/2014/main" id="{C17835A7-DC43-0B46-93B6-D6396E80CEAC}"/>
              </a:ext>
            </a:extLst>
          </p:cNvPr>
          <p:cNvPicPr>
            <a:picLocks noChangeAspect="1"/>
          </p:cNvPicPr>
          <p:nvPr/>
        </p:nvPicPr>
        <p:blipFill>
          <a:blip r:embed="rId4"/>
          <a:stretch>
            <a:fillRect/>
          </a:stretch>
        </p:blipFill>
        <p:spPr>
          <a:xfrm>
            <a:off x="768107" y="2964588"/>
            <a:ext cx="1203272" cy="1315005"/>
          </a:xfrm>
          <a:prstGeom prst="rect">
            <a:avLst/>
          </a:prstGeom>
        </p:spPr>
      </p:pic>
      <p:pic>
        <p:nvPicPr>
          <p:cNvPr id="13" name="Image 12">
            <a:extLst>
              <a:ext uri="{FF2B5EF4-FFF2-40B4-BE49-F238E27FC236}">
                <a16:creationId xmlns:a16="http://schemas.microsoft.com/office/drawing/2014/main" id="{92039A56-A776-DC45-9A7B-8241AD0AE567}"/>
              </a:ext>
            </a:extLst>
          </p:cNvPr>
          <p:cNvPicPr>
            <a:picLocks noChangeAspect="1"/>
          </p:cNvPicPr>
          <p:nvPr/>
        </p:nvPicPr>
        <p:blipFill>
          <a:blip r:embed="rId5"/>
          <a:stretch>
            <a:fillRect/>
          </a:stretch>
        </p:blipFill>
        <p:spPr>
          <a:xfrm>
            <a:off x="733828" y="6112413"/>
            <a:ext cx="1205951" cy="1498825"/>
          </a:xfrm>
          <a:prstGeom prst="rect">
            <a:avLst/>
          </a:prstGeom>
        </p:spPr>
      </p:pic>
      <p:pic>
        <p:nvPicPr>
          <p:cNvPr id="21" name="Image 20">
            <a:extLst>
              <a:ext uri="{FF2B5EF4-FFF2-40B4-BE49-F238E27FC236}">
                <a16:creationId xmlns:a16="http://schemas.microsoft.com/office/drawing/2014/main" id="{7378E0C4-19D4-FC40-A410-7E41E58373A4}"/>
              </a:ext>
            </a:extLst>
          </p:cNvPr>
          <p:cNvPicPr>
            <a:picLocks noChangeAspect="1"/>
          </p:cNvPicPr>
          <p:nvPr/>
        </p:nvPicPr>
        <p:blipFill>
          <a:blip r:embed="rId6"/>
          <a:stretch>
            <a:fillRect/>
          </a:stretch>
        </p:blipFill>
        <p:spPr>
          <a:xfrm>
            <a:off x="739743" y="4538501"/>
            <a:ext cx="1211867" cy="1315005"/>
          </a:xfrm>
          <a:prstGeom prst="rect">
            <a:avLst/>
          </a:prstGeom>
        </p:spPr>
      </p:pic>
      <p:sp>
        <p:nvSpPr>
          <p:cNvPr id="15" name="Rectangle 14">
            <a:extLst>
              <a:ext uri="{FF2B5EF4-FFF2-40B4-BE49-F238E27FC236}">
                <a16:creationId xmlns:a16="http://schemas.microsoft.com/office/drawing/2014/main" id="{20FEC196-38F0-9946-977A-B37987DF517E}"/>
              </a:ext>
            </a:extLst>
          </p:cNvPr>
          <p:cNvSpPr/>
          <p:nvPr/>
        </p:nvSpPr>
        <p:spPr>
          <a:xfrm>
            <a:off x="2227461" y="1479265"/>
            <a:ext cx="7094609" cy="830997"/>
          </a:xfrm>
          <a:prstGeom prst="rect">
            <a:avLst/>
          </a:prstGeom>
        </p:spPr>
        <p:txBody>
          <a:bodyPr wrap="square">
            <a:spAutoFit/>
          </a:bodyPr>
          <a:lstStyle/>
          <a:p>
            <a:r>
              <a:rPr lang="fr-FR" sz="4800" b="1" dirty="0">
                <a:solidFill>
                  <a:srgbClr val="075045"/>
                </a:solidFill>
                <a:latin typeface="Lato" panose="020F0502020204030203" pitchFamily="34" charset="77"/>
                <a:cs typeface="Source Sans Pro"/>
              </a:rPr>
              <a:t>3</a:t>
            </a:r>
            <a:r>
              <a:rPr lang="fr-FR" sz="4000" b="1" dirty="0">
                <a:solidFill>
                  <a:srgbClr val="075045"/>
                </a:solidFill>
                <a:latin typeface="Lato" panose="020F0502020204030203" pitchFamily="34" charset="77"/>
                <a:cs typeface="Source Sans Pro"/>
              </a:rPr>
              <a:t> </a:t>
            </a:r>
            <a:r>
              <a:rPr lang="fr-FR" sz="3200" b="1" dirty="0">
                <a:solidFill>
                  <a:srgbClr val="075045"/>
                </a:solidFill>
                <a:latin typeface="Lato" panose="020F0502020204030203" pitchFamily="34" charset="77"/>
                <a:cs typeface="Source Sans Pro"/>
              </a:rPr>
              <a:t>OCG labellisées</a:t>
            </a:r>
          </a:p>
        </p:txBody>
      </p:sp>
      <p:pic>
        <p:nvPicPr>
          <p:cNvPr id="5" name="Image 4">
            <a:extLst>
              <a:ext uri="{FF2B5EF4-FFF2-40B4-BE49-F238E27FC236}">
                <a16:creationId xmlns:a16="http://schemas.microsoft.com/office/drawing/2014/main" id="{6FD85269-9B16-2440-8000-DA740967F3C8}"/>
              </a:ext>
            </a:extLst>
          </p:cNvPr>
          <p:cNvPicPr>
            <a:picLocks noChangeAspect="1"/>
          </p:cNvPicPr>
          <p:nvPr/>
        </p:nvPicPr>
        <p:blipFill>
          <a:blip r:embed="rId7"/>
          <a:stretch>
            <a:fillRect/>
          </a:stretch>
        </p:blipFill>
        <p:spPr>
          <a:xfrm>
            <a:off x="824953" y="1390675"/>
            <a:ext cx="1203272" cy="1315005"/>
          </a:xfrm>
          <a:prstGeom prst="rect">
            <a:avLst/>
          </a:prstGeom>
        </p:spPr>
      </p:pic>
    </p:spTree>
    <p:extLst>
      <p:ext uri="{BB962C8B-B14F-4D97-AF65-F5344CB8AC3E}">
        <p14:creationId xmlns:p14="http://schemas.microsoft.com/office/powerpoint/2010/main" val="320730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space réservé de la date 7">
            <a:extLst>
              <a:ext uri="{FF2B5EF4-FFF2-40B4-BE49-F238E27FC236}">
                <a16:creationId xmlns:a16="http://schemas.microsoft.com/office/drawing/2014/main" id="{D3F9BE6F-F818-8049-A17E-384A525574DA}"/>
              </a:ext>
            </a:extLst>
          </p:cNvPr>
          <p:cNvSpPr txBox="1">
            <a:spLocks/>
          </p:cNvSpPr>
          <p:nvPr/>
        </p:nvSpPr>
        <p:spPr>
          <a:xfrm>
            <a:off x="534591" y="20159"/>
            <a:ext cx="3385741" cy="362864"/>
          </a:xfrm>
          <a:prstGeom prst="rect">
            <a:avLst/>
          </a:prstGeom>
        </p:spPr>
        <p:txBody>
          <a:bodyPr vert="horz" lIns="104287" tIns="52144" rIns="104287" bIns="52144" rtlCol="0" anchor="ctr"/>
          <a:lstStyle>
            <a:defPPr>
              <a:defRPr lang="en-US"/>
            </a:defPPr>
            <a:lvl1pPr marL="0" algn="l"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lundi 25 septembre 17</a:t>
            </a:r>
            <a:endParaRPr lang="en-US" i="1" dirty="0">
              <a:latin typeface="Source Sans Pro"/>
              <a:cs typeface="Source Sans Pro"/>
            </a:endParaRPr>
          </a:p>
        </p:txBody>
      </p:sp>
      <p:sp>
        <p:nvSpPr>
          <p:cNvPr id="30" name="Espace réservé du numéro de diapositive 8">
            <a:extLst>
              <a:ext uri="{FF2B5EF4-FFF2-40B4-BE49-F238E27FC236}">
                <a16:creationId xmlns:a16="http://schemas.microsoft.com/office/drawing/2014/main" id="{D2D21A70-4BAA-304C-92E8-B76074A87BF8}"/>
              </a:ext>
            </a:extLst>
          </p:cNvPr>
          <p:cNvSpPr txBox="1">
            <a:spLocks/>
          </p:cNvSpPr>
          <p:nvPr/>
        </p:nvSpPr>
        <p:spPr>
          <a:xfrm>
            <a:off x="8909844" y="20159"/>
            <a:ext cx="1247378" cy="362864"/>
          </a:xfrm>
          <a:prstGeom prst="rect">
            <a:avLst/>
          </a:prstGeom>
        </p:spPr>
        <p:txBody>
          <a:bodyPr vert="horz" lIns="104287" tIns="52144" rIns="104287" bIns="52144" rtlCol="0" anchor="ctr"/>
          <a:lstStyle>
            <a:defPPr>
              <a:defRPr lang="en-US"/>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FEC368-1D7A-4F81-ABF6-AE0E36BAF64C}" type="slidenum">
              <a:rPr lang="en-US" smtClean="0">
                <a:latin typeface="Source Sans Pro" panose="020B0503030403020204" pitchFamily="34" charset="0"/>
                <a:ea typeface="Source Sans Pro" panose="020B0503030403020204" pitchFamily="34" charset="0"/>
              </a:rPr>
              <a:pPr/>
              <a:t>13</a:t>
            </a:fld>
            <a:r>
              <a:rPr lang="en-US">
                <a:latin typeface="Source Sans Pro" panose="020B0503030403020204" pitchFamily="34" charset="0"/>
                <a:ea typeface="Source Sans Pro" panose="020B0503030403020204" pitchFamily="34" charset="0"/>
              </a:rPr>
              <a:t>/31</a:t>
            </a:r>
            <a:endParaRPr lang="en-US" dirty="0">
              <a:latin typeface="Source Sans Pro" panose="020B0503030403020204" pitchFamily="34" charset="0"/>
              <a:ea typeface="Source Sans Pro" panose="020B0503030403020204" pitchFamily="34" charset="0"/>
            </a:endParaRPr>
          </a:p>
        </p:txBody>
      </p:sp>
      <p:sp>
        <p:nvSpPr>
          <p:cNvPr id="31" name="Rectangle 30">
            <a:extLst>
              <a:ext uri="{FF2B5EF4-FFF2-40B4-BE49-F238E27FC236}">
                <a16:creationId xmlns:a16="http://schemas.microsoft.com/office/drawing/2014/main" id="{70A4DF62-7BEC-3C49-ABC2-309D5A49BD0C}"/>
              </a:ext>
            </a:extLst>
          </p:cNvPr>
          <p:cNvSpPr/>
          <p:nvPr/>
        </p:nvSpPr>
        <p:spPr>
          <a:xfrm>
            <a:off x="0" y="7096"/>
            <a:ext cx="10691813" cy="1172755"/>
          </a:xfrm>
          <a:prstGeom prst="rect">
            <a:avLst/>
          </a:prstGeom>
          <a:solidFill>
            <a:srgbClr val="38A028"/>
          </a:solidFill>
          <a:ln>
            <a:noFill/>
          </a:ln>
        </p:spPr>
        <p:style>
          <a:lnRef idx="2">
            <a:schemeClr val="dk1"/>
          </a:lnRef>
          <a:fillRef idx="1">
            <a:schemeClr val="lt1"/>
          </a:fillRef>
          <a:effectRef idx="0">
            <a:schemeClr val="dk1"/>
          </a:effectRef>
          <a:fontRef idx="minor">
            <a:schemeClr val="dk1"/>
          </a:fontRef>
        </p:style>
        <p:txBody>
          <a:bodyPr lIns="104287" tIns="52144" rIns="104287" bIns="52144" rtlCol="0" anchor="ctr"/>
          <a:lstStyle/>
          <a:p>
            <a:pPr algn="ctr"/>
            <a:endParaRPr lang="fr-FR" sz="1500" dirty="0"/>
          </a:p>
        </p:txBody>
      </p:sp>
      <p:pic>
        <p:nvPicPr>
          <p:cNvPr id="35" name="Image 34">
            <a:extLst>
              <a:ext uri="{FF2B5EF4-FFF2-40B4-BE49-F238E27FC236}">
                <a16:creationId xmlns:a16="http://schemas.microsoft.com/office/drawing/2014/main" id="{094A88B6-316B-B743-8039-18C42CF21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59"/>
            <a:ext cx="1490376" cy="1236138"/>
          </a:xfrm>
          <a:prstGeom prst="rect">
            <a:avLst/>
          </a:prstGeom>
        </p:spPr>
      </p:pic>
      <p:sp>
        <p:nvSpPr>
          <p:cNvPr id="12" name="ZoneTexte 11">
            <a:extLst>
              <a:ext uri="{FF2B5EF4-FFF2-40B4-BE49-F238E27FC236}">
                <a16:creationId xmlns:a16="http://schemas.microsoft.com/office/drawing/2014/main" id="{F07507A7-64F0-D445-B02D-0849D217097C}"/>
              </a:ext>
            </a:extLst>
          </p:cNvPr>
          <p:cNvSpPr txBox="1"/>
          <p:nvPr/>
        </p:nvSpPr>
        <p:spPr>
          <a:xfrm>
            <a:off x="1606781" y="230121"/>
            <a:ext cx="9201437" cy="659304"/>
          </a:xfrm>
          <a:prstGeom prst="rect">
            <a:avLst/>
          </a:prstGeom>
          <a:noFill/>
        </p:spPr>
        <p:txBody>
          <a:bodyPr wrap="square" lIns="104287" tIns="52144" rIns="104287" bIns="52144" rtlCol="0">
            <a:spAutoFit/>
          </a:bodyPr>
          <a:lstStyle/>
          <a:p>
            <a:r>
              <a:rPr lang="fr-FR" sz="3600" b="1" dirty="0">
                <a:solidFill>
                  <a:schemeClr val="bg1"/>
                </a:solidFill>
                <a:latin typeface="Lato" panose="020F0502020204030203" pitchFamily="34" charset="77"/>
                <a:cs typeface="Source Sans Pro"/>
              </a:rPr>
              <a:t>Bilan des audits gestionnaires</a:t>
            </a:r>
          </a:p>
        </p:txBody>
      </p:sp>
      <p:sp>
        <p:nvSpPr>
          <p:cNvPr id="6" name="ZoneTexte 5"/>
          <p:cNvSpPr txBox="1"/>
          <p:nvPr/>
        </p:nvSpPr>
        <p:spPr>
          <a:xfrm>
            <a:off x="2416465" y="1372619"/>
            <a:ext cx="6774208" cy="707886"/>
          </a:xfrm>
          <a:prstGeom prst="rect">
            <a:avLst/>
          </a:prstGeom>
          <a:noFill/>
        </p:spPr>
        <p:txBody>
          <a:bodyPr wrap="square" rtlCol="0">
            <a:spAutoFit/>
          </a:bodyPr>
          <a:lstStyle/>
          <a:p>
            <a:r>
              <a:rPr lang="fr-FR" sz="2000" b="1" dirty="0">
                <a:solidFill>
                  <a:srgbClr val="075045"/>
                </a:solidFill>
                <a:latin typeface="Lato" panose="020F0502020204030203" pitchFamily="34" charset="77"/>
                <a:cs typeface="Source Sans Pro"/>
              </a:rPr>
              <a:t>Sur 37 pré-audits réalisés auprès des gestionnaires – en Mayenne :</a:t>
            </a:r>
            <a:endParaRPr lang="fr-FR" sz="2000" dirty="0">
              <a:solidFill>
                <a:srgbClr val="075045"/>
              </a:solidFill>
              <a:latin typeface="Lato" panose="020F0502020204030203" pitchFamily="34" charset="77"/>
              <a:cs typeface="Source Sans Pro"/>
            </a:endParaRPr>
          </a:p>
        </p:txBody>
      </p:sp>
      <p:sp>
        <p:nvSpPr>
          <p:cNvPr id="14" name="Rectangle 13"/>
          <p:cNvSpPr/>
          <p:nvPr/>
        </p:nvSpPr>
        <p:spPr>
          <a:xfrm>
            <a:off x="2483826" y="2499189"/>
            <a:ext cx="4989512" cy="923330"/>
          </a:xfrm>
          <a:prstGeom prst="rect">
            <a:avLst/>
          </a:prstGeom>
        </p:spPr>
        <p:txBody>
          <a:bodyPr wrap="square">
            <a:spAutoFit/>
          </a:bodyPr>
          <a:lstStyle/>
          <a:p>
            <a:r>
              <a:rPr lang="fr-FR" sz="4000" b="1" dirty="0">
                <a:solidFill>
                  <a:srgbClr val="075045"/>
                </a:solidFill>
                <a:latin typeface="Lato" panose="020F0502020204030203" pitchFamily="34" charset="77"/>
                <a:cs typeface="Source Sans Pro"/>
              </a:rPr>
              <a:t>17 gestionnaires</a:t>
            </a:r>
          </a:p>
          <a:p>
            <a:r>
              <a:rPr lang="fr-FR" sz="1400" b="1" dirty="0">
                <a:solidFill>
                  <a:srgbClr val="075045"/>
                </a:solidFill>
                <a:latin typeface="Lato" panose="020F0502020204030203" pitchFamily="34" charset="77"/>
                <a:cs typeface="Source Sans Pro"/>
              </a:rPr>
              <a:t>ont atteint le </a:t>
            </a:r>
            <a:r>
              <a:rPr lang="fr-FR" sz="1400" b="1" dirty="0" err="1">
                <a:solidFill>
                  <a:srgbClr val="075045"/>
                </a:solidFill>
                <a:latin typeface="Lato" panose="020F0502020204030203" pitchFamily="34" charset="77"/>
                <a:cs typeface="Source Sans Pro"/>
              </a:rPr>
              <a:t>niv</a:t>
            </a:r>
            <a:r>
              <a:rPr lang="fr-FR" sz="1400" b="1" dirty="0">
                <a:solidFill>
                  <a:srgbClr val="075045"/>
                </a:solidFill>
                <a:latin typeface="Lato" panose="020F0502020204030203" pitchFamily="34" charset="77"/>
                <a:cs typeface="Source Sans Pro"/>
              </a:rPr>
              <a:t>. 1</a:t>
            </a:r>
            <a:endParaRPr lang="fr-FR" sz="1400" dirty="0">
              <a:solidFill>
                <a:srgbClr val="075045"/>
              </a:solidFill>
              <a:latin typeface="Lato" panose="020F0502020204030203" pitchFamily="34" charset="77"/>
              <a:cs typeface="Source Sans Pro"/>
            </a:endParaRPr>
          </a:p>
        </p:txBody>
      </p:sp>
      <p:pic>
        <p:nvPicPr>
          <p:cNvPr id="3" name="Image 2">
            <a:extLst>
              <a:ext uri="{FF2B5EF4-FFF2-40B4-BE49-F238E27FC236}">
                <a16:creationId xmlns:a16="http://schemas.microsoft.com/office/drawing/2014/main" id="{A41AB3DE-55A0-E84A-BE18-068E8B5CE1B8}"/>
              </a:ext>
            </a:extLst>
          </p:cNvPr>
          <p:cNvPicPr>
            <a:picLocks noChangeAspect="1"/>
          </p:cNvPicPr>
          <p:nvPr/>
        </p:nvPicPr>
        <p:blipFill>
          <a:blip r:embed="rId4"/>
          <a:stretch>
            <a:fillRect/>
          </a:stretch>
        </p:blipFill>
        <p:spPr>
          <a:xfrm>
            <a:off x="1113378" y="2187659"/>
            <a:ext cx="1303087" cy="1414780"/>
          </a:xfrm>
          <a:prstGeom prst="rect">
            <a:avLst/>
          </a:prstGeom>
        </p:spPr>
      </p:pic>
      <p:pic>
        <p:nvPicPr>
          <p:cNvPr id="5" name="Image 4">
            <a:extLst>
              <a:ext uri="{FF2B5EF4-FFF2-40B4-BE49-F238E27FC236}">
                <a16:creationId xmlns:a16="http://schemas.microsoft.com/office/drawing/2014/main" id="{EA16B458-7A28-154A-8CC2-B68EDAF51448}"/>
              </a:ext>
            </a:extLst>
          </p:cNvPr>
          <p:cNvPicPr>
            <a:picLocks noChangeAspect="1"/>
          </p:cNvPicPr>
          <p:nvPr/>
        </p:nvPicPr>
        <p:blipFill>
          <a:blip r:embed="rId5"/>
          <a:stretch>
            <a:fillRect/>
          </a:stretch>
        </p:blipFill>
        <p:spPr>
          <a:xfrm>
            <a:off x="1113378" y="3731922"/>
            <a:ext cx="1303087" cy="1414780"/>
          </a:xfrm>
          <a:prstGeom prst="rect">
            <a:avLst/>
          </a:prstGeom>
        </p:spPr>
      </p:pic>
      <p:pic>
        <p:nvPicPr>
          <p:cNvPr id="8" name="Image 7">
            <a:extLst>
              <a:ext uri="{FF2B5EF4-FFF2-40B4-BE49-F238E27FC236}">
                <a16:creationId xmlns:a16="http://schemas.microsoft.com/office/drawing/2014/main" id="{AF769142-EA35-F147-B861-5B5A4BBDE4EF}"/>
              </a:ext>
            </a:extLst>
          </p:cNvPr>
          <p:cNvPicPr>
            <a:picLocks noChangeAspect="1"/>
          </p:cNvPicPr>
          <p:nvPr/>
        </p:nvPicPr>
        <p:blipFill>
          <a:blip r:embed="rId6"/>
          <a:stretch>
            <a:fillRect/>
          </a:stretch>
        </p:blipFill>
        <p:spPr>
          <a:xfrm>
            <a:off x="1113378" y="5304906"/>
            <a:ext cx="1303087" cy="1414780"/>
          </a:xfrm>
          <a:prstGeom prst="rect">
            <a:avLst/>
          </a:prstGeom>
        </p:spPr>
      </p:pic>
      <p:sp>
        <p:nvSpPr>
          <p:cNvPr id="16" name="Rectangle 15">
            <a:extLst>
              <a:ext uri="{FF2B5EF4-FFF2-40B4-BE49-F238E27FC236}">
                <a16:creationId xmlns:a16="http://schemas.microsoft.com/office/drawing/2014/main" id="{D71E0A42-5A07-2543-B249-8A99C5C074E1}"/>
              </a:ext>
            </a:extLst>
          </p:cNvPr>
          <p:cNvSpPr/>
          <p:nvPr/>
        </p:nvSpPr>
        <p:spPr>
          <a:xfrm>
            <a:off x="2483826" y="4124787"/>
            <a:ext cx="4989512" cy="923330"/>
          </a:xfrm>
          <a:prstGeom prst="rect">
            <a:avLst/>
          </a:prstGeom>
        </p:spPr>
        <p:txBody>
          <a:bodyPr wrap="square">
            <a:spAutoFit/>
          </a:bodyPr>
          <a:lstStyle/>
          <a:p>
            <a:r>
              <a:rPr lang="fr-FR" sz="4000" b="1" dirty="0">
                <a:solidFill>
                  <a:srgbClr val="075045"/>
                </a:solidFill>
                <a:latin typeface="Lato" panose="020F0502020204030203" pitchFamily="34" charset="77"/>
                <a:cs typeface="Source Sans Pro"/>
              </a:rPr>
              <a:t>11 gestionnaires</a:t>
            </a:r>
          </a:p>
          <a:p>
            <a:r>
              <a:rPr lang="fr-FR" sz="1400" b="1" dirty="0">
                <a:solidFill>
                  <a:srgbClr val="075045"/>
                </a:solidFill>
                <a:latin typeface="Lato" panose="020F0502020204030203" pitchFamily="34" charset="77"/>
                <a:cs typeface="Source Sans Pro"/>
              </a:rPr>
              <a:t>ont atteint le </a:t>
            </a:r>
            <a:r>
              <a:rPr lang="fr-FR" sz="1400" b="1" dirty="0" err="1">
                <a:solidFill>
                  <a:srgbClr val="075045"/>
                </a:solidFill>
                <a:latin typeface="Lato" panose="020F0502020204030203" pitchFamily="34" charset="77"/>
                <a:cs typeface="Source Sans Pro"/>
              </a:rPr>
              <a:t>niv</a:t>
            </a:r>
            <a:r>
              <a:rPr lang="fr-FR" sz="1400" b="1" dirty="0">
                <a:solidFill>
                  <a:srgbClr val="075045"/>
                </a:solidFill>
                <a:latin typeface="Lato" panose="020F0502020204030203" pitchFamily="34" charset="77"/>
                <a:cs typeface="Source Sans Pro"/>
              </a:rPr>
              <a:t>. 2</a:t>
            </a:r>
            <a:endParaRPr lang="fr-FR" sz="1400" dirty="0">
              <a:solidFill>
                <a:srgbClr val="075045"/>
              </a:solidFill>
              <a:latin typeface="Lato" panose="020F0502020204030203" pitchFamily="34" charset="77"/>
              <a:cs typeface="Source Sans Pro"/>
            </a:endParaRPr>
          </a:p>
        </p:txBody>
      </p:sp>
      <p:sp>
        <p:nvSpPr>
          <p:cNvPr id="17" name="Rectangle 16">
            <a:extLst>
              <a:ext uri="{FF2B5EF4-FFF2-40B4-BE49-F238E27FC236}">
                <a16:creationId xmlns:a16="http://schemas.microsoft.com/office/drawing/2014/main" id="{4973DAA2-5F5D-0A48-87B0-E07D4156C960}"/>
              </a:ext>
            </a:extLst>
          </p:cNvPr>
          <p:cNvSpPr/>
          <p:nvPr/>
        </p:nvSpPr>
        <p:spPr>
          <a:xfrm>
            <a:off x="2483826" y="5621508"/>
            <a:ext cx="4989512" cy="923330"/>
          </a:xfrm>
          <a:prstGeom prst="rect">
            <a:avLst/>
          </a:prstGeom>
        </p:spPr>
        <p:txBody>
          <a:bodyPr wrap="square">
            <a:spAutoFit/>
          </a:bodyPr>
          <a:lstStyle/>
          <a:p>
            <a:r>
              <a:rPr lang="fr-FR" sz="4000" b="1" dirty="0">
                <a:solidFill>
                  <a:srgbClr val="075045"/>
                </a:solidFill>
                <a:latin typeface="Lato" panose="020F0502020204030203" pitchFamily="34" charset="77"/>
                <a:cs typeface="Source Sans Pro"/>
              </a:rPr>
              <a:t>7 gestionnaires</a:t>
            </a:r>
          </a:p>
          <a:p>
            <a:r>
              <a:rPr lang="fr-FR" sz="1400" b="1" dirty="0">
                <a:solidFill>
                  <a:srgbClr val="075045"/>
                </a:solidFill>
                <a:latin typeface="Lato" panose="020F0502020204030203" pitchFamily="34" charset="77"/>
                <a:cs typeface="Source Sans Pro"/>
              </a:rPr>
              <a:t>ont atteint le </a:t>
            </a:r>
            <a:r>
              <a:rPr lang="fr-FR" sz="1400" b="1" dirty="0" err="1">
                <a:solidFill>
                  <a:srgbClr val="075045"/>
                </a:solidFill>
                <a:latin typeface="Lato" panose="020F0502020204030203" pitchFamily="34" charset="77"/>
                <a:cs typeface="Source Sans Pro"/>
              </a:rPr>
              <a:t>niv</a:t>
            </a:r>
            <a:r>
              <a:rPr lang="fr-FR" sz="1400" b="1" dirty="0">
                <a:solidFill>
                  <a:srgbClr val="075045"/>
                </a:solidFill>
                <a:latin typeface="Lato" panose="020F0502020204030203" pitchFamily="34" charset="77"/>
                <a:cs typeface="Source Sans Pro"/>
              </a:rPr>
              <a:t>. 3</a:t>
            </a:r>
            <a:endParaRPr lang="fr-FR" sz="1400" dirty="0">
              <a:solidFill>
                <a:srgbClr val="075045"/>
              </a:solidFill>
              <a:latin typeface="Lato" panose="020F0502020204030203" pitchFamily="34" charset="77"/>
              <a:cs typeface="Source Sans Pro"/>
            </a:endParaRPr>
          </a:p>
        </p:txBody>
      </p:sp>
      <p:sp>
        <p:nvSpPr>
          <p:cNvPr id="18" name="ZoneTexte 17">
            <a:extLst>
              <a:ext uri="{FF2B5EF4-FFF2-40B4-BE49-F238E27FC236}">
                <a16:creationId xmlns:a16="http://schemas.microsoft.com/office/drawing/2014/main" id="{7E97DCD3-4E13-1246-9602-7C1143C77365}"/>
              </a:ext>
            </a:extLst>
          </p:cNvPr>
          <p:cNvSpPr txBox="1"/>
          <p:nvPr/>
        </p:nvSpPr>
        <p:spPr>
          <a:xfrm>
            <a:off x="2483826" y="6979915"/>
            <a:ext cx="5639856" cy="400110"/>
          </a:xfrm>
          <a:prstGeom prst="rect">
            <a:avLst/>
          </a:prstGeom>
          <a:noFill/>
        </p:spPr>
        <p:txBody>
          <a:bodyPr wrap="square" rtlCol="0">
            <a:spAutoFit/>
          </a:bodyPr>
          <a:lstStyle/>
          <a:p>
            <a:r>
              <a:rPr lang="fr-FR" sz="2000" b="1" dirty="0">
                <a:solidFill>
                  <a:srgbClr val="075045"/>
                </a:solidFill>
                <a:latin typeface="Lato" panose="020F0502020204030203" pitchFamily="34" charset="77"/>
                <a:cs typeface="Source Sans Pro"/>
              </a:rPr>
              <a:t>2 n’ont pas les </a:t>
            </a:r>
            <a:r>
              <a:rPr lang="fr-FR" sz="2000" b="1" dirty="0" err="1">
                <a:solidFill>
                  <a:srgbClr val="075045"/>
                </a:solidFill>
                <a:latin typeface="Lato" panose="020F0502020204030203" pitchFamily="34" charset="77"/>
                <a:cs typeface="Source Sans Pro"/>
              </a:rPr>
              <a:t>pré-requis</a:t>
            </a:r>
            <a:r>
              <a:rPr lang="fr-FR" sz="2000" b="1" dirty="0">
                <a:solidFill>
                  <a:srgbClr val="075045"/>
                </a:solidFill>
                <a:latin typeface="Lato" panose="020F0502020204030203" pitchFamily="34" charset="77"/>
                <a:cs typeface="Source Sans Pro"/>
              </a:rPr>
              <a:t> nécessaires</a:t>
            </a:r>
            <a:endParaRPr lang="fr-FR" sz="2000" dirty="0">
              <a:solidFill>
                <a:srgbClr val="075045"/>
              </a:solidFill>
              <a:latin typeface="Lato" panose="020F0502020204030203" pitchFamily="34" charset="77"/>
              <a:cs typeface="Source Sans Pro"/>
            </a:endParaRPr>
          </a:p>
        </p:txBody>
      </p:sp>
      <p:sp>
        <p:nvSpPr>
          <p:cNvPr id="9" name="Accolade fermante 8">
            <a:extLst>
              <a:ext uri="{FF2B5EF4-FFF2-40B4-BE49-F238E27FC236}">
                <a16:creationId xmlns:a16="http://schemas.microsoft.com/office/drawing/2014/main" id="{3ABD12D7-9842-0C4C-9204-9C4EE8E62799}"/>
              </a:ext>
            </a:extLst>
          </p:cNvPr>
          <p:cNvSpPr/>
          <p:nvPr/>
        </p:nvSpPr>
        <p:spPr>
          <a:xfrm>
            <a:off x="6423315" y="2596376"/>
            <a:ext cx="545340" cy="3948462"/>
          </a:xfrm>
          <a:prstGeom prst="rightBrace">
            <a:avLst/>
          </a:prstGeom>
          <a:ln w="28575">
            <a:solidFill>
              <a:srgbClr val="0750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Rectangle 19">
            <a:extLst>
              <a:ext uri="{FF2B5EF4-FFF2-40B4-BE49-F238E27FC236}">
                <a16:creationId xmlns:a16="http://schemas.microsoft.com/office/drawing/2014/main" id="{68950224-6CE5-2E4D-966D-48813818E30B}"/>
              </a:ext>
            </a:extLst>
          </p:cNvPr>
          <p:cNvSpPr/>
          <p:nvPr/>
        </p:nvSpPr>
        <p:spPr>
          <a:xfrm>
            <a:off x="7133307" y="4239178"/>
            <a:ext cx="2873012" cy="1692771"/>
          </a:xfrm>
          <a:prstGeom prst="rect">
            <a:avLst/>
          </a:prstGeom>
        </p:spPr>
        <p:txBody>
          <a:bodyPr wrap="square">
            <a:spAutoFit/>
          </a:bodyPr>
          <a:lstStyle/>
          <a:p>
            <a:r>
              <a:rPr lang="fr-FR" sz="2400" b="1" dirty="0">
                <a:solidFill>
                  <a:srgbClr val="075045"/>
                </a:solidFill>
                <a:latin typeface="Lato" panose="020F0502020204030203" pitchFamily="34" charset="77"/>
                <a:cs typeface="Source Sans Pro"/>
              </a:rPr>
              <a:t>35 gestionnaires </a:t>
            </a:r>
            <a:r>
              <a:rPr lang="fr-FR" sz="2000" dirty="0">
                <a:solidFill>
                  <a:srgbClr val="075045"/>
                </a:solidFill>
                <a:latin typeface="Lato" panose="020F0502020204030203" pitchFamily="34" charset="77"/>
                <a:cs typeface="Source Sans Pro"/>
              </a:rPr>
              <a:t>présentés pour la certification de groupe</a:t>
            </a:r>
          </a:p>
          <a:p>
            <a:r>
              <a:rPr lang="fr-FR" sz="2000" dirty="0">
                <a:solidFill>
                  <a:srgbClr val="075045"/>
                </a:solidFill>
                <a:latin typeface="Lato" panose="020F0502020204030203" pitchFamily="34" charset="77"/>
                <a:cs typeface="Source Sans Pro"/>
              </a:rPr>
              <a:t>(25% de agriculteurs de la SCIC </a:t>
            </a:r>
            <a:r>
              <a:rPr lang="fr-FR" sz="2000" dirty="0" err="1">
                <a:solidFill>
                  <a:srgbClr val="075045"/>
                </a:solidFill>
                <a:latin typeface="Lato" panose="020F0502020204030203" pitchFamily="34" charset="77"/>
                <a:cs typeface="Source Sans Pro"/>
              </a:rPr>
              <a:t>pré-audités</a:t>
            </a:r>
            <a:r>
              <a:rPr lang="fr-FR" sz="2000" dirty="0">
                <a:solidFill>
                  <a:srgbClr val="075045"/>
                </a:solidFill>
                <a:latin typeface="Lato" panose="020F0502020204030203" pitchFamily="34" charset="77"/>
                <a:cs typeface="Source Sans Pro"/>
              </a:rPr>
              <a:t>)</a:t>
            </a:r>
          </a:p>
        </p:txBody>
      </p:sp>
    </p:spTree>
    <p:extLst>
      <p:ext uri="{BB962C8B-B14F-4D97-AF65-F5344CB8AC3E}">
        <p14:creationId xmlns:p14="http://schemas.microsoft.com/office/powerpoint/2010/main" val="1341567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space réservé de la date 7">
            <a:extLst>
              <a:ext uri="{FF2B5EF4-FFF2-40B4-BE49-F238E27FC236}">
                <a16:creationId xmlns:a16="http://schemas.microsoft.com/office/drawing/2014/main" id="{D3F9BE6F-F818-8049-A17E-384A525574DA}"/>
              </a:ext>
            </a:extLst>
          </p:cNvPr>
          <p:cNvSpPr txBox="1">
            <a:spLocks/>
          </p:cNvSpPr>
          <p:nvPr/>
        </p:nvSpPr>
        <p:spPr>
          <a:xfrm>
            <a:off x="534591" y="20159"/>
            <a:ext cx="3385741" cy="362864"/>
          </a:xfrm>
          <a:prstGeom prst="rect">
            <a:avLst/>
          </a:prstGeom>
        </p:spPr>
        <p:txBody>
          <a:bodyPr vert="horz" lIns="104287" tIns="52144" rIns="104287" bIns="52144" rtlCol="0" anchor="ctr"/>
          <a:lstStyle>
            <a:defPPr>
              <a:defRPr lang="en-US"/>
            </a:defPPr>
            <a:lvl1pPr marL="0" algn="l"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lundi 25 septembre 17</a:t>
            </a:r>
            <a:endParaRPr lang="en-US" i="1" dirty="0">
              <a:latin typeface="Source Sans Pro"/>
              <a:cs typeface="Source Sans Pro"/>
            </a:endParaRPr>
          </a:p>
        </p:txBody>
      </p:sp>
      <p:sp>
        <p:nvSpPr>
          <p:cNvPr id="30" name="Espace réservé du numéro de diapositive 8">
            <a:extLst>
              <a:ext uri="{FF2B5EF4-FFF2-40B4-BE49-F238E27FC236}">
                <a16:creationId xmlns:a16="http://schemas.microsoft.com/office/drawing/2014/main" id="{D2D21A70-4BAA-304C-92E8-B76074A87BF8}"/>
              </a:ext>
            </a:extLst>
          </p:cNvPr>
          <p:cNvSpPr txBox="1">
            <a:spLocks/>
          </p:cNvSpPr>
          <p:nvPr/>
        </p:nvSpPr>
        <p:spPr>
          <a:xfrm>
            <a:off x="8909844" y="20159"/>
            <a:ext cx="1247378" cy="362864"/>
          </a:xfrm>
          <a:prstGeom prst="rect">
            <a:avLst/>
          </a:prstGeom>
        </p:spPr>
        <p:txBody>
          <a:bodyPr vert="horz" lIns="104287" tIns="52144" rIns="104287" bIns="52144" rtlCol="0" anchor="ctr"/>
          <a:lstStyle>
            <a:defPPr>
              <a:defRPr lang="en-US"/>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FEC368-1D7A-4F81-ABF6-AE0E36BAF64C}" type="slidenum">
              <a:rPr lang="en-US" smtClean="0">
                <a:latin typeface="Source Sans Pro" panose="020B0503030403020204" pitchFamily="34" charset="0"/>
                <a:ea typeface="Source Sans Pro" panose="020B0503030403020204" pitchFamily="34" charset="0"/>
              </a:rPr>
              <a:pPr/>
              <a:t>14</a:t>
            </a:fld>
            <a:r>
              <a:rPr lang="en-US">
                <a:latin typeface="Source Sans Pro" panose="020B0503030403020204" pitchFamily="34" charset="0"/>
                <a:ea typeface="Source Sans Pro" panose="020B0503030403020204" pitchFamily="34" charset="0"/>
              </a:rPr>
              <a:t>/31</a:t>
            </a:r>
            <a:endParaRPr lang="en-US" dirty="0">
              <a:latin typeface="Source Sans Pro" panose="020B0503030403020204" pitchFamily="34" charset="0"/>
              <a:ea typeface="Source Sans Pro" panose="020B0503030403020204" pitchFamily="34" charset="0"/>
            </a:endParaRPr>
          </a:p>
        </p:txBody>
      </p:sp>
      <p:sp>
        <p:nvSpPr>
          <p:cNvPr id="31" name="Rectangle 30">
            <a:extLst>
              <a:ext uri="{FF2B5EF4-FFF2-40B4-BE49-F238E27FC236}">
                <a16:creationId xmlns:a16="http://schemas.microsoft.com/office/drawing/2014/main" id="{70A4DF62-7BEC-3C49-ABC2-309D5A49BD0C}"/>
              </a:ext>
            </a:extLst>
          </p:cNvPr>
          <p:cNvSpPr/>
          <p:nvPr/>
        </p:nvSpPr>
        <p:spPr>
          <a:xfrm>
            <a:off x="0" y="20159"/>
            <a:ext cx="10691813" cy="1172755"/>
          </a:xfrm>
          <a:prstGeom prst="rect">
            <a:avLst/>
          </a:prstGeom>
          <a:solidFill>
            <a:srgbClr val="38A028"/>
          </a:solidFill>
          <a:ln>
            <a:noFill/>
          </a:ln>
        </p:spPr>
        <p:style>
          <a:lnRef idx="2">
            <a:schemeClr val="dk1"/>
          </a:lnRef>
          <a:fillRef idx="1">
            <a:schemeClr val="lt1"/>
          </a:fillRef>
          <a:effectRef idx="0">
            <a:schemeClr val="dk1"/>
          </a:effectRef>
          <a:fontRef idx="minor">
            <a:schemeClr val="dk1"/>
          </a:fontRef>
        </p:style>
        <p:txBody>
          <a:bodyPr lIns="104287" tIns="52144" rIns="104287" bIns="52144" rtlCol="0" anchor="ctr"/>
          <a:lstStyle/>
          <a:p>
            <a:pPr algn="ctr"/>
            <a:endParaRPr lang="fr-FR" sz="1500" dirty="0"/>
          </a:p>
        </p:txBody>
      </p:sp>
      <p:pic>
        <p:nvPicPr>
          <p:cNvPr id="35" name="Image 34">
            <a:extLst>
              <a:ext uri="{FF2B5EF4-FFF2-40B4-BE49-F238E27FC236}">
                <a16:creationId xmlns:a16="http://schemas.microsoft.com/office/drawing/2014/main" id="{094A88B6-316B-B743-8039-18C42CF21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59"/>
            <a:ext cx="1490376" cy="1236138"/>
          </a:xfrm>
          <a:prstGeom prst="rect">
            <a:avLst/>
          </a:prstGeom>
        </p:spPr>
      </p:pic>
      <p:sp>
        <p:nvSpPr>
          <p:cNvPr id="12" name="ZoneTexte 11">
            <a:extLst>
              <a:ext uri="{FF2B5EF4-FFF2-40B4-BE49-F238E27FC236}">
                <a16:creationId xmlns:a16="http://schemas.microsoft.com/office/drawing/2014/main" id="{F07507A7-64F0-D445-B02D-0849D217097C}"/>
              </a:ext>
            </a:extLst>
          </p:cNvPr>
          <p:cNvSpPr txBox="1"/>
          <p:nvPr/>
        </p:nvSpPr>
        <p:spPr>
          <a:xfrm>
            <a:off x="1606781" y="230121"/>
            <a:ext cx="9201437" cy="659304"/>
          </a:xfrm>
          <a:prstGeom prst="rect">
            <a:avLst/>
          </a:prstGeom>
          <a:noFill/>
        </p:spPr>
        <p:txBody>
          <a:bodyPr wrap="square" lIns="104287" tIns="52144" rIns="104287" bIns="52144" rtlCol="0">
            <a:spAutoFit/>
          </a:bodyPr>
          <a:lstStyle/>
          <a:p>
            <a:r>
              <a:rPr lang="fr-FR" sz="3600" b="1" dirty="0">
                <a:solidFill>
                  <a:schemeClr val="bg1"/>
                </a:solidFill>
                <a:latin typeface="Lato" panose="020F0502020204030203" pitchFamily="34" charset="77"/>
                <a:cs typeface="Source Sans Pro"/>
              </a:rPr>
              <a:t>Bilan des audits gestionnaires</a:t>
            </a:r>
          </a:p>
        </p:txBody>
      </p:sp>
      <p:sp>
        <p:nvSpPr>
          <p:cNvPr id="20" name="Rectangle 19">
            <a:extLst>
              <a:ext uri="{FF2B5EF4-FFF2-40B4-BE49-F238E27FC236}">
                <a16:creationId xmlns:a16="http://schemas.microsoft.com/office/drawing/2014/main" id="{68950224-6CE5-2E4D-966D-48813818E30B}"/>
              </a:ext>
            </a:extLst>
          </p:cNvPr>
          <p:cNvSpPr/>
          <p:nvPr/>
        </p:nvSpPr>
        <p:spPr>
          <a:xfrm>
            <a:off x="3820429" y="1484180"/>
            <a:ext cx="2297130" cy="461665"/>
          </a:xfrm>
          <a:prstGeom prst="rect">
            <a:avLst/>
          </a:prstGeom>
        </p:spPr>
        <p:txBody>
          <a:bodyPr wrap="square">
            <a:spAutoFit/>
          </a:bodyPr>
          <a:lstStyle/>
          <a:p>
            <a:pPr algn="ctr"/>
            <a:r>
              <a:rPr lang="fr-FR" sz="2400" b="1" dirty="0">
                <a:solidFill>
                  <a:srgbClr val="075045"/>
                </a:solidFill>
                <a:latin typeface="Lato" panose="020F0502020204030203" pitchFamily="34" charset="77"/>
                <a:cs typeface="Source Sans Pro"/>
              </a:rPr>
              <a:t>Freins</a:t>
            </a:r>
            <a:endParaRPr lang="fr-FR" sz="2000" dirty="0">
              <a:solidFill>
                <a:srgbClr val="075045"/>
              </a:solidFill>
              <a:latin typeface="Lato" panose="020F0502020204030203" pitchFamily="34" charset="77"/>
              <a:cs typeface="Source Sans Pro"/>
            </a:endParaRPr>
          </a:p>
        </p:txBody>
      </p:sp>
      <p:sp>
        <p:nvSpPr>
          <p:cNvPr id="23" name="Rectangle 22">
            <a:extLst>
              <a:ext uri="{FF2B5EF4-FFF2-40B4-BE49-F238E27FC236}">
                <a16:creationId xmlns:a16="http://schemas.microsoft.com/office/drawing/2014/main" id="{4D0EDAB8-3816-924A-8103-5E1271CE8788}"/>
              </a:ext>
            </a:extLst>
          </p:cNvPr>
          <p:cNvSpPr/>
          <p:nvPr/>
        </p:nvSpPr>
        <p:spPr>
          <a:xfrm>
            <a:off x="7671433" y="1452204"/>
            <a:ext cx="1520376" cy="461665"/>
          </a:xfrm>
          <a:prstGeom prst="rect">
            <a:avLst/>
          </a:prstGeom>
        </p:spPr>
        <p:txBody>
          <a:bodyPr wrap="square">
            <a:spAutoFit/>
          </a:bodyPr>
          <a:lstStyle/>
          <a:p>
            <a:pPr algn="ctr"/>
            <a:r>
              <a:rPr lang="fr-FR" sz="2400" b="1" dirty="0">
                <a:solidFill>
                  <a:srgbClr val="075045"/>
                </a:solidFill>
                <a:latin typeface="Lato" panose="020F0502020204030203" pitchFamily="34" charset="77"/>
                <a:cs typeface="Source Sans Pro"/>
              </a:rPr>
              <a:t>Leviers </a:t>
            </a:r>
            <a:endParaRPr lang="fr-FR" sz="2000" dirty="0">
              <a:solidFill>
                <a:srgbClr val="075045"/>
              </a:solidFill>
              <a:latin typeface="Lato" panose="020F0502020204030203" pitchFamily="34" charset="77"/>
              <a:cs typeface="Source Sans Pro"/>
            </a:endParaRPr>
          </a:p>
        </p:txBody>
      </p:sp>
      <p:sp>
        <p:nvSpPr>
          <p:cNvPr id="21" name="Rectangle 20">
            <a:extLst>
              <a:ext uri="{FF2B5EF4-FFF2-40B4-BE49-F238E27FC236}">
                <a16:creationId xmlns:a16="http://schemas.microsoft.com/office/drawing/2014/main" id="{D1DB4117-9A2A-7D46-A974-731F6F8C8E54}"/>
              </a:ext>
            </a:extLst>
          </p:cNvPr>
          <p:cNvSpPr/>
          <p:nvPr/>
        </p:nvSpPr>
        <p:spPr>
          <a:xfrm>
            <a:off x="0" y="2341287"/>
            <a:ext cx="3043480" cy="5147050"/>
          </a:xfrm>
          <a:prstGeom prst="rect">
            <a:avLst/>
          </a:prstGeom>
        </p:spPr>
        <p:txBody>
          <a:bodyPr wrap="square">
            <a:spAutoFit/>
          </a:bodyPr>
          <a:lstStyle/>
          <a:p>
            <a:pPr marL="342900" indent="-342900">
              <a:buFont typeface="Arial" panose="020B0604020202020204" pitchFamily="34" charset="0"/>
              <a:buChar char="•"/>
            </a:pPr>
            <a:r>
              <a:rPr lang="fr-FR" b="1" dirty="0">
                <a:solidFill>
                  <a:srgbClr val="075045"/>
                </a:solidFill>
                <a:latin typeface="Lato" panose="020F0502020204030203" pitchFamily="34" charset="77"/>
              </a:rPr>
              <a:t>Passage de l’</a:t>
            </a:r>
            <a:r>
              <a:rPr lang="fr-FR" b="1" dirty="0" err="1">
                <a:solidFill>
                  <a:srgbClr val="075045"/>
                </a:solidFill>
                <a:latin typeface="Lato" panose="020F0502020204030203" pitchFamily="34" charset="77"/>
              </a:rPr>
              <a:t>épareuse</a:t>
            </a:r>
            <a:r>
              <a:rPr lang="fr-FR" b="1" dirty="0">
                <a:solidFill>
                  <a:srgbClr val="075045"/>
                </a:solidFill>
                <a:latin typeface="Lato" panose="020F0502020204030203" pitchFamily="34" charset="77"/>
              </a:rPr>
              <a:t> </a:t>
            </a:r>
            <a:r>
              <a:rPr lang="fr-FR" dirty="0">
                <a:solidFill>
                  <a:srgbClr val="075045"/>
                </a:solidFill>
                <a:latin typeface="Lato" panose="020F0502020204030203" pitchFamily="34" charset="77"/>
              </a:rPr>
              <a:t>entre les arbres de la haie (pas de recouvrement de plus de 2/3 de la haie)</a:t>
            </a:r>
          </a:p>
          <a:p>
            <a:endParaRPr lang="fr-FR" dirty="0">
              <a:solidFill>
                <a:srgbClr val="075045"/>
              </a:solidFill>
              <a:latin typeface="Lato" panose="020F0502020204030203" pitchFamily="34" charset="77"/>
            </a:endParaRPr>
          </a:p>
          <a:p>
            <a:pPr marL="342900" indent="-342900">
              <a:buFont typeface="Arial" panose="020B0604020202020204" pitchFamily="34" charset="0"/>
              <a:buChar char="•"/>
            </a:pPr>
            <a:r>
              <a:rPr lang="fr-FR" b="1" dirty="0">
                <a:solidFill>
                  <a:srgbClr val="075045"/>
                </a:solidFill>
                <a:latin typeface="Lato" panose="020F0502020204030203" pitchFamily="34" charset="77"/>
              </a:rPr>
              <a:t>Clôtures </a:t>
            </a:r>
            <a:r>
              <a:rPr lang="fr-FR" dirty="0">
                <a:solidFill>
                  <a:srgbClr val="075045"/>
                </a:solidFill>
                <a:latin typeface="Lato" panose="020F0502020204030203" pitchFamily="34" charset="77"/>
              </a:rPr>
              <a:t>positionnées dans la haie (pas d’emprise minimale de la haie) </a:t>
            </a:r>
          </a:p>
          <a:p>
            <a:pPr lvl="0"/>
            <a:endParaRPr lang="fr-FR" dirty="0">
              <a:solidFill>
                <a:srgbClr val="075045"/>
              </a:solidFill>
              <a:latin typeface="Lato" panose="020F0502020204030203" pitchFamily="34" charset="77"/>
            </a:endParaRPr>
          </a:p>
          <a:p>
            <a:pPr marL="342900" lvl="0" indent="-342900">
              <a:buFont typeface="Arial" panose="020B0604020202020204" pitchFamily="34" charset="0"/>
              <a:buChar char="•"/>
            </a:pPr>
            <a:r>
              <a:rPr lang="fr-FR" b="1" dirty="0">
                <a:solidFill>
                  <a:srgbClr val="075045"/>
                </a:solidFill>
                <a:latin typeface="Lato" panose="020F0502020204030203" pitchFamily="34" charset="77"/>
              </a:rPr>
              <a:t>Coupe ne favorisant pas la repousse </a:t>
            </a:r>
            <a:r>
              <a:rPr lang="fr-FR" dirty="0">
                <a:solidFill>
                  <a:srgbClr val="075045"/>
                </a:solidFill>
                <a:latin typeface="Lato" panose="020F0502020204030203" pitchFamily="34" charset="77"/>
              </a:rPr>
              <a:t>des brins présentant un système racinaire indépendant.</a:t>
            </a:r>
          </a:p>
        </p:txBody>
      </p:sp>
      <p:sp>
        <p:nvSpPr>
          <p:cNvPr id="25" name="Rectangle 24">
            <a:extLst>
              <a:ext uri="{FF2B5EF4-FFF2-40B4-BE49-F238E27FC236}">
                <a16:creationId xmlns:a16="http://schemas.microsoft.com/office/drawing/2014/main" id="{D523B8DD-2A3C-D147-B53B-283B573B9A69}"/>
              </a:ext>
            </a:extLst>
          </p:cNvPr>
          <p:cNvSpPr/>
          <p:nvPr/>
        </p:nvSpPr>
        <p:spPr>
          <a:xfrm>
            <a:off x="3394195" y="2467194"/>
            <a:ext cx="2916654" cy="1356012"/>
          </a:xfrm>
          <a:prstGeom prst="rect">
            <a:avLst/>
          </a:prstGeom>
        </p:spPr>
        <p:txBody>
          <a:bodyPr wrap="square">
            <a:spAutoFit/>
          </a:bodyPr>
          <a:lstStyle/>
          <a:p>
            <a:r>
              <a:rPr lang="fr-FR" dirty="0">
                <a:solidFill>
                  <a:srgbClr val="075045"/>
                </a:solidFill>
                <a:latin typeface="Lato" panose="020F0502020204030203" pitchFamily="34" charset="77"/>
              </a:rPr>
              <a:t>-Touche à la </a:t>
            </a:r>
            <a:r>
              <a:rPr lang="fr-FR" b="1" dirty="0">
                <a:solidFill>
                  <a:srgbClr val="075045"/>
                </a:solidFill>
                <a:latin typeface="Lato" panose="020F0502020204030203" pitchFamily="34" charset="77"/>
              </a:rPr>
              <a:t>notion de « propre » </a:t>
            </a:r>
            <a:r>
              <a:rPr lang="fr-FR" dirty="0">
                <a:solidFill>
                  <a:srgbClr val="075045"/>
                </a:solidFill>
                <a:latin typeface="Lato" panose="020F0502020204030203" pitchFamily="34" charset="77"/>
              </a:rPr>
              <a:t>: « Pas de </a:t>
            </a:r>
            <a:r>
              <a:rPr lang="fr-FR" dirty="0" err="1">
                <a:solidFill>
                  <a:srgbClr val="075045"/>
                </a:solidFill>
                <a:latin typeface="Lato" panose="020F0502020204030203" pitchFamily="34" charset="77"/>
              </a:rPr>
              <a:t>brousaille</a:t>
            </a:r>
            <a:r>
              <a:rPr lang="fr-FR" dirty="0">
                <a:solidFill>
                  <a:srgbClr val="075045"/>
                </a:solidFill>
                <a:latin typeface="Lato" panose="020F0502020204030203" pitchFamily="34" charset="77"/>
              </a:rPr>
              <a:t> entre les arbres »   </a:t>
            </a:r>
          </a:p>
        </p:txBody>
      </p:sp>
      <p:sp>
        <p:nvSpPr>
          <p:cNvPr id="8" name="Accolade fermante 7">
            <a:extLst>
              <a:ext uri="{FF2B5EF4-FFF2-40B4-BE49-F238E27FC236}">
                <a16:creationId xmlns:a16="http://schemas.microsoft.com/office/drawing/2014/main" id="{4A5BD60A-62F8-4A4D-97E7-2CC5D0BDDD09}"/>
              </a:ext>
            </a:extLst>
          </p:cNvPr>
          <p:cNvSpPr/>
          <p:nvPr/>
        </p:nvSpPr>
        <p:spPr>
          <a:xfrm>
            <a:off x="2978330" y="2506649"/>
            <a:ext cx="245504" cy="1914958"/>
          </a:xfrm>
          <a:prstGeom prst="rightBrace">
            <a:avLst/>
          </a:prstGeom>
          <a:ln w="28575">
            <a:solidFill>
              <a:srgbClr val="0750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7" name="Accolade fermante 26">
            <a:extLst>
              <a:ext uri="{FF2B5EF4-FFF2-40B4-BE49-F238E27FC236}">
                <a16:creationId xmlns:a16="http://schemas.microsoft.com/office/drawing/2014/main" id="{527754A5-5B53-9F42-98D8-C749846C12B7}"/>
              </a:ext>
            </a:extLst>
          </p:cNvPr>
          <p:cNvSpPr/>
          <p:nvPr/>
        </p:nvSpPr>
        <p:spPr>
          <a:xfrm>
            <a:off x="2954323" y="4914812"/>
            <a:ext cx="245504" cy="1403862"/>
          </a:xfrm>
          <a:prstGeom prst="rightBrace">
            <a:avLst/>
          </a:prstGeom>
          <a:ln w="28575">
            <a:solidFill>
              <a:srgbClr val="0750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9" name="Accolade fermante 28">
            <a:extLst>
              <a:ext uri="{FF2B5EF4-FFF2-40B4-BE49-F238E27FC236}">
                <a16:creationId xmlns:a16="http://schemas.microsoft.com/office/drawing/2014/main" id="{1ECDDFF2-EEB1-D244-BE2F-524583BA1E97}"/>
              </a:ext>
            </a:extLst>
          </p:cNvPr>
          <p:cNvSpPr/>
          <p:nvPr/>
        </p:nvSpPr>
        <p:spPr>
          <a:xfrm>
            <a:off x="6386938" y="5088082"/>
            <a:ext cx="397793" cy="1987853"/>
          </a:xfrm>
          <a:prstGeom prst="rightBrace">
            <a:avLst/>
          </a:prstGeom>
          <a:ln w="28575">
            <a:solidFill>
              <a:srgbClr val="0750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5" name="Rectangle 14">
            <a:extLst>
              <a:ext uri="{FF2B5EF4-FFF2-40B4-BE49-F238E27FC236}">
                <a16:creationId xmlns:a16="http://schemas.microsoft.com/office/drawing/2014/main" id="{7BE6A9C8-2807-A24F-9F6E-C0E1E3D4D13E}"/>
              </a:ext>
            </a:extLst>
          </p:cNvPr>
          <p:cNvSpPr/>
          <p:nvPr/>
        </p:nvSpPr>
        <p:spPr>
          <a:xfrm>
            <a:off x="7066609" y="4781438"/>
            <a:ext cx="3418747" cy="2585323"/>
          </a:xfrm>
          <a:prstGeom prst="rect">
            <a:avLst/>
          </a:prstGeom>
        </p:spPr>
        <p:txBody>
          <a:bodyPr wrap="square">
            <a:spAutoFit/>
          </a:bodyPr>
          <a:lstStyle/>
          <a:p>
            <a:pPr lvl="0"/>
            <a:r>
              <a:rPr lang="fr-FR" sz="1800" b="1" dirty="0">
                <a:solidFill>
                  <a:srgbClr val="075045"/>
                </a:solidFill>
                <a:latin typeface="Lato" panose="020F0502020204030203" pitchFamily="34" charset="77"/>
                <a:ea typeface="Calibri" panose="020F0502020204030204" pitchFamily="34" charset="0"/>
                <a:cs typeface="Helvetica" pitchFamily="2" charset="0"/>
              </a:rPr>
              <a:t>formations sur les : </a:t>
            </a:r>
          </a:p>
          <a:p>
            <a:pPr lvl="0"/>
            <a:r>
              <a:rPr lang="fr-FR" sz="1800" dirty="0">
                <a:solidFill>
                  <a:srgbClr val="075045"/>
                </a:solidFill>
                <a:latin typeface="Lato" panose="020F0502020204030203" pitchFamily="34" charset="77"/>
              </a:rPr>
              <a:t>-Techniques de coupes pour assurer la durabilité de la haie (avec le soutien d’un bûcheron-élagueur)</a:t>
            </a:r>
          </a:p>
          <a:p>
            <a:pPr lvl="0"/>
            <a:r>
              <a:rPr lang="fr-FR" sz="1800" dirty="0">
                <a:solidFill>
                  <a:srgbClr val="075045"/>
                </a:solidFill>
                <a:latin typeface="Lato" panose="020F0502020204030203" pitchFamily="34" charset="77"/>
              </a:rPr>
              <a:t>- Les fonctions </a:t>
            </a:r>
            <a:r>
              <a:rPr lang="fr-FR" sz="1800" dirty="0" err="1">
                <a:solidFill>
                  <a:srgbClr val="075045"/>
                </a:solidFill>
                <a:latin typeface="Lato" panose="020F0502020204030203" pitchFamily="34" charset="77"/>
              </a:rPr>
              <a:t>agroécologiques</a:t>
            </a:r>
            <a:r>
              <a:rPr lang="fr-FR" sz="1800" dirty="0">
                <a:solidFill>
                  <a:srgbClr val="075045"/>
                </a:solidFill>
                <a:latin typeface="Lato" panose="020F0502020204030203" pitchFamily="34" charset="77"/>
              </a:rPr>
              <a:t> de la haie et de l’ourlet (explications, comment les préserver et les améliorer)</a:t>
            </a:r>
          </a:p>
        </p:txBody>
      </p:sp>
      <p:sp>
        <p:nvSpPr>
          <p:cNvPr id="32" name="Accolade fermante 31">
            <a:extLst>
              <a:ext uri="{FF2B5EF4-FFF2-40B4-BE49-F238E27FC236}">
                <a16:creationId xmlns:a16="http://schemas.microsoft.com/office/drawing/2014/main" id="{62A2D685-390F-324D-B5CB-3722FABA4F3F}"/>
              </a:ext>
            </a:extLst>
          </p:cNvPr>
          <p:cNvSpPr/>
          <p:nvPr/>
        </p:nvSpPr>
        <p:spPr>
          <a:xfrm>
            <a:off x="6408121" y="2305250"/>
            <a:ext cx="247398" cy="1454847"/>
          </a:xfrm>
          <a:prstGeom prst="rightBrace">
            <a:avLst/>
          </a:prstGeom>
          <a:ln w="28575">
            <a:solidFill>
              <a:srgbClr val="0750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9" name="ZoneTexte 18">
            <a:extLst>
              <a:ext uri="{FF2B5EF4-FFF2-40B4-BE49-F238E27FC236}">
                <a16:creationId xmlns:a16="http://schemas.microsoft.com/office/drawing/2014/main" id="{CFAFF659-46C9-A340-810E-58015B990CF1}"/>
              </a:ext>
            </a:extLst>
          </p:cNvPr>
          <p:cNvSpPr txBox="1"/>
          <p:nvPr/>
        </p:nvSpPr>
        <p:spPr>
          <a:xfrm>
            <a:off x="-276041" y="1450965"/>
            <a:ext cx="3108531" cy="830997"/>
          </a:xfrm>
          <a:prstGeom prst="rect">
            <a:avLst/>
          </a:prstGeom>
          <a:noFill/>
        </p:spPr>
        <p:txBody>
          <a:bodyPr wrap="square" rtlCol="0">
            <a:spAutoFit/>
          </a:bodyPr>
          <a:lstStyle/>
          <a:p>
            <a:pPr lvl="1" algn="ctr"/>
            <a:r>
              <a:rPr lang="fr-FR" sz="2400" b="1" dirty="0">
                <a:solidFill>
                  <a:srgbClr val="075045"/>
                </a:solidFill>
                <a:latin typeface="Lato" panose="020F0502020204030203" pitchFamily="34" charset="77"/>
                <a:cs typeface="Source Sans Pro"/>
              </a:rPr>
              <a:t>Pratiques à faire progresser </a:t>
            </a:r>
            <a:endParaRPr lang="fr-FR" sz="2400" dirty="0">
              <a:solidFill>
                <a:srgbClr val="075045"/>
              </a:solidFill>
              <a:latin typeface="Lato" panose="020F0502020204030203" pitchFamily="34" charset="77"/>
              <a:cs typeface="Source Sans Pro"/>
            </a:endParaRPr>
          </a:p>
        </p:txBody>
      </p:sp>
      <p:sp>
        <p:nvSpPr>
          <p:cNvPr id="22" name="Rectangle 21">
            <a:extLst>
              <a:ext uri="{FF2B5EF4-FFF2-40B4-BE49-F238E27FC236}">
                <a16:creationId xmlns:a16="http://schemas.microsoft.com/office/drawing/2014/main" id="{EDBD4C24-7AA4-4946-97A1-85D0286D10FC}"/>
              </a:ext>
            </a:extLst>
          </p:cNvPr>
          <p:cNvSpPr/>
          <p:nvPr/>
        </p:nvSpPr>
        <p:spPr>
          <a:xfrm>
            <a:off x="7066608" y="2032967"/>
            <a:ext cx="3418747" cy="2585323"/>
          </a:xfrm>
          <a:prstGeom prst="rect">
            <a:avLst/>
          </a:prstGeom>
        </p:spPr>
        <p:txBody>
          <a:bodyPr wrap="square">
            <a:spAutoFit/>
          </a:bodyPr>
          <a:lstStyle/>
          <a:p>
            <a:r>
              <a:rPr lang="fr-FR" sz="1800" b="1" dirty="0">
                <a:solidFill>
                  <a:srgbClr val="075045"/>
                </a:solidFill>
                <a:latin typeface="Lato" panose="020F0502020204030203" pitchFamily="34" charset="77"/>
                <a:ea typeface="Calibri" panose="020F0502020204030204" pitchFamily="34" charset="0"/>
                <a:cs typeface="Helvetica" pitchFamily="2" charset="0"/>
              </a:rPr>
              <a:t>choix de la SCIC</a:t>
            </a:r>
            <a:r>
              <a:rPr lang="fr-FR" sz="1800" dirty="0">
                <a:solidFill>
                  <a:srgbClr val="075045"/>
                </a:solidFill>
                <a:latin typeface="Lato" panose="020F0502020204030203" pitchFamily="34" charset="77"/>
                <a:ea typeface="Calibri" panose="020F0502020204030204" pitchFamily="34" charset="0"/>
                <a:cs typeface="Helvetica" pitchFamily="2" charset="0"/>
              </a:rPr>
              <a:t> : </a:t>
            </a:r>
          </a:p>
          <a:p>
            <a:r>
              <a:rPr lang="fr-FR" sz="1800" dirty="0">
                <a:solidFill>
                  <a:srgbClr val="075045"/>
                </a:solidFill>
                <a:latin typeface="Lato" panose="020F0502020204030203" pitchFamily="34" charset="77"/>
              </a:rPr>
              <a:t>- D’ici 3 ans nous donnerons la priorité aux agriculteurs labellisés pour la livraison. </a:t>
            </a:r>
          </a:p>
          <a:p>
            <a:r>
              <a:rPr lang="fr-FR" sz="1800" dirty="0">
                <a:solidFill>
                  <a:srgbClr val="075045"/>
                </a:solidFill>
                <a:latin typeface="Lato" panose="020F0502020204030203" pitchFamily="34" charset="77"/>
              </a:rPr>
              <a:t>60 agriculteurs sont en attente pour livrer.</a:t>
            </a:r>
          </a:p>
          <a:p>
            <a:r>
              <a:rPr lang="fr-FR" sz="1800" dirty="0">
                <a:solidFill>
                  <a:srgbClr val="075045"/>
                </a:solidFill>
                <a:latin typeface="Lato" panose="020F0502020204030203" pitchFamily="34" charset="77"/>
              </a:rPr>
              <a:t>- La SCIC fixera le prix d’achat du bois non labellisé inférieur au bois labellisé.</a:t>
            </a:r>
          </a:p>
        </p:txBody>
      </p:sp>
      <p:sp>
        <p:nvSpPr>
          <p:cNvPr id="28" name="Rectangle 27">
            <a:extLst>
              <a:ext uri="{FF2B5EF4-FFF2-40B4-BE49-F238E27FC236}">
                <a16:creationId xmlns:a16="http://schemas.microsoft.com/office/drawing/2014/main" id="{06E935C8-E324-8B44-B9FD-5BF872E4F551}"/>
              </a:ext>
            </a:extLst>
          </p:cNvPr>
          <p:cNvSpPr/>
          <p:nvPr/>
        </p:nvSpPr>
        <p:spPr>
          <a:xfrm>
            <a:off x="3394195" y="4344555"/>
            <a:ext cx="2916654" cy="724173"/>
          </a:xfrm>
          <a:prstGeom prst="rect">
            <a:avLst/>
          </a:prstGeom>
        </p:spPr>
        <p:txBody>
          <a:bodyPr wrap="square">
            <a:spAutoFit/>
          </a:bodyPr>
          <a:lstStyle/>
          <a:p>
            <a:r>
              <a:rPr lang="fr-FR" dirty="0">
                <a:solidFill>
                  <a:srgbClr val="075045"/>
                </a:solidFill>
                <a:latin typeface="Lato" panose="020F0502020204030203" pitchFamily="34" charset="77"/>
              </a:rPr>
              <a:t>-Entretien du talus par les animaux</a:t>
            </a:r>
          </a:p>
        </p:txBody>
      </p:sp>
      <p:sp>
        <p:nvSpPr>
          <p:cNvPr id="34" name="Rectangle 33">
            <a:extLst>
              <a:ext uri="{FF2B5EF4-FFF2-40B4-BE49-F238E27FC236}">
                <a16:creationId xmlns:a16="http://schemas.microsoft.com/office/drawing/2014/main" id="{9791B2DC-A432-414A-982C-65AEE6C25F54}"/>
              </a:ext>
            </a:extLst>
          </p:cNvPr>
          <p:cNvSpPr/>
          <p:nvPr/>
        </p:nvSpPr>
        <p:spPr>
          <a:xfrm>
            <a:off x="3335055" y="5401696"/>
            <a:ext cx="2916654" cy="1040093"/>
          </a:xfrm>
          <a:prstGeom prst="rect">
            <a:avLst/>
          </a:prstGeom>
        </p:spPr>
        <p:txBody>
          <a:bodyPr wrap="square">
            <a:spAutoFit/>
          </a:bodyPr>
          <a:lstStyle/>
          <a:p>
            <a:pPr lvl="0"/>
            <a:r>
              <a:rPr lang="fr-FR" dirty="0">
                <a:solidFill>
                  <a:srgbClr val="075045"/>
                </a:solidFill>
                <a:latin typeface="Lato" panose="020F0502020204030203" pitchFamily="34" charset="77"/>
              </a:rPr>
              <a:t>-</a:t>
            </a:r>
            <a:r>
              <a:rPr lang="fr-FR" b="1" dirty="0">
                <a:solidFill>
                  <a:srgbClr val="075045"/>
                </a:solidFill>
                <a:latin typeface="Lato" panose="020F0502020204030203" pitchFamily="34" charset="77"/>
              </a:rPr>
              <a:t>Reprendre les coupes à la tronçonneuse</a:t>
            </a:r>
            <a:r>
              <a:rPr lang="fr-FR" dirty="0">
                <a:solidFill>
                  <a:srgbClr val="075045"/>
                </a:solidFill>
                <a:latin typeface="Lato" panose="020F0502020204030203" pitchFamily="34" charset="77"/>
              </a:rPr>
              <a:t> prend du temps</a:t>
            </a:r>
          </a:p>
        </p:txBody>
      </p:sp>
    </p:spTree>
    <p:extLst>
      <p:ext uri="{BB962C8B-B14F-4D97-AF65-F5344CB8AC3E}">
        <p14:creationId xmlns:p14="http://schemas.microsoft.com/office/powerpoint/2010/main" val="2823946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8">
            <a:extLst>
              <a:ext uri="{FF2B5EF4-FFF2-40B4-BE49-F238E27FC236}">
                <a16:creationId xmlns:a16="http://schemas.microsoft.com/office/drawing/2014/main" id="{827881B9-0073-CA49-AFDF-D17361F14475}"/>
              </a:ext>
            </a:extLst>
          </p:cNvPr>
          <p:cNvSpPr>
            <a:spLocks noGrp="1"/>
          </p:cNvSpPr>
          <p:nvPr>
            <p:ph type="sldNum" sz="quarter" idx="12"/>
          </p:nvPr>
        </p:nvSpPr>
        <p:spPr/>
        <p:txBody>
          <a:bodyPr/>
          <a:lstStyle/>
          <a:p>
            <a:fld id="{0CFEC368-1D7A-4F81-ABF6-AE0E36BAF64C}" type="slidenum">
              <a:rPr lang="en-US" smtClean="0">
                <a:latin typeface="Source Sans Pro" panose="020B0503030403020204" pitchFamily="34" charset="0"/>
                <a:ea typeface="Source Sans Pro" panose="020B0503030403020204" pitchFamily="34" charset="0"/>
              </a:rPr>
              <a:pPr/>
              <a:t>15</a:t>
            </a:fld>
            <a:r>
              <a:rPr lang="en-US" dirty="0">
                <a:latin typeface="Source Sans Pro" panose="020B0503030403020204" pitchFamily="34" charset="0"/>
                <a:ea typeface="Source Sans Pro" panose="020B0503030403020204" pitchFamily="34" charset="0"/>
              </a:rPr>
              <a:t>/31</a:t>
            </a:r>
          </a:p>
        </p:txBody>
      </p:sp>
      <p:sp>
        <p:nvSpPr>
          <p:cNvPr id="5" name="Espace réservé de la date 7">
            <a:extLst>
              <a:ext uri="{FF2B5EF4-FFF2-40B4-BE49-F238E27FC236}">
                <a16:creationId xmlns:a16="http://schemas.microsoft.com/office/drawing/2014/main" id="{6B496179-39F5-064F-B6A9-9891BE99946E}"/>
              </a:ext>
            </a:extLst>
          </p:cNvPr>
          <p:cNvSpPr>
            <a:spLocks noGrp="1"/>
          </p:cNvSpPr>
          <p:nvPr>
            <p:ph type="dt" sz="half" idx="4294967295"/>
          </p:nvPr>
        </p:nvSpPr>
        <p:spPr>
          <a:xfrm>
            <a:off x="1" y="9810079"/>
            <a:ext cx="3493401" cy="563476"/>
          </a:xfrm>
          <a:prstGeom prst="rect">
            <a:avLst/>
          </a:prstGeom>
        </p:spPr>
        <p:txBody>
          <a:bodyPr vert="horz" lIns="145967" tIns="72985" rIns="145967" bIns="72985" rtlCol="0" anchor="ctr"/>
          <a:lstStyle>
            <a:defPPr>
              <a:defRPr lang="en-US"/>
            </a:defPPr>
            <a:lvl1pPr marL="0" algn="l" defTabSz="521374" rtl="0" eaLnBrk="1" latinLnBrk="0" hangingPunct="1">
              <a:defRPr sz="1900" kern="1200">
                <a:solidFill>
                  <a:schemeClr val="tx1">
                    <a:tint val="75000"/>
                  </a:schemeClr>
                </a:solidFill>
                <a:latin typeface="+mn-lt"/>
                <a:ea typeface="+mn-ea"/>
                <a:cs typeface="+mn-cs"/>
              </a:defRPr>
            </a:lvl1pPr>
            <a:lvl2pPr marL="521374" algn="l" defTabSz="521374" rtl="0" eaLnBrk="1" latinLnBrk="0" hangingPunct="1">
              <a:defRPr sz="2100" kern="1200">
                <a:solidFill>
                  <a:schemeClr val="tx1"/>
                </a:solidFill>
                <a:latin typeface="+mn-lt"/>
                <a:ea typeface="+mn-ea"/>
                <a:cs typeface="+mn-cs"/>
              </a:defRPr>
            </a:lvl2pPr>
            <a:lvl3pPr marL="1042748" algn="l" defTabSz="521374" rtl="0" eaLnBrk="1" latinLnBrk="0" hangingPunct="1">
              <a:defRPr sz="2100" kern="1200">
                <a:solidFill>
                  <a:schemeClr val="tx1"/>
                </a:solidFill>
                <a:latin typeface="+mn-lt"/>
                <a:ea typeface="+mn-ea"/>
                <a:cs typeface="+mn-cs"/>
              </a:defRPr>
            </a:lvl3pPr>
            <a:lvl4pPr marL="1564123" algn="l" defTabSz="521374" rtl="0" eaLnBrk="1" latinLnBrk="0" hangingPunct="1">
              <a:defRPr sz="2100" kern="1200">
                <a:solidFill>
                  <a:schemeClr val="tx1"/>
                </a:solidFill>
                <a:latin typeface="+mn-lt"/>
                <a:ea typeface="+mn-ea"/>
                <a:cs typeface="+mn-cs"/>
              </a:defRPr>
            </a:lvl4pPr>
            <a:lvl5pPr marL="2085497" algn="l" defTabSz="521374" rtl="0" eaLnBrk="1" latinLnBrk="0" hangingPunct="1">
              <a:defRPr sz="2100" kern="1200">
                <a:solidFill>
                  <a:schemeClr val="tx1"/>
                </a:solidFill>
                <a:latin typeface="+mn-lt"/>
                <a:ea typeface="+mn-ea"/>
                <a:cs typeface="+mn-cs"/>
              </a:defRPr>
            </a:lvl5pPr>
            <a:lvl6pPr marL="2606869" algn="l" defTabSz="521374" rtl="0" eaLnBrk="1" latinLnBrk="0" hangingPunct="1">
              <a:defRPr sz="2100" kern="1200">
                <a:solidFill>
                  <a:schemeClr val="tx1"/>
                </a:solidFill>
                <a:latin typeface="+mn-lt"/>
                <a:ea typeface="+mn-ea"/>
                <a:cs typeface="+mn-cs"/>
              </a:defRPr>
            </a:lvl6pPr>
            <a:lvl7pPr marL="3128243" algn="l" defTabSz="521374" rtl="0" eaLnBrk="1" latinLnBrk="0" hangingPunct="1">
              <a:defRPr sz="2100" kern="1200">
                <a:solidFill>
                  <a:schemeClr val="tx1"/>
                </a:solidFill>
                <a:latin typeface="+mn-lt"/>
                <a:ea typeface="+mn-ea"/>
                <a:cs typeface="+mn-cs"/>
              </a:defRPr>
            </a:lvl7pPr>
            <a:lvl8pPr marL="3649618" algn="l" defTabSz="521374" rtl="0" eaLnBrk="1" latinLnBrk="0" hangingPunct="1">
              <a:defRPr sz="2100" kern="1200">
                <a:solidFill>
                  <a:schemeClr val="tx1"/>
                </a:solidFill>
                <a:latin typeface="+mn-lt"/>
                <a:ea typeface="+mn-ea"/>
                <a:cs typeface="+mn-cs"/>
              </a:defRPr>
            </a:lvl8pPr>
            <a:lvl9pPr marL="4170992" algn="l" defTabSz="521374" rtl="0" eaLnBrk="1" latinLnBrk="0" hangingPunct="1">
              <a:defRPr sz="2100" kern="1200">
                <a:solidFill>
                  <a:schemeClr val="tx1"/>
                </a:solidFill>
                <a:latin typeface="+mn-lt"/>
                <a:ea typeface="+mn-ea"/>
                <a:cs typeface="+mn-cs"/>
              </a:defRPr>
            </a:lvl9pPr>
          </a:lstStyle>
          <a:p>
            <a:fld id="{B4FF8160-CADB-4B42-8700-5CFCFAB47CAF}" type="datetimeFigureOut">
              <a:rPr lang="fr-FR" smtClean="0"/>
              <a:pPr/>
              <a:t>08/12/2020</a:t>
            </a:fld>
            <a:endParaRPr lang="en-US" i="1" dirty="0">
              <a:latin typeface="Source Sans Pro"/>
              <a:cs typeface="Source Sans Pro"/>
            </a:endParaRPr>
          </a:p>
        </p:txBody>
      </p:sp>
      <p:sp>
        <p:nvSpPr>
          <p:cNvPr id="14" name="Titre 1">
            <a:extLst>
              <a:ext uri="{FF2B5EF4-FFF2-40B4-BE49-F238E27FC236}">
                <a16:creationId xmlns:a16="http://schemas.microsoft.com/office/drawing/2014/main" id="{E4027B43-38A2-AC4F-8CB3-77D45171301D}"/>
              </a:ext>
            </a:extLst>
          </p:cNvPr>
          <p:cNvSpPr txBox="1">
            <a:spLocks/>
          </p:cNvSpPr>
          <p:nvPr/>
        </p:nvSpPr>
        <p:spPr>
          <a:xfrm>
            <a:off x="221809" y="1016831"/>
            <a:ext cx="9830820" cy="1091953"/>
          </a:xfrm>
          <a:prstGeom prst="rect">
            <a:avLst/>
          </a:prstGeom>
        </p:spPr>
        <p:txBody>
          <a:bodyPr vert="horz" lIns="104287" tIns="52144" rIns="104287" bIns="52144"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endParaRPr lang="fr-FR" sz="2700" b="1" dirty="0">
              <a:solidFill>
                <a:srgbClr val="11483D"/>
              </a:solidFill>
              <a:latin typeface="Source Sans Pro"/>
              <a:cs typeface="Source Sans Pro"/>
            </a:endParaRPr>
          </a:p>
        </p:txBody>
      </p:sp>
      <p:sp>
        <p:nvSpPr>
          <p:cNvPr id="30" name="Rectangle 29">
            <a:extLst>
              <a:ext uri="{FF2B5EF4-FFF2-40B4-BE49-F238E27FC236}">
                <a16:creationId xmlns:a16="http://schemas.microsoft.com/office/drawing/2014/main" id="{675C21AE-23B3-AE4B-9328-2A425C94ACD4}"/>
              </a:ext>
            </a:extLst>
          </p:cNvPr>
          <p:cNvSpPr/>
          <p:nvPr/>
        </p:nvSpPr>
        <p:spPr>
          <a:xfrm>
            <a:off x="912090" y="3990000"/>
            <a:ext cx="2733745" cy="1028636"/>
          </a:xfrm>
          <a:prstGeom prst="rect">
            <a:avLst/>
          </a:prstGeom>
        </p:spPr>
        <p:txBody>
          <a:bodyPr wrap="square" lIns="104287" tIns="52144" rIns="104287" bIns="52144">
            <a:spAutoFit/>
          </a:bodyPr>
          <a:lstStyle/>
          <a:p>
            <a:pPr marL="130361" algn="r"/>
            <a:r>
              <a:rPr lang="fr-FR" sz="2000" dirty="0">
                <a:solidFill>
                  <a:srgbClr val="11483D"/>
                </a:solidFill>
                <a:latin typeface="Source Sans Pro"/>
                <a:cs typeface="Source Sans Pro"/>
              </a:rPr>
              <a:t>Reconnaissance </a:t>
            </a:r>
            <a:r>
              <a:rPr lang="fr-FR" sz="2000" b="1" dirty="0">
                <a:solidFill>
                  <a:srgbClr val="11483D"/>
                </a:solidFill>
                <a:latin typeface="Source Sans Pro"/>
                <a:cs typeface="Source Sans Pro"/>
              </a:rPr>
              <a:t>politique</a:t>
            </a:r>
            <a:r>
              <a:rPr lang="fr-FR" sz="2000" dirty="0">
                <a:solidFill>
                  <a:srgbClr val="11483D"/>
                </a:solidFill>
                <a:latin typeface="Source Sans Pro"/>
                <a:cs typeface="Source Sans Pro"/>
              </a:rPr>
              <a:t> et </a:t>
            </a:r>
            <a:r>
              <a:rPr lang="fr-FR" sz="2000" b="1" dirty="0">
                <a:solidFill>
                  <a:srgbClr val="11483D"/>
                </a:solidFill>
                <a:latin typeface="Source Sans Pro"/>
                <a:cs typeface="Source Sans Pro"/>
              </a:rPr>
              <a:t>sociale  (PSE)</a:t>
            </a:r>
          </a:p>
        </p:txBody>
      </p:sp>
      <p:sp>
        <p:nvSpPr>
          <p:cNvPr id="15" name="Rectangle 14">
            <a:extLst>
              <a:ext uri="{FF2B5EF4-FFF2-40B4-BE49-F238E27FC236}">
                <a16:creationId xmlns:a16="http://schemas.microsoft.com/office/drawing/2014/main" id="{011F78E7-A950-DB49-B0E1-20CA3C35D90E}"/>
              </a:ext>
            </a:extLst>
          </p:cNvPr>
          <p:cNvSpPr/>
          <p:nvPr/>
        </p:nvSpPr>
        <p:spPr>
          <a:xfrm>
            <a:off x="2186527" y="5491689"/>
            <a:ext cx="2454324" cy="413083"/>
          </a:xfrm>
          <a:prstGeom prst="rect">
            <a:avLst/>
          </a:prstGeom>
        </p:spPr>
        <p:txBody>
          <a:bodyPr wrap="square" lIns="104287" tIns="52144" rIns="104287" bIns="52144">
            <a:spAutoFit/>
          </a:bodyPr>
          <a:lstStyle/>
          <a:p>
            <a:pPr marL="130361" algn="r"/>
            <a:r>
              <a:rPr lang="fr-FR" sz="2000" dirty="0">
                <a:solidFill>
                  <a:srgbClr val="11483D"/>
                </a:solidFill>
                <a:latin typeface="Source Sans Pro"/>
                <a:cs typeface="Source Sans Pro"/>
              </a:rPr>
              <a:t>Marché du </a:t>
            </a:r>
            <a:r>
              <a:rPr lang="fr-FR" sz="2000" b="1" dirty="0">
                <a:solidFill>
                  <a:srgbClr val="11483D"/>
                </a:solidFill>
                <a:latin typeface="Source Sans Pro"/>
                <a:cs typeface="Source Sans Pro"/>
              </a:rPr>
              <a:t>carbone</a:t>
            </a:r>
          </a:p>
        </p:txBody>
      </p:sp>
      <p:sp>
        <p:nvSpPr>
          <p:cNvPr id="16" name="Rectangle 15">
            <a:extLst>
              <a:ext uri="{FF2B5EF4-FFF2-40B4-BE49-F238E27FC236}">
                <a16:creationId xmlns:a16="http://schemas.microsoft.com/office/drawing/2014/main" id="{706DBC5F-2311-6948-8C40-7775923043EC}"/>
              </a:ext>
            </a:extLst>
          </p:cNvPr>
          <p:cNvSpPr/>
          <p:nvPr/>
        </p:nvSpPr>
        <p:spPr>
          <a:xfrm>
            <a:off x="6707769" y="3987652"/>
            <a:ext cx="2048968" cy="720860"/>
          </a:xfrm>
          <a:prstGeom prst="rect">
            <a:avLst/>
          </a:prstGeom>
        </p:spPr>
        <p:txBody>
          <a:bodyPr wrap="square" lIns="104287" tIns="52144" rIns="104287" bIns="52144">
            <a:spAutoFit/>
          </a:bodyPr>
          <a:lstStyle/>
          <a:p>
            <a:pPr marL="130361"/>
            <a:r>
              <a:rPr lang="fr-FR" sz="2000" b="1" dirty="0">
                <a:solidFill>
                  <a:srgbClr val="11483D"/>
                </a:solidFill>
                <a:latin typeface="Source Sans Pro"/>
                <a:cs typeface="Source Sans Pro"/>
              </a:rPr>
              <a:t>Filières</a:t>
            </a:r>
            <a:r>
              <a:rPr lang="fr-FR" sz="2000" dirty="0">
                <a:solidFill>
                  <a:srgbClr val="11483D"/>
                </a:solidFill>
                <a:latin typeface="Source Sans Pro"/>
                <a:cs typeface="Source Sans Pro"/>
              </a:rPr>
              <a:t> haie-bois durables</a:t>
            </a:r>
          </a:p>
        </p:txBody>
      </p:sp>
      <p:sp>
        <p:nvSpPr>
          <p:cNvPr id="17" name="Rectangle 16">
            <a:extLst>
              <a:ext uri="{FF2B5EF4-FFF2-40B4-BE49-F238E27FC236}">
                <a16:creationId xmlns:a16="http://schemas.microsoft.com/office/drawing/2014/main" id="{4DC04A17-BF40-5F4C-886D-7B6036DDBFC7}"/>
              </a:ext>
            </a:extLst>
          </p:cNvPr>
          <p:cNvSpPr/>
          <p:nvPr/>
        </p:nvSpPr>
        <p:spPr>
          <a:xfrm>
            <a:off x="5043031" y="5815941"/>
            <a:ext cx="2733745" cy="1028636"/>
          </a:xfrm>
          <a:prstGeom prst="rect">
            <a:avLst/>
          </a:prstGeom>
        </p:spPr>
        <p:txBody>
          <a:bodyPr wrap="square" lIns="104287" tIns="52144" rIns="104287" bIns="52144">
            <a:spAutoFit/>
          </a:bodyPr>
          <a:lstStyle/>
          <a:p>
            <a:pPr marL="130361"/>
            <a:r>
              <a:rPr lang="fr-FR" sz="2000" b="1" dirty="0">
                <a:solidFill>
                  <a:srgbClr val="11483D"/>
                </a:solidFill>
                <a:latin typeface="Source Sans Pro"/>
                <a:cs typeface="Source Sans Pro"/>
              </a:rPr>
              <a:t>Produits</a:t>
            </a:r>
            <a:r>
              <a:rPr lang="fr-FR" sz="2000" dirty="0">
                <a:solidFill>
                  <a:srgbClr val="11483D"/>
                </a:solidFill>
                <a:latin typeface="Source Sans Pro"/>
                <a:cs typeface="Source Sans Pro"/>
              </a:rPr>
              <a:t> agro-alimentaire à valeur environnementale</a:t>
            </a:r>
          </a:p>
        </p:txBody>
      </p:sp>
      <p:sp>
        <p:nvSpPr>
          <p:cNvPr id="19" name="Rectangle 18">
            <a:extLst>
              <a:ext uri="{FF2B5EF4-FFF2-40B4-BE49-F238E27FC236}">
                <a16:creationId xmlns:a16="http://schemas.microsoft.com/office/drawing/2014/main" id="{63D3CB01-AFB0-944F-BA1C-0A5F32BCD4D2}"/>
              </a:ext>
            </a:extLst>
          </p:cNvPr>
          <p:cNvSpPr/>
          <p:nvPr/>
        </p:nvSpPr>
        <p:spPr>
          <a:xfrm>
            <a:off x="3512428" y="2331399"/>
            <a:ext cx="3595357" cy="905526"/>
          </a:xfrm>
          <a:prstGeom prst="rect">
            <a:avLst/>
          </a:prstGeom>
        </p:spPr>
        <p:txBody>
          <a:bodyPr wrap="square" lIns="104287" tIns="52144" rIns="104287" bIns="52144">
            <a:spAutoFit/>
          </a:bodyPr>
          <a:lstStyle/>
          <a:p>
            <a:pPr marL="130361" algn="ctr"/>
            <a:r>
              <a:rPr lang="fr-FR" sz="2600" dirty="0">
                <a:solidFill>
                  <a:srgbClr val="44AD34"/>
                </a:solidFill>
                <a:latin typeface="Source Sans Pro"/>
                <a:cs typeface="Source Sans Pro"/>
              </a:rPr>
              <a:t>Attribue une nouvelle </a:t>
            </a:r>
            <a:r>
              <a:rPr lang="fr-FR" sz="2600" b="1" dirty="0">
                <a:solidFill>
                  <a:srgbClr val="44AD34"/>
                </a:solidFill>
                <a:latin typeface="Source Sans Pro"/>
                <a:cs typeface="Source Sans Pro"/>
              </a:rPr>
              <a:t>valeur à la haie</a:t>
            </a:r>
          </a:p>
        </p:txBody>
      </p:sp>
      <p:pic>
        <p:nvPicPr>
          <p:cNvPr id="2" name="Image 1">
            <a:extLst>
              <a:ext uri="{FF2B5EF4-FFF2-40B4-BE49-F238E27FC236}">
                <a16:creationId xmlns:a16="http://schemas.microsoft.com/office/drawing/2014/main" id="{DE0F2ECC-7E93-1343-ABBF-8BFB9B488AC1}"/>
              </a:ext>
            </a:extLst>
          </p:cNvPr>
          <p:cNvPicPr>
            <a:picLocks noChangeAspect="1"/>
          </p:cNvPicPr>
          <p:nvPr/>
        </p:nvPicPr>
        <p:blipFill>
          <a:blip r:embed="rId3"/>
          <a:stretch>
            <a:fillRect/>
          </a:stretch>
        </p:blipFill>
        <p:spPr>
          <a:xfrm>
            <a:off x="3430258" y="5897688"/>
            <a:ext cx="980146" cy="790103"/>
          </a:xfrm>
          <a:prstGeom prst="rect">
            <a:avLst/>
          </a:prstGeom>
        </p:spPr>
      </p:pic>
      <p:grpSp>
        <p:nvGrpSpPr>
          <p:cNvPr id="4" name="Groupe 3">
            <a:extLst>
              <a:ext uri="{FF2B5EF4-FFF2-40B4-BE49-F238E27FC236}">
                <a16:creationId xmlns:a16="http://schemas.microsoft.com/office/drawing/2014/main" id="{820997CE-EB06-2D4E-9977-E214F9BBDA55}"/>
              </a:ext>
            </a:extLst>
          </p:cNvPr>
          <p:cNvGrpSpPr/>
          <p:nvPr/>
        </p:nvGrpSpPr>
        <p:grpSpPr>
          <a:xfrm>
            <a:off x="7486934" y="5781503"/>
            <a:ext cx="562169" cy="919960"/>
            <a:chOff x="9708202" y="7576647"/>
            <a:chExt cx="673100" cy="1168400"/>
          </a:xfrm>
        </p:grpSpPr>
        <p:pic>
          <p:nvPicPr>
            <p:cNvPr id="3" name="Image 2">
              <a:extLst>
                <a:ext uri="{FF2B5EF4-FFF2-40B4-BE49-F238E27FC236}">
                  <a16:creationId xmlns:a16="http://schemas.microsoft.com/office/drawing/2014/main" id="{3ABE27F3-5D1F-4E45-9C5C-6054B18180F2}"/>
                </a:ext>
              </a:extLst>
            </p:cNvPr>
            <p:cNvPicPr>
              <a:picLocks noChangeAspect="1"/>
            </p:cNvPicPr>
            <p:nvPr/>
          </p:nvPicPr>
          <p:blipFill>
            <a:blip r:embed="rId4"/>
            <a:stretch>
              <a:fillRect/>
            </a:stretch>
          </p:blipFill>
          <p:spPr>
            <a:xfrm>
              <a:off x="9708202" y="7576647"/>
              <a:ext cx="673100" cy="1168400"/>
            </a:xfrm>
            <a:prstGeom prst="rect">
              <a:avLst/>
            </a:prstGeom>
          </p:spPr>
        </p:pic>
        <p:pic>
          <p:nvPicPr>
            <p:cNvPr id="21" name="Image 20">
              <a:extLst>
                <a:ext uri="{FF2B5EF4-FFF2-40B4-BE49-F238E27FC236}">
                  <a16:creationId xmlns:a16="http://schemas.microsoft.com/office/drawing/2014/main" id="{6473A239-AF6F-C840-9CD6-DD42F9B16244}"/>
                </a:ext>
              </a:extLst>
            </p:cNvPr>
            <p:cNvPicPr>
              <a:picLocks noChangeAspect="1"/>
            </p:cNvPicPr>
            <p:nvPr/>
          </p:nvPicPr>
          <p:blipFill rotWithShape="1">
            <a:blip r:embed="rId5">
              <a:extLst>
                <a:ext uri="{28A0092B-C50C-407E-A947-70E740481C1C}">
                  <a14:useLocalDpi xmlns:a14="http://schemas.microsoft.com/office/drawing/2010/main" val="0"/>
                </a:ext>
              </a:extLst>
            </a:blip>
            <a:srcRect t="15979" r="79957" b="16896"/>
            <a:stretch/>
          </p:blipFill>
          <p:spPr>
            <a:xfrm>
              <a:off x="9786976" y="7917389"/>
              <a:ext cx="257776" cy="254359"/>
            </a:xfrm>
            <a:prstGeom prst="rect">
              <a:avLst/>
            </a:prstGeom>
          </p:spPr>
        </p:pic>
      </p:grpSp>
      <p:pic>
        <p:nvPicPr>
          <p:cNvPr id="9" name="Image 8">
            <a:extLst>
              <a:ext uri="{FF2B5EF4-FFF2-40B4-BE49-F238E27FC236}">
                <a16:creationId xmlns:a16="http://schemas.microsoft.com/office/drawing/2014/main" id="{50AB1EDD-FD7D-A34B-B5B4-46B9DC230864}"/>
              </a:ext>
            </a:extLst>
          </p:cNvPr>
          <p:cNvPicPr>
            <a:picLocks noChangeAspect="1"/>
          </p:cNvPicPr>
          <p:nvPr/>
        </p:nvPicPr>
        <p:blipFill>
          <a:blip r:embed="rId6"/>
          <a:stretch>
            <a:fillRect/>
          </a:stretch>
        </p:blipFill>
        <p:spPr>
          <a:xfrm>
            <a:off x="8792503" y="3678136"/>
            <a:ext cx="1364719" cy="1286571"/>
          </a:xfrm>
          <a:prstGeom prst="rect">
            <a:avLst/>
          </a:prstGeom>
        </p:spPr>
      </p:pic>
      <p:pic>
        <p:nvPicPr>
          <p:cNvPr id="10" name="Image 9">
            <a:extLst>
              <a:ext uri="{FF2B5EF4-FFF2-40B4-BE49-F238E27FC236}">
                <a16:creationId xmlns:a16="http://schemas.microsoft.com/office/drawing/2014/main" id="{E562E935-1DFD-C44F-B9E5-C11AC9E8D53E}"/>
              </a:ext>
            </a:extLst>
          </p:cNvPr>
          <p:cNvPicPr>
            <a:picLocks noChangeAspect="1"/>
          </p:cNvPicPr>
          <p:nvPr/>
        </p:nvPicPr>
        <p:blipFill>
          <a:blip r:embed="rId7"/>
          <a:stretch>
            <a:fillRect/>
          </a:stretch>
        </p:blipFill>
        <p:spPr>
          <a:xfrm>
            <a:off x="2893807" y="3179566"/>
            <a:ext cx="570858" cy="777356"/>
          </a:xfrm>
          <a:prstGeom prst="rect">
            <a:avLst/>
          </a:prstGeom>
        </p:spPr>
      </p:pic>
      <p:pic>
        <p:nvPicPr>
          <p:cNvPr id="23" name="Image 22">
            <a:extLst>
              <a:ext uri="{FF2B5EF4-FFF2-40B4-BE49-F238E27FC236}">
                <a16:creationId xmlns:a16="http://schemas.microsoft.com/office/drawing/2014/main" id="{C58F60BE-36BF-EE46-84BD-2F98A540D65B}"/>
              </a:ext>
            </a:extLst>
          </p:cNvPr>
          <p:cNvPicPr>
            <a:picLocks noChangeAspect="1"/>
          </p:cNvPicPr>
          <p:nvPr/>
        </p:nvPicPr>
        <p:blipFill>
          <a:blip r:embed="rId8"/>
          <a:stretch>
            <a:fillRect/>
          </a:stretch>
        </p:blipFill>
        <p:spPr>
          <a:xfrm>
            <a:off x="8654717" y="3106589"/>
            <a:ext cx="663730" cy="323650"/>
          </a:xfrm>
          <a:prstGeom prst="rect">
            <a:avLst/>
          </a:prstGeom>
        </p:spPr>
      </p:pic>
      <p:pic>
        <p:nvPicPr>
          <p:cNvPr id="31" name="Image 30">
            <a:extLst>
              <a:ext uri="{FF2B5EF4-FFF2-40B4-BE49-F238E27FC236}">
                <a16:creationId xmlns:a16="http://schemas.microsoft.com/office/drawing/2014/main" id="{34E12801-346D-0440-B0BB-380F034E33D7}"/>
              </a:ext>
            </a:extLst>
          </p:cNvPr>
          <p:cNvPicPr>
            <a:picLocks noChangeAspect="1"/>
          </p:cNvPicPr>
          <p:nvPr/>
        </p:nvPicPr>
        <p:blipFill rotWithShape="1">
          <a:blip r:embed="rId5">
            <a:extLst>
              <a:ext uri="{28A0092B-C50C-407E-A947-70E740481C1C}">
                <a14:useLocalDpi xmlns:a14="http://schemas.microsoft.com/office/drawing/2010/main" val="0"/>
              </a:ext>
            </a:extLst>
          </a:blip>
          <a:srcRect t="15979" r="79957" b="16896"/>
          <a:stretch/>
        </p:blipFill>
        <p:spPr>
          <a:xfrm>
            <a:off x="4538395" y="3252898"/>
            <a:ext cx="1641677" cy="1527156"/>
          </a:xfrm>
          <a:prstGeom prst="rect">
            <a:avLst/>
          </a:prstGeom>
        </p:spPr>
      </p:pic>
      <p:pic>
        <p:nvPicPr>
          <p:cNvPr id="12" name="Image 11">
            <a:extLst>
              <a:ext uri="{FF2B5EF4-FFF2-40B4-BE49-F238E27FC236}">
                <a16:creationId xmlns:a16="http://schemas.microsoft.com/office/drawing/2014/main" id="{E3686CC0-2749-B641-B782-BEE51EF312E7}"/>
              </a:ext>
            </a:extLst>
          </p:cNvPr>
          <p:cNvPicPr>
            <a:picLocks noChangeAspect="1"/>
          </p:cNvPicPr>
          <p:nvPr/>
        </p:nvPicPr>
        <p:blipFill>
          <a:blip r:embed="rId9"/>
          <a:stretch>
            <a:fillRect/>
          </a:stretch>
        </p:blipFill>
        <p:spPr>
          <a:xfrm>
            <a:off x="8625840" y="5051840"/>
            <a:ext cx="997054" cy="649972"/>
          </a:xfrm>
          <a:prstGeom prst="rect">
            <a:avLst/>
          </a:prstGeom>
        </p:spPr>
      </p:pic>
      <p:sp>
        <p:nvSpPr>
          <p:cNvPr id="13" name="Rectangle 12">
            <a:extLst>
              <a:ext uri="{FF2B5EF4-FFF2-40B4-BE49-F238E27FC236}">
                <a16:creationId xmlns:a16="http://schemas.microsoft.com/office/drawing/2014/main" id="{D6C5D282-4D52-454C-9715-F3DF3FD65EFF}"/>
              </a:ext>
            </a:extLst>
          </p:cNvPr>
          <p:cNvSpPr/>
          <p:nvPr/>
        </p:nvSpPr>
        <p:spPr>
          <a:xfrm>
            <a:off x="8564720" y="5734023"/>
            <a:ext cx="1189009" cy="274584"/>
          </a:xfrm>
          <a:prstGeom prst="rect">
            <a:avLst/>
          </a:prstGeom>
        </p:spPr>
        <p:txBody>
          <a:bodyPr wrap="none" lIns="104287" tIns="52144" rIns="104287" bIns="52144">
            <a:spAutoFit/>
          </a:bodyPr>
          <a:lstStyle/>
          <a:p>
            <a:r>
              <a:rPr lang="fr-FR" sz="1100" dirty="0">
                <a:solidFill>
                  <a:srgbClr val="11483D"/>
                </a:solidFill>
                <a:latin typeface="Source Sans Pro"/>
                <a:cs typeface="Source Sans Pro"/>
              </a:rPr>
              <a:t>Litière plaquette</a:t>
            </a:r>
            <a:endParaRPr lang="fr-FR" sz="1100" dirty="0"/>
          </a:p>
        </p:txBody>
      </p:sp>
      <p:sp>
        <p:nvSpPr>
          <p:cNvPr id="26" name="Rectangle 25">
            <a:extLst>
              <a:ext uri="{FF2B5EF4-FFF2-40B4-BE49-F238E27FC236}">
                <a16:creationId xmlns:a16="http://schemas.microsoft.com/office/drawing/2014/main" id="{698C892E-EA0A-E245-A2B0-D1B86BAF65E6}"/>
              </a:ext>
            </a:extLst>
          </p:cNvPr>
          <p:cNvSpPr/>
          <p:nvPr/>
        </p:nvSpPr>
        <p:spPr>
          <a:xfrm>
            <a:off x="8564722" y="3470396"/>
            <a:ext cx="857660" cy="274584"/>
          </a:xfrm>
          <a:prstGeom prst="rect">
            <a:avLst/>
          </a:prstGeom>
        </p:spPr>
        <p:txBody>
          <a:bodyPr wrap="none" lIns="104287" tIns="52144" rIns="104287" bIns="52144">
            <a:spAutoFit/>
          </a:bodyPr>
          <a:lstStyle/>
          <a:p>
            <a:r>
              <a:rPr lang="fr-FR" sz="1100" dirty="0">
                <a:solidFill>
                  <a:srgbClr val="11483D"/>
                </a:solidFill>
                <a:latin typeface="Source Sans Pro"/>
              </a:rPr>
              <a:t>Bois bûche</a:t>
            </a:r>
            <a:endParaRPr lang="fr-FR" sz="1100" dirty="0"/>
          </a:p>
        </p:txBody>
      </p:sp>
      <p:sp>
        <p:nvSpPr>
          <p:cNvPr id="28" name="Rectangle 27">
            <a:extLst>
              <a:ext uri="{FF2B5EF4-FFF2-40B4-BE49-F238E27FC236}">
                <a16:creationId xmlns:a16="http://schemas.microsoft.com/office/drawing/2014/main" id="{C72A012E-3223-464B-8DBF-B19345F9C1B6}"/>
              </a:ext>
            </a:extLst>
          </p:cNvPr>
          <p:cNvSpPr/>
          <p:nvPr/>
        </p:nvSpPr>
        <p:spPr>
          <a:xfrm>
            <a:off x="8564721" y="4447452"/>
            <a:ext cx="1082574" cy="274584"/>
          </a:xfrm>
          <a:prstGeom prst="rect">
            <a:avLst/>
          </a:prstGeom>
        </p:spPr>
        <p:txBody>
          <a:bodyPr wrap="square" lIns="104287" tIns="52144" rIns="104287" bIns="52144">
            <a:spAutoFit/>
          </a:bodyPr>
          <a:lstStyle/>
          <a:p>
            <a:r>
              <a:rPr lang="fr-FR" sz="1100" dirty="0">
                <a:solidFill>
                  <a:srgbClr val="11483D"/>
                </a:solidFill>
                <a:latin typeface="Source Sans Pro"/>
              </a:rPr>
              <a:t>Bois énergie</a:t>
            </a:r>
            <a:endParaRPr lang="fr-FR" sz="1100" dirty="0"/>
          </a:p>
        </p:txBody>
      </p:sp>
      <p:sp>
        <p:nvSpPr>
          <p:cNvPr id="25" name="Espace réservé du numéro de diapositive 8">
            <a:extLst>
              <a:ext uri="{FF2B5EF4-FFF2-40B4-BE49-F238E27FC236}">
                <a16:creationId xmlns:a16="http://schemas.microsoft.com/office/drawing/2014/main" id="{8C6370F6-74DF-C247-A4A4-C80D53988F5C}"/>
              </a:ext>
            </a:extLst>
          </p:cNvPr>
          <p:cNvSpPr txBox="1">
            <a:spLocks/>
          </p:cNvSpPr>
          <p:nvPr/>
        </p:nvSpPr>
        <p:spPr>
          <a:xfrm>
            <a:off x="8909844" y="20159"/>
            <a:ext cx="1247378" cy="362864"/>
          </a:xfrm>
          <a:prstGeom prst="rect">
            <a:avLst/>
          </a:prstGeom>
        </p:spPr>
        <p:txBody>
          <a:bodyPr vert="horz" lIns="104287" tIns="52144" rIns="104287" bIns="52144" rtlCol="0" anchor="ctr"/>
          <a:lstStyle>
            <a:defPPr>
              <a:defRPr lang="en-US"/>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FEC368-1D7A-4F81-ABF6-AE0E36BAF64C}" type="slidenum">
              <a:rPr lang="en-US" smtClean="0">
                <a:latin typeface="Source Sans Pro" panose="020B0503030403020204" pitchFamily="34" charset="0"/>
                <a:ea typeface="Source Sans Pro" panose="020B0503030403020204" pitchFamily="34" charset="0"/>
              </a:rPr>
              <a:pPr/>
              <a:t>15</a:t>
            </a:fld>
            <a:r>
              <a:rPr lang="en-US">
                <a:latin typeface="Source Sans Pro" panose="020B0503030403020204" pitchFamily="34" charset="0"/>
                <a:ea typeface="Source Sans Pro" panose="020B0503030403020204" pitchFamily="34" charset="0"/>
              </a:rPr>
              <a:t>/31</a:t>
            </a:r>
            <a:endParaRPr lang="en-US" dirty="0">
              <a:latin typeface="Source Sans Pro" panose="020B0503030403020204" pitchFamily="34" charset="0"/>
              <a:ea typeface="Source Sans Pro" panose="020B0503030403020204" pitchFamily="34" charset="0"/>
            </a:endParaRPr>
          </a:p>
        </p:txBody>
      </p:sp>
      <p:sp>
        <p:nvSpPr>
          <p:cNvPr id="27" name="Espace réservé de la date 7">
            <a:extLst>
              <a:ext uri="{FF2B5EF4-FFF2-40B4-BE49-F238E27FC236}">
                <a16:creationId xmlns:a16="http://schemas.microsoft.com/office/drawing/2014/main" id="{0B0725D5-0905-ED4A-B783-037B34A5959A}"/>
              </a:ext>
            </a:extLst>
          </p:cNvPr>
          <p:cNvSpPr txBox="1">
            <a:spLocks/>
          </p:cNvSpPr>
          <p:nvPr/>
        </p:nvSpPr>
        <p:spPr>
          <a:xfrm>
            <a:off x="534591" y="20159"/>
            <a:ext cx="3385741" cy="362864"/>
          </a:xfrm>
          <a:prstGeom prst="rect">
            <a:avLst/>
          </a:prstGeom>
        </p:spPr>
        <p:txBody>
          <a:bodyPr vert="horz" lIns="104287" tIns="52144" rIns="104287" bIns="52144" rtlCol="0" anchor="ctr"/>
          <a:lstStyle>
            <a:defPPr>
              <a:defRPr lang="en-US"/>
            </a:defPPr>
            <a:lvl1pPr marL="0" algn="l"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lundi 25 septembre 17</a:t>
            </a:r>
            <a:endParaRPr lang="en-US" i="1" dirty="0">
              <a:latin typeface="Source Sans Pro"/>
              <a:cs typeface="Source Sans Pro"/>
            </a:endParaRPr>
          </a:p>
        </p:txBody>
      </p:sp>
      <p:sp>
        <p:nvSpPr>
          <p:cNvPr id="32" name="Espace réservé du numéro de diapositive 8">
            <a:extLst>
              <a:ext uri="{FF2B5EF4-FFF2-40B4-BE49-F238E27FC236}">
                <a16:creationId xmlns:a16="http://schemas.microsoft.com/office/drawing/2014/main" id="{32005272-5710-A840-864F-FC9CE9C73F2E}"/>
              </a:ext>
            </a:extLst>
          </p:cNvPr>
          <p:cNvSpPr txBox="1">
            <a:spLocks/>
          </p:cNvSpPr>
          <p:nvPr/>
        </p:nvSpPr>
        <p:spPr>
          <a:xfrm>
            <a:off x="8909844" y="20159"/>
            <a:ext cx="1247378" cy="362864"/>
          </a:xfrm>
          <a:prstGeom prst="rect">
            <a:avLst/>
          </a:prstGeom>
        </p:spPr>
        <p:txBody>
          <a:bodyPr vert="horz" lIns="104287" tIns="52144" rIns="104287" bIns="52144" rtlCol="0" anchor="ctr"/>
          <a:lstStyle>
            <a:defPPr>
              <a:defRPr lang="en-US"/>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FEC368-1D7A-4F81-ABF6-AE0E36BAF64C}" type="slidenum">
              <a:rPr lang="en-US" smtClean="0">
                <a:latin typeface="Source Sans Pro" panose="020B0503030403020204" pitchFamily="34" charset="0"/>
                <a:ea typeface="Source Sans Pro" panose="020B0503030403020204" pitchFamily="34" charset="0"/>
              </a:rPr>
              <a:pPr/>
              <a:t>15</a:t>
            </a:fld>
            <a:r>
              <a:rPr lang="en-US">
                <a:latin typeface="Source Sans Pro" panose="020B0503030403020204" pitchFamily="34" charset="0"/>
                <a:ea typeface="Source Sans Pro" panose="020B0503030403020204" pitchFamily="34" charset="0"/>
              </a:rPr>
              <a:t>/31</a:t>
            </a:r>
            <a:endParaRPr lang="en-US" dirty="0">
              <a:latin typeface="Source Sans Pro" panose="020B0503030403020204" pitchFamily="34" charset="0"/>
              <a:ea typeface="Source Sans Pro" panose="020B0503030403020204" pitchFamily="34" charset="0"/>
            </a:endParaRPr>
          </a:p>
        </p:txBody>
      </p:sp>
      <p:sp>
        <p:nvSpPr>
          <p:cNvPr id="33" name="Rectangle 32">
            <a:extLst>
              <a:ext uri="{FF2B5EF4-FFF2-40B4-BE49-F238E27FC236}">
                <a16:creationId xmlns:a16="http://schemas.microsoft.com/office/drawing/2014/main" id="{B7DA319A-F165-5C49-900D-6E4F7A3379D6}"/>
              </a:ext>
            </a:extLst>
          </p:cNvPr>
          <p:cNvSpPr/>
          <p:nvPr/>
        </p:nvSpPr>
        <p:spPr>
          <a:xfrm>
            <a:off x="0" y="20159"/>
            <a:ext cx="10691813" cy="1172755"/>
          </a:xfrm>
          <a:prstGeom prst="rect">
            <a:avLst/>
          </a:prstGeom>
          <a:solidFill>
            <a:srgbClr val="38A028"/>
          </a:solidFill>
          <a:ln>
            <a:noFill/>
          </a:ln>
        </p:spPr>
        <p:style>
          <a:lnRef idx="2">
            <a:schemeClr val="dk1"/>
          </a:lnRef>
          <a:fillRef idx="1">
            <a:schemeClr val="lt1"/>
          </a:fillRef>
          <a:effectRef idx="0">
            <a:schemeClr val="dk1"/>
          </a:effectRef>
          <a:fontRef idx="minor">
            <a:schemeClr val="dk1"/>
          </a:fontRef>
        </p:style>
        <p:txBody>
          <a:bodyPr lIns="104287" tIns="52144" rIns="104287" bIns="52144" rtlCol="0" anchor="ctr"/>
          <a:lstStyle/>
          <a:p>
            <a:pPr algn="ctr"/>
            <a:endParaRPr lang="fr-FR" sz="1500" dirty="0"/>
          </a:p>
        </p:txBody>
      </p:sp>
      <p:sp>
        <p:nvSpPr>
          <p:cNvPr id="34" name="ZoneTexte 33">
            <a:extLst>
              <a:ext uri="{FF2B5EF4-FFF2-40B4-BE49-F238E27FC236}">
                <a16:creationId xmlns:a16="http://schemas.microsoft.com/office/drawing/2014/main" id="{1FC8A3A3-C55F-1F45-838B-86168A860D6A}"/>
              </a:ext>
            </a:extLst>
          </p:cNvPr>
          <p:cNvSpPr txBox="1"/>
          <p:nvPr/>
        </p:nvSpPr>
        <p:spPr>
          <a:xfrm>
            <a:off x="1490376" y="-4525"/>
            <a:ext cx="9201437" cy="1213302"/>
          </a:xfrm>
          <a:prstGeom prst="rect">
            <a:avLst/>
          </a:prstGeom>
          <a:noFill/>
        </p:spPr>
        <p:txBody>
          <a:bodyPr wrap="square" lIns="104287" tIns="52144" rIns="104287" bIns="52144" rtlCol="0">
            <a:spAutoFit/>
          </a:bodyPr>
          <a:lstStyle/>
          <a:p>
            <a:r>
              <a:rPr lang="fr-FR" sz="3600" b="1" dirty="0">
                <a:solidFill>
                  <a:schemeClr val="bg1"/>
                </a:solidFill>
                <a:latin typeface="Source Sans Pro" panose="020B0503030403020204" pitchFamily="34" charset="77"/>
              </a:rPr>
              <a:t>Le label, une opportunité pour accéder à des débouchés économiques </a:t>
            </a:r>
            <a:endParaRPr lang="fr-FR" sz="3600" dirty="0">
              <a:solidFill>
                <a:schemeClr val="bg1"/>
              </a:solidFill>
              <a:latin typeface="Source Sans Pro" panose="020B0503030403020204" pitchFamily="34" charset="77"/>
            </a:endParaRPr>
          </a:p>
        </p:txBody>
      </p:sp>
      <p:pic>
        <p:nvPicPr>
          <p:cNvPr id="35" name="Image 34">
            <a:extLst>
              <a:ext uri="{FF2B5EF4-FFF2-40B4-BE49-F238E27FC236}">
                <a16:creationId xmlns:a16="http://schemas.microsoft.com/office/drawing/2014/main" id="{7F2413CC-CC55-7048-A5E2-967CF5E2E9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9859"/>
            <a:ext cx="1490376" cy="1236138"/>
          </a:xfrm>
          <a:prstGeom prst="rect">
            <a:avLst/>
          </a:prstGeom>
        </p:spPr>
      </p:pic>
      <p:sp>
        <p:nvSpPr>
          <p:cNvPr id="36" name="Rectangle 35">
            <a:extLst>
              <a:ext uri="{FF2B5EF4-FFF2-40B4-BE49-F238E27FC236}">
                <a16:creationId xmlns:a16="http://schemas.microsoft.com/office/drawing/2014/main" id="{3B815C85-6B09-F74F-866E-16704C105F73}"/>
              </a:ext>
            </a:extLst>
          </p:cNvPr>
          <p:cNvSpPr/>
          <p:nvPr/>
        </p:nvSpPr>
        <p:spPr>
          <a:xfrm>
            <a:off x="221809" y="1408070"/>
            <a:ext cx="3416205" cy="1828855"/>
          </a:xfrm>
          <a:prstGeom prst="rect">
            <a:avLst/>
          </a:prstGeom>
        </p:spPr>
        <p:txBody>
          <a:bodyPr wrap="square" lIns="104287" tIns="52144" rIns="104287" bIns="52144">
            <a:spAutoFit/>
          </a:bodyPr>
          <a:lstStyle/>
          <a:p>
            <a:pPr marL="130361"/>
            <a:r>
              <a:rPr lang="fr-FR" sz="1400" dirty="0">
                <a:solidFill>
                  <a:srgbClr val="075045"/>
                </a:solidFill>
                <a:latin typeface="Source Sans Pro" panose="020B0503030403020204" pitchFamily="34" charset="77"/>
              </a:rPr>
              <a:t>L’amorce d’une inscription de la haie dans une économique territoriale durable est indispensable pour consolider le dispositif PSE.</a:t>
            </a:r>
            <a:endParaRPr lang="fr-FR" sz="1400" dirty="0">
              <a:solidFill>
                <a:srgbClr val="075045"/>
              </a:solidFill>
              <a:latin typeface="Source Sans Pro" panose="020B0503030403020204" pitchFamily="34" charset="77"/>
              <a:cs typeface="Source Sans Pro"/>
            </a:endParaRPr>
          </a:p>
          <a:p>
            <a:pPr marL="130361"/>
            <a:endParaRPr lang="fr-FR" sz="1400" dirty="0">
              <a:solidFill>
                <a:srgbClr val="075045"/>
              </a:solidFill>
              <a:latin typeface="Source Sans Pro" panose="020B0503030403020204" pitchFamily="34" charset="77"/>
              <a:cs typeface="Source Sans Pro"/>
            </a:endParaRPr>
          </a:p>
          <a:p>
            <a:pPr marL="130361"/>
            <a:r>
              <a:rPr lang="fr-FR" sz="1400" dirty="0">
                <a:solidFill>
                  <a:srgbClr val="075045"/>
                </a:solidFill>
                <a:latin typeface="Source Sans Pro" panose="020B0503030403020204" pitchFamily="34" charset="77"/>
                <a:cs typeface="Source Sans Pro"/>
              </a:rPr>
              <a:t>En garantissant un bon état des haies fournissant des services écosystémiques,</a:t>
            </a:r>
          </a:p>
          <a:p>
            <a:pPr marL="130361"/>
            <a:r>
              <a:rPr lang="fr-FR" sz="1400" dirty="0">
                <a:solidFill>
                  <a:srgbClr val="075045"/>
                </a:solidFill>
                <a:latin typeface="Source Sans Pro" panose="020B0503030403020204" pitchFamily="34" charset="77"/>
                <a:cs typeface="Source Sans Pro"/>
              </a:rPr>
              <a:t>le Label Haie :</a:t>
            </a:r>
          </a:p>
        </p:txBody>
      </p:sp>
    </p:spTree>
    <p:extLst>
      <p:ext uri="{BB962C8B-B14F-4D97-AF65-F5344CB8AC3E}">
        <p14:creationId xmlns:p14="http://schemas.microsoft.com/office/powerpoint/2010/main" val="1272739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8">
            <a:extLst>
              <a:ext uri="{FF2B5EF4-FFF2-40B4-BE49-F238E27FC236}">
                <a16:creationId xmlns:a16="http://schemas.microsoft.com/office/drawing/2014/main" id="{827881B9-0073-CA49-AFDF-D17361F14475}"/>
              </a:ext>
            </a:extLst>
          </p:cNvPr>
          <p:cNvSpPr>
            <a:spLocks noGrp="1"/>
          </p:cNvSpPr>
          <p:nvPr>
            <p:ph type="sldNum" sz="quarter" idx="12"/>
          </p:nvPr>
        </p:nvSpPr>
        <p:spPr/>
        <p:txBody>
          <a:bodyPr/>
          <a:lstStyle/>
          <a:p>
            <a:fld id="{0CFEC368-1D7A-4F81-ABF6-AE0E36BAF64C}" type="slidenum">
              <a:rPr lang="en-US" smtClean="0">
                <a:latin typeface="Source Sans Pro" panose="020B0503030403020204" pitchFamily="34" charset="0"/>
                <a:ea typeface="Source Sans Pro" panose="020B0503030403020204" pitchFamily="34" charset="0"/>
              </a:rPr>
              <a:pPr/>
              <a:t>16</a:t>
            </a:fld>
            <a:r>
              <a:rPr lang="en-US" dirty="0">
                <a:latin typeface="Source Sans Pro" panose="020B0503030403020204" pitchFamily="34" charset="0"/>
                <a:ea typeface="Source Sans Pro" panose="020B0503030403020204" pitchFamily="34" charset="0"/>
              </a:rPr>
              <a:t>/31</a:t>
            </a:r>
          </a:p>
        </p:txBody>
      </p:sp>
      <p:sp>
        <p:nvSpPr>
          <p:cNvPr id="5" name="Espace réservé de la date 7">
            <a:extLst>
              <a:ext uri="{FF2B5EF4-FFF2-40B4-BE49-F238E27FC236}">
                <a16:creationId xmlns:a16="http://schemas.microsoft.com/office/drawing/2014/main" id="{6B496179-39F5-064F-B6A9-9891BE99946E}"/>
              </a:ext>
            </a:extLst>
          </p:cNvPr>
          <p:cNvSpPr>
            <a:spLocks noGrp="1"/>
          </p:cNvSpPr>
          <p:nvPr>
            <p:ph type="dt" sz="half" idx="4294967295"/>
          </p:nvPr>
        </p:nvSpPr>
        <p:spPr>
          <a:xfrm>
            <a:off x="1" y="9810079"/>
            <a:ext cx="3493401" cy="563476"/>
          </a:xfrm>
          <a:prstGeom prst="rect">
            <a:avLst/>
          </a:prstGeom>
        </p:spPr>
        <p:txBody>
          <a:bodyPr vert="horz" lIns="145967" tIns="72985" rIns="145967" bIns="72985" rtlCol="0" anchor="ctr"/>
          <a:lstStyle>
            <a:defPPr>
              <a:defRPr lang="en-US"/>
            </a:defPPr>
            <a:lvl1pPr marL="0" algn="l" defTabSz="521374" rtl="0" eaLnBrk="1" latinLnBrk="0" hangingPunct="1">
              <a:defRPr sz="1900" kern="1200">
                <a:solidFill>
                  <a:schemeClr val="tx1">
                    <a:tint val="75000"/>
                  </a:schemeClr>
                </a:solidFill>
                <a:latin typeface="+mn-lt"/>
                <a:ea typeface="+mn-ea"/>
                <a:cs typeface="+mn-cs"/>
              </a:defRPr>
            </a:lvl1pPr>
            <a:lvl2pPr marL="521374" algn="l" defTabSz="521374" rtl="0" eaLnBrk="1" latinLnBrk="0" hangingPunct="1">
              <a:defRPr sz="2100" kern="1200">
                <a:solidFill>
                  <a:schemeClr val="tx1"/>
                </a:solidFill>
                <a:latin typeface="+mn-lt"/>
                <a:ea typeface="+mn-ea"/>
                <a:cs typeface="+mn-cs"/>
              </a:defRPr>
            </a:lvl2pPr>
            <a:lvl3pPr marL="1042748" algn="l" defTabSz="521374" rtl="0" eaLnBrk="1" latinLnBrk="0" hangingPunct="1">
              <a:defRPr sz="2100" kern="1200">
                <a:solidFill>
                  <a:schemeClr val="tx1"/>
                </a:solidFill>
                <a:latin typeface="+mn-lt"/>
                <a:ea typeface="+mn-ea"/>
                <a:cs typeface="+mn-cs"/>
              </a:defRPr>
            </a:lvl3pPr>
            <a:lvl4pPr marL="1564123" algn="l" defTabSz="521374" rtl="0" eaLnBrk="1" latinLnBrk="0" hangingPunct="1">
              <a:defRPr sz="2100" kern="1200">
                <a:solidFill>
                  <a:schemeClr val="tx1"/>
                </a:solidFill>
                <a:latin typeface="+mn-lt"/>
                <a:ea typeface="+mn-ea"/>
                <a:cs typeface="+mn-cs"/>
              </a:defRPr>
            </a:lvl4pPr>
            <a:lvl5pPr marL="2085497" algn="l" defTabSz="521374" rtl="0" eaLnBrk="1" latinLnBrk="0" hangingPunct="1">
              <a:defRPr sz="2100" kern="1200">
                <a:solidFill>
                  <a:schemeClr val="tx1"/>
                </a:solidFill>
                <a:latin typeface="+mn-lt"/>
                <a:ea typeface="+mn-ea"/>
                <a:cs typeface="+mn-cs"/>
              </a:defRPr>
            </a:lvl5pPr>
            <a:lvl6pPr marL="2606869" algn="l" defTabSz="521374" rtl="0" eaLnBrk="1" latinLnBrk="0" hangingPunct="1">
              <a:defRPr sz="2100" kern="1200">
                <a:solidFill>
                  <a:schemeClr val="tx1"/>
                </a:solidFill>
                <a:latin typeface="+mn-lt"/>
                <a:ea typeface="+mn-ea"/>
                <a:cs typeface="+mn-cs"/>
              </a:defRPr>
            </a:lvl6pPr>
            <a:lvl7pPr marL="3128243" algn="l" defTabSz="521374" rtl="0" eaLnBrk="1" latinLnBrk="0" hangingPunct="1">
              <a:defRPr sz="2100" kern="1200">
                <a:solidFill>
                  <a:schemeClr val="tx1"/>
                </a:solidFill>
                <a:latin typeface="+mn-lt"/>
                <a:ea typeface="+mn-ea"/>
                <a:cs typeface="+mn-cs"/>
              </a:defRPr>
            </a:lvl7pPr>
            <a:lvl8pPr marL="3649618" algn="l" defTabSz="521374" rtl="0" eaLnBrk="1" latinLnBrk="0" hangingPunct="1">
              <a:defRPr sz="2100" kern="1200">
                <a:solidFill>
                  <a:schemeClr val="tx1"/>
                </a:solidFill>
                <a:latin typeface="+mn-lt"/>
                <a:ea typeface="+mn-ea"/>
                <a:cs typeface="+mn-cs"/>
              </a:defRPr>
            </a:lvl8pPr>
            <a:lvl9pPr marL="4170992" algn="l" defTabSz="521374" rtl="0" eaLnBrk="1" latinLnBrk="0" hangingPunct="1">
              <a:defRPr sz="2100" kern="1200">
                <a:solidFill>
                  <a:schemeClr val="tx1"/>
                </a:solidFill>
                <a:latin typeface="+mn-lt"/>
                <a:ea typeface="+mn-ea"/>
                <a:cs typeface="+mn-cs"/>
              </a:defRPr>
            </a:lvl9pPr>
          </a:lstStyle>
          <a:p>
            <a:fld id="{B4FF8160-CADB-4B42-8700-5CFCFAB47CAF}" type="datetimeFigureOut">
              <a:rPr lang="fr-FR" smtClean="0"/>
              <a:pPr/>
              <a:t>08/12/2020</a:t>
            </a:fld>
            <a:endParaRPr lang="en-US" i="1" dirty="0">
              <a:latin typeface="Source Sans Pro"/>
              <a:cs typeface="Source Sans Pro"/>
            </a:endParaRPr>
          </a:p>
        </p:txBody>
      </p:sp>
      <p:sp>
        <p:nvSpPr>
          <p:cNvPr id="14" name="Titre 1">
            <a:extLst>
              <a:ext uri="{FF2B5EF4-FFF2-40B4-BE49-F238E27FC236}">
                <a16:creationId xmlns:a16="http://schemas.microsoft.com/office/drawing/2014/main" id="{E4027B43-38A2-AC4F-8CB3-77D45171301D}"/>
              </a:ext>
            </a:extLst>
          </p:cNvPr>
          <p:cNvSpPr txBox="1">
            <a:spLocks/>
          </p:cNvSpPr>
          <p:nvPr/>
        </p:nvSpPr>
        <p:spPr>
          <a:xfrm>
            <a:off x="221809" y="1016831"/>
            <a:ext cx="9830820" cy="1091953"/>
          </a:xfrm>
          <a:prstGeom prst="rect">
            <a:avLst/>
          </a:prstGeom>
        </p:spPr>
        <p:txBody>
          <a:bodyPr vert="horz" lIns="104287" tIns="52144" rIns="104287" bIns="52144"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endParaRPr lang="fr-FR" sz="2700" b="1" dirty="0">
              <a:solidFill>
                <a:srgbClr val="11483D"/>
              </a:solidFill>
              <a:latin typeface="Source Sans Pro"/>
              <a:cs typeface="Source Sans Pro"/>
            </a:endParaRPr>
          </a:p>
        </p:txBody>
      </p:sp>
      <p:sp>
        <p:nvSpPr>
          <p:cNvPr id="30" name="Rectangle 29">
            <a:extLst>
              <a:ext uri="{FF2B5EF4-FFF2-40B4-BE49-F238E27FC236}">
                <a16:creationId xmlns:a16="http://schemas.microsoft.com/office/drawing/2014/main" id="{675C21AE-23B3-AE4B-9328-2A425C94ACD4}"/>
              </a:ext>
            </a:extLst>
          </p:cNvPr>
          <p:cNvSpPr/>
          <p:nvPr/>
        </p:nvSpPr>
        <p:spPr>
          <a:xfrm>
            <a:off x="645170" y="3330311"/>
            <a:ext cx="3570635" cy="1336413"/>
          </a:xfrm>
          <a:prstGeom prst="rect">
            <a:avLst/>
          </a:prstGeom>
        </p:spPr>
        <p:txBody>
          <a:bodyPr wrap="square" lIns="104287" tIns="52144" rIns="104287" bIns="52144">
            <a:spAutoFit/>
          </a:bodyPr>
          <a:lstStyle/>
          <a:p>
            <a:pPr marL="130361" algn="r"/>
            <a:r>
              <a:rPr lang="fr-FR" sz="2000" b="1" dirty="0">
                <a:solidFill>
                  <a:srgbClr val="11483D"/>
                </a:solidFill>
                <a:latin typeface="Source Sans Pro"/>
                <a:cs typeface="Source Sans Pro"/>
              </a:rPr>
              <a:t>Connaissances</a:t>
            </a:r>
            <a:r>
              <a:rPr lang="fr-FR" sz="2000" dirty="0">
                <a:solidFill>
                  <a:srgbClr val="11483D"/>
                </a:solidFill>
                <a:latin typeface="Source Sans Pro"/>
                <a:cs typeface="Source Sans Pro"/>
              </a:rPr>
              <a:t> sur la haies en tant qu’écosystème, avec ses  pratiques de gestion associées</a:t>
            </a:r>
            <a:endParaRPr lang="fr-FR" sz="2000" b="1" dirty="0">
              <a:solidFill>
                <a:srgbClr val="11483D"/>
              </a:solidFill>
              <a:latin typeface="Source Sans Pro"/>
              <a:cs typeface="Source Sans Pro"/>
            </a:endParaRPr>
          </a:p>
        </p:txBody>
      </p:sp>
      <p:sp>
        <p:nvSpPr>
          <p:cNvPr id="15" name="Rectangle 14">
            <a:extLst>
              <a:ext uri="{FF2B5EF4-FFF2-40B4-BE49-F238E27FC236}">
                <a16:creationId xmlns:a16="http://schemas.microsoft.com/office/drawing/2014/main" id="{011F78E7-A950-DB49-B0E1-20CA3C35D90E}"/>
              </a:ext>
            </a:extLst>
          </p:cNvPr>
          <p:cNvSpPr/>
          <p:nvPr/>
        </p:nvSpPr>
        <p:spPr>
          <a:xfrm>
            <a:off x="6832255" y="5018853"/>
            <a:ext cx="3192628" cy="720860"/>
          </a:xfrm>
          <a:prstGeom prst="rect">
            <a:avLst/>
          </a:prstGeom>
        </p:spPr>
        <p:txBody>
          <a:bodyPr wrap="square" lIns="104287" tIns="52144" rIns="104287" bIns="52144">
            <a:spAutoFit/>
          </a:bodyPr>
          <a:lstStyle/>
          <a:p>
            <a:pPr marL="130361"/>
            <a:r>
              <a:rPr lang="fr-FR" sz="2000" dirty="0">
                <a:solidFill>
                  <a:srgbClr val="11483D"/>
                </a:solidFill>
                <a:latin typeface="Source Sans Pro"/>
                <a:cs typeface="Source Sans Pro"/>
              </a:rPr>
              <a:t>Evaluation </a:t>
            </a:r>
            <a:r>
              <a:rPr lang="fr-FR" sz="2000" b="1" dirty="0">
                <a:solidFill>
                  <a:srgbClr val="11483D"/>
                </a:solidFill>
                <a:latin typeface="Source Sans Pro"/>
                <a:cs typeface="Source Sans Pro"/>
              </a:rPr>
              <a:t>entre pairs </a:t>
            </a:r>
            <a:r>
              <a:rPr lang="fr-FR" sz="2000" dirty="0">
                <a:solidFill>
                  <a:srgbClr val="11483D"/>
                </a:solidFill>
                <a:latin typeface="Source Sans Pro"/>
                <a:cs typeface="Source Sans Pro"/>
              </a:rPr>
              <a:t>pour faciliter la formation</a:t>
            </a:r>
            <a:endParaRPr lang="fr-FR" sz="2000" b="1" dirty="0">
              <a:solidFill>
                <a:srgbClr val="11483D"/>
              </a:solidFill>
              <a:latin typeface="Source Sans Pro"/>
              <a:cs typeface="Source Sans Pro"/>
            </a:endParaRPr>
          </a:p>
        </p:txBody>
      </p:sp>
      <p:sp>
        <p:nvSpPr>
          <p:cNvPr id="16" name="Rectangle 15">
            <a:extLst>
              <a:ext uri="{FF2B5EF4-FFF2-40B4-BE49-F238E27FC236}">
                <a16:creationId xmlns:a16="http://schemas.microsoft.com/office/drawing/2014/main" id="{706DBC5F-2311-6948-8C40-7775923043EC}"/>
              </a:ext>
            </a:extLst>
          </p:cNvPr>
          <p:cNvSpPr/>
          <p:nvPr/>
        </p:nvSpPr>
        <p:spPr>
          <a:xfrm>
            <a:off x="851228" y="5375229"/>
            <a:ext cx="3687167" cy="1028636"/>
          </a:xfrm>
          <a:prstGeom prst="rect">
            <a:avLst/>
          </a:prstGeom>
        </p:spPr>
        <p:txBody>
          <a:bodyPr wrap="square" lIns="104287" tIns="52144" rIns="104287" bIns="52144">
            <a:spAutoFit/>
          </a:bodyPr>
          <a:lstStyle/>
          <a:p>
            <a:pPr marL="130361" algn="r"/>
            <a:r>
              <a:rPr lang="fr-FR" sz="2000" b="1" dirty="0">
                <a:solidFill>
                  <a:srgbClr val="11483D"/>
                </a:solidFill>
                <a:latin typeface="Source Sans Pro"/>
                <a:cs typeface="Source Sans Pro"/>
              </a:rPr>
              <a:t>Accompagnement </a:t>
            </a:r>
            <a:r>
              <a:rPr lang="fr-FR" sz="2000" dirty="0">
                <a:solidFill>
                  <a:srgbClr val="11483D"/>
                </a:solidFill>
                <a:latin typeface="Source Sans Pro"/>
                <a:cs typeface="Source Sans Pro"/>
              </a:rPr>
              <a:t>technique au pied des haies régulier et dans la durée </a:t>
            </a:r>
          </a:p>
        </p:txBody>
      </p:sp>
      <p:sp>
        <p:nvSpPr>
          <p:cNvPr id="17" name="Rectangle 16">
            <a:extLst>
              <a:ext uri="{FF2B5EF4-FFF2-40B4-BE49-F238E27FC236}">
                <a16:creationId xmlns:a16="http://schemas.microsoft.com/office/drawing/2014/main" id="{4DC04A17-BF40-5F4C-886D-7B6036DDBFC7}"/>
              </a:ext>
            </a:extLst>
          </p:cNvPr>
          <p:cNvSpPr/>
          <p:nvPr/>
        </p:nvSpPr>
        <p:spPr>
          <a:xfrm>
            <a:off x="5031821" y="6218696"/>
            <a:ext cx="3600869" cy="1028636"/>
          </a:xfrm>
          <a:prstGeom prst="rect">
            <a:avLst/>
          </a:prstGeom>
        </p:spPr>
        <p:txBody>
          <a:bodyPr wrap="square" lIns="104287" tIns="52144" rIns="104287" bIns="52144">
            <a:spAutoFit/>
          </a:bodyPr>
          <a:lstStyle/>
          <a:p>
            <a:pPr marL="130361"/>
            <a:r>
              <a:rPr lang="fr-FR" sz="2000" dirty="0">
                <a:solidFill>
                  <a:srgbClr val="11483D"/>
                </a:solidFill>
                <a:latin typeface="Source Sans Pro"/>
                <a:cs typeface="Source Sans Pro"/>
              </a:rPr>
              <a:t>Constitution d’</a:t>
            </a:r>
            <a:r>
              <a:rPr lang="fr-FR" sz="2000" b="1" dirty="0">
                <a:solidFill>
                  <a:srgbClr val="11483D"/>
                </a:solidFill>
                <a:latin typeface="Source Sans Pro"/>
                <a:cs typeface="Source Sans Pro"/>
              </a:rPr>
              <a:t>Organisations Collectives </a:t>
            </a:r>
            <a:r>
              <a:rPr lang="fr-FR" sz="2000" dirty="0">
                <a:solidFill>
                  <a:srgbClr val="11483D"/>
                </a:solidFill>
                <a:latin typeface="Source Sans Pro"/>
                <a:cs typeface="Source Sans Pro"/>
              </a:rPr>
              <a:t>de Gestionnaires (OCG)</a:t>
            </a:r>
          </a:p>
        </p:txBody>
      </p:sp>
      <p:sp>
        <p:nvSpPr>
          <p:cNvPr id="19" name="Rectangle 18">
            <a:extLst>
              <a:ext uri="{FF2B5EF4-FFF2-40B4-BE49-F238E27FC236}">
                <a16:creationId xmlns:a16="http://schemas.microsoft.com/office/drawing/2014/main" id="{63D3CB01-AFB0-944F-BA1C-0A5F32BCD4D2}"/>
              </a:ext>
            </a:extLst>
          </p:cNvPr>
          <p:cNvSpPr/>
          <p:nvPr/>
        </p:nvSpPr>
        <p:spPr>
          <a:xfrm>
            <a:off x="2967630" y="1871759"/>
            <a:ext cx="4756554" cy="1305635"/>
          </a:xfrm>
          <a:prstGeom prst="rect">
            <a:avLst/>
          </a:prstGeom>
        </p:spPr>
        <p:txBody>
          <a:bodyPr wrap="square" lIns="104287" tIns="52144" rIns="104287" bIns="52144">
            <a:spAutoFit/>
          </a:bodyPr>
          <a:lstStyle/>
          <a:p>
            <a:pPr marL="130361" algn="ctr"/>
            <a:r>
              <a:rPr lang="fr-FR" sz="2600" dirty="0">
                <a:solidFill>
                  <a:srgbClr val="44AD34"/>
                </a:solidFill>
                <a:latin typeface="Source Sans Pro"/>
                <a:cs typeface="Source Sans Pro"/>
              </a:rPr>
              <a:t>Guide la (ré)</a:t>
            </a:r>
            <a:r>
              <a:rPr lang="fr-FR" sz="2600" b="1" dirty="0">
                <a:solidFill>
                  <a:srgbClr val="44AD34"/>
                </a:solidFill>
                <a:latin typeface="Source Sans Pro"/>
                <a:cs typeface="Source Sans Pro"/>
              </a:rPr>
              <a:t>appropriation de la gestion durable des haies</a:t>
            </a:r>
            <a:r>
              <a:rPr lang="fr-FR" sz="2600" dirty="0">
                <a:solidFill>
                  <a:srgbClr val="44AD34"/>
                </a:solidFill>
                <a:latin typeface="Source Sans Pro"/>
                <a:cs typeface="Source Sans Pro"/>
              </a:rPr>
              <a:t> </a:t>
            </a:r>
          </a:p>
          <a:p>
            <a:pPr marL="130361" algn="ctr"/>
            <a:r>
              <a:rPr lang="fr-FR" sz="2600" dirty="0">
                <a:solidFill>
                  <a:srgbClr val="44AD34"/>
                </a:solidFill>
                <a:latin typeface="Source Sans Pro"/>
                <a:cs typeface="Source Sans Pro"/>
              </a:rPr>
              <a:t>par les agriculteurs</a:t>
            </a:r>
            <a:endParaRPr lang="fr-FR" sz="2600" b="1" dirty="0">
              <a:solidFill>
                <a:srgbClr val="44AD34"/>
              </a:solidFill>
              <a:latin typeface="Source Sans Pro"/>
              <a:cs typeface="Source Sans Pro"/>
            </a:endParaRPr>
          </a:p>
        </p:txBody>
      </p:sp>
      <p:sp>
        <p:nvSpPr>
          <p:cNvPr id="22" name="Rectangle 21">
            <a:extLst>
              <a:ext uri="{FF2B5EF4-FFF2-40B4-BE49-F238E27FC236}">
                <a16:creationId xmlns:a16="http://schemas.microsoft.com/office/drawing/2014/main" id="{295DB00C-2F70-F64E-AB60-8A5FD77D653E}"/>
              </a:ext>
            </a:extLst>
          </p:cNvPr>
          <p:cNvSpPr/>
          <p:nvPr/>
        </p:nvSpPr>
        <p:spPr>
          <a:xfrm>
            <a:off x="7048279" y="3345188"/>
            <a:ext cx="3004350" cy="720860"/>
          </a:xfrm>
          <a:prstGeom prst="rect">
            <a:avLst/>
          </a:prstGeom>
        </p:spPr>
        <p:txBody>
          <a:bodyPr wrap="square" lIns="104287" tIns="52144" rIns="104287" bIns="52144">
            <a:spAutoFit/>
          </a:bodyPr>
          <a:lstStyle/>
          <a:p>
            <a:pPr marL="130361"/>
            <a:r>
              <a:rPr lang="fr-FR" sz="2000" dirty="0">
                <a:solidFill>
                  <a:srgbClr val="11483D"/>
                </a:solidFill>
                <a:latin typeface="Source Sans Pro"/>
                <a:cs typeface="Source Sans Pro"/>
              </a:rPr>
              <a:t>Paliers de </a:t>
            </a:r>
            <a:r>
              <a:rPr lang="fr-FR" sz="2000" b="1" dirty="0">
                <a:solidFill>
                  <a:srgbClr val="11483D"/>
                </a:solidFill>
                <a:latin typeface="Source Sans Pro"/>
                <a:cs typeface="Source Sans Pro"/>
              </a:rPr>
              <a:t>progression </a:t>
            </a:r>
            <a:r>
              <a:rPr lang="fr-FR" sz="2000" dirty="0">
                <a:solidFill>
                  <a:srgbClr val="11483D"/>
                </a:solidFill>
                <a:latin typeface="Source Sans Pro"/>
                <a:cs typeface="Source Sans Pro"/>
              </a:rPr>
              <a:t>et </a:t>
            </a:r>
            <a:r>
              <a:rPr lang="fr-FR" sz="2000" b="1" dirty="0">
                <a:solidFill>
                  <a:srgbClr val="11483D"/>
                </a:solidFill>
                <a:latin typeface="Source Sans Pro"/>
                <a:cs typeface="Source Sans Pro"/>
              </a:rPr>
              <a:t>caps </a:t>
            </a:r>
            <a:r>
              <a:rPr lang="fr-FR" sz="2000" dirty="0">
                <a:solidFill>
                  <a:srgbClr val="11483D"/>
                </a:solidFill>
                <a:latin typeface="Source Sans Pro"/>
                <a:cs typeface="Source Sans Pro"/>
              </a:rPr>
              <a:t>d’amélioration</a:t>
            </a:r>
          </a:p>
        </p:txBody>
      </p:sp>
      <p:sp>
        <p:nvSpPr>
          <p:cNvPr id="23" name="Rectangle 22">
            <a:extLst>
              <a:ext uri="{FF2B5EF4-FFF2-40B4-BE49-F238E27FC236}">
                <a16:creationId xmlns:a16="http://schemas.microsoft.com/office/drawing/2014/main" id="{DDD815C0-29B2-F54C-A81C-E5B3EC1DBA5A}"/>
              </a:ext>
            </a:extLst>
          </p:cNvPr>
          <p:cNvSpPr/>
          <p:nvPr/>
        </p:nvSpPr>
        <p:spPr>
          <a:xfrm>
            <a:off x="112267" y="1433481"/>
            <a:ext cx="3268867" cy="505416"/>
          </a:xfrm>
          <a:prstGeom prst="rect">
            <a:avLst/>
          </a:prstGeom>
        </p:spPr>
        <p:txBody>
          <a:bodyPr wrap="square" lIns="104287" tIns="52144" rIns="104287" bIns="52144">
            <a:spAutoFit/>
          </a:bodyPr>
          <a:lstStyle/>
          <a:p>
            <a:pPr marL="130361"/>
            <a:r>
              <a:rPr lang="fr-FR" sz="1300" dirty="0">
                <a:solidFill>
                  <a:srgbClr val="11483D"/>
                </a:solidFill>
                <a:latin typeface="Source Sans Pro"/>
                <a:cs typeface="Source Sans Pro"/>
              </a:rPr>
              <a:t>Par son dispositif de certification adapté, le Label Haie :</a:t>
            </a:r>
          </a:p>
        </p:txBody>
      </p:sp>
      <p:pic>
        <p:nvPicPr>
          <p:cNvPr id="26" name="Image 25">
            <a:extLst>
              <a:ext uri="{FF2B5EF4-FFF2-40B4-BE49-F238E27FC236}">
                <a16:creationId xmlns:a16="http://schemas.microsoft.com/office/drawing/2014/main" id="{393F662A-8350-2948-81F1-80B3D8CCA5D2}"/>
              </a:ext>
            </a:extLst>
          </p:cNvPr>
          <p:cNvPicPr>
            <a:picLocks noChangeAspect="1"/>
          </p:cNvPicPr>
          <p:nvPr/>
        </p:nvPicPr>
        <p:blipFill rotWithShape="1">
          <a:blip r:embed="rId3">
            <a:extLst>
              <a:ext uri="{28A0092B-C50C-407E-A947-70E740481C1C}">
                <a14:useLocalDpi xmlns:a14="http://schemas.microsoft.com/office/drawing/2010/main" val="0"/>
              </a:ext>
            </a:extLst>
          </a:blip>
          <a:srcRect t="15979" r="79957" b="16896"/>
          <a:stretch/>
        </p:blipFill>
        <p:spPr>
          <a:xfrm>
            <a:off x="4538395" y="3252898"/>
            <a:ext cx="1641677" cy="1527156"/>
          </a:xfrm>
          <a:prstGeom prst="rect">
            <a:avLst/>
          </a:prstGeom>
        </p:spPr>
      </p:pic>
      <p:pic>
        <p:nvPicPr>
          <p:cNvPr id="3" name="Image 2">
            <a:extLst>
              <a:ext uri="{FF2B5EF4-FFF2-40B4-BE49-F238E27FC236}">
                <a16:creationId xmlns:a16="http://schemas.microsoft.com/office/drawing/2014/main" id="{3BF51639-F813-F24D-8FCB-D69756B3C315}"/>
              </a:ext>
            </a:extLst>
          </p:cNvPr>
          <p:cNvPicPr>
            <a:picLocks noChangeAspect="1"/>
          </p:cNvPicPr>
          <p:nvPr/>
        </p:nvPicPr>
        <p:blipFill>
          <a:blip r:embed="rId4"/>
          <a:stretch>
            <a:fillRect/>
          </a:stretch>
        </p:blipFill>
        <p:spPr>
          <a:xfrm>
            <a:off x="873547" y="2283079"/>
            <a:ext cx="910873" cy="979470"/>
          </a:xfrm>
          <a:prstGeom prst="rect">
            <a:avLst/>
          </a:prstGeom>
        </p:spPr>
      </p:pic>
      <p:pic>
        <p:nvPicPr>
          <p:cNvPr id="8" name="Image 7">
            <a:extLst>
              <a:ext uri="{FF2B5EF4-FFF2-40B4-BE49-F238E27FC236}">
                <a16:creationId xmlns:a16="http://schemas.microsoft.com/office/drawing/2014/main" id="{47BFF80C-8CF5-8945-9BD4-AE3D74854F61}"/>
              </a:ext>
            </a:extLst>
          </p:cNvPr>
          <p:cNvPicPr>
            <a:picLocks noChangeAspect="1"/>
          </p:cNvPicPr>
          <p:nvPr/>
        </p:nvPicPr>
        <p:blipFill>
          <a:blip r:embed="rId5"/>
          <a:stretch>
            <a:fillRect/>
          </a:stretch>
        </p:blipFill>
        <p:spPr>
          <a:xfrm>
            <a:off x="7079218" y="4291603"/>
            <a:ext cx="748718" cy="721024"/>
          </a:xfrm>
          <a:prstGeom prst="rect">
            <a:avLst/>
          </a:prstGeom>
        </p:spPr>
      </p:pic>
      <p:pic>
        <p:nvPicPr>
          <p:cNvPr id="9" name="Image 8">
            <a:extLst>
              <a:ext uri="{FF2B5EF4-FFF2-40B4-BE49-F238E27FC236}">
                <a16:creationId xmlns:a16="http://schemas.microsoft.com/office/drawing/2014/main" id="{0486FF9A-E464-2A4A-9D7B-5C8B676E51BD}"/>
              </a:ext>
            </a:extLst>
          </p:cNvPr>
          <p:cNvPicPr>
            <a:picLocks noChangeAspect="1"/>
          </p:cNvPicPr>
          <p:nvPr/>
        </p:nvPicPr>
        <p:blipFill>
          <a:blip r:embed="rId6"/>
          <a:stretch>
            <a:fillRect/>
          </a:stretch>
        </p:blipFill>
        <p:spPr>
          <a:xfrm>
            <a:off x="9142590" y="2732101"/>
            <a:ext cx="519741" cy="609974"/>
          </a:xfrm>
          <a:prstGeom prst="rect">
            <a:avLst/>
          </a:prstGeom>
        </p:spPr>
      </p:pic>
      <p:pic>
        <p:nvPicPr>
          <p:cNvPr id="10" name="Image 9">
            <a:extLst>
              <a:ext uri="{FF2B5EF4-FFF2-40B4-BE49-F238E27FC236}">
                <a16:creationId xmlns:a16="http://schemas.microsoft.com/office/drawing/2014/main" id="{68AE5E64-BCD3-5843-9EF0-3618E27258EE}"/>
              </a:ext>
            </a:extLst>
          </p:cNvPr>
          <p:cNvPicPr>
            <a:picLocks noChangeAspect="1"/>
          </p:cNvPicPr>
          <p:nvPr/>
        </p:nvPicPr>
        <p:blipFill>
          <a:blip r:embed="rId7"/>
          <a:stretch>
            <a:fillRect/>
          </a:stretch>
        </p:blipFill>
        <p:spPr>
          <a:xfrm>
            <a:off x="5198795" y="5480823"/>
            <a:ext cx="791485" cy="737872"/>
          </a:xfrm>
          <a:prstGeom prst="rect">
            <a:avLst/>
          </a:prstGeom>
        </p:spPr>
      </p:pic>
      <p:pic>
        <p:nvPicPr>
          <p:cNvPr id="12" name="Image 11">
            <a:extLst>
              <a:ext uri="{FF2B5EF4-FFF2-40B4-BE49-F238E27FC236}">
                <a16:creationId xmlns:a16="http://schemas.microsoft.com/office/drawing/2014/main" id="{F78E3E38-41D6-7D48-9198-50F37B8EA41C}"/>
              </a:ext>
            </a:extLst>
          </p:cNvPr>
          <p:cNvPicPr>
            <a:picLocks noChangeAspect="1"/>
          </p:cNvPicPr>
          <p:nvPr/>
        </p:nvPicPr>
        <p:blipFill>
          <a:blip r:embed="rId8"/>
          <a:stretch>
            <a:fillRect/>
          </a:stretch>
        </p:blipFill>
        <p:spPr>
          <a:xfrm>
            <a:off x="1328983" y="4746027"/>
            <a:ext cx="965233" cy="599975"/>
          </a:xfrm>
          <a:prstGeom prst="rect">
            <a:avLst/>
          </a:prstGeom>
        </p:spPr>
      </p:pic>
      <p:sp>
        <p:nvSpPr>
          <p:cNvPr id="20" name="Espace réservé de la date 7">
            <a:extLst>
              <a:ext uri="{FF2B5EF4-FFF2-40B4-BE49-F238E27FC236}">
                <a16:creationId xmlns:a16="http://schemas.microsoft.com/office/drawing/2014/main" id="{8AA7AA93-48E4-EE4E-B987-C78040B7D020}"/>
              </a:ext>
            </a:extLst>
          </p:cNvPr>
          <p:cNvSpPr txBox="1">
            <a:spLocks/>
          </p:cNvSpPr>
          <p:nvPr/>
        </p:nvSpPr>
        <p:spPr>
          <a:xfrm>
            <a:off x="534591" y="20159"/>
            <a:ext cx="3385741" cy="362864"/>
          </a:xfrm>
          <a:prstGeom prst="rect">
            <a:avLst/>
          </a:prstGeom>
        </p:spPr>
        <p:txBody>
          <a:bodyPr vert="horz" lIns="104287" tIns="52144" rIns="104287" bIns="52144" rtlCol="0" anchor="ctr"/>
          <a:lstStyle>
            <a:defPPr>
              <a:defRPr lang="en-US"/>
            </a:defPPr>
            <a:lvl1pPr marL="0" algn="l"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lundi 25 septembre 17</a:t>
            </a:r>
            <a:endParaRPr lang="en-US" i="1" dirty="0">
              <a:latin typeface="Source Sans Pro"/>
              <a:cs typeface="Source Sans Pro"/>
            </a:endParaRPr>
          </a:p>
        </p:txBody>
      </p:sp>
      <p:sp>
        <p:nvSpPr>
          <p:cNvPr id="21" name="Espace réservé du numéro de diapositive 8">
            <a:extLst>
              <a:ext uri="{FF2B5EF4-FFF2-40B4-BE49-F238E27FC236}">
                <a16:creationId xmlns:a16="http://schemas.microsoft.com/office/drawing/2014/main" id="{4B23E872-682D-7E41-95C1-2346F949F3F7}"/>
              </a:ext>
            </a:extLst>
          </p:cNvPr>
          <p:cNvSpPr txBox="1">
            <a:spLocks/>
          </p:cNvSpPr>
          <p:nvPr/>
        </p:nvSpPr>
        <p:spPr>
          <a:xfrm>
            <a:off x="8909844" y="20159"/>
            <a:ext cx="1247378" cy="362864"/>
          </a:xfrm>
          <a:prstGeom prst="rect">
            <a:avLst/>
          </a:prstGeom>
        </p:spPr>
        <p:txBody>
          <a:bodyPr vert="horz" lIns="104287" tIns="52144" rIns="104287" bIns="52144" rtlCol="0" anchor="ctr"/>
          <a:lstStyle>
            <a:defPPr>
              <a:defRPr lang="en-US"/>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FEC368-1D7A-4F81-ABF6-AE0E36BAF64C}" type="slidenum">
              <a:rPr lang="en-US" smtClean="0">
                <a:latin typeface="Source Sans Pro" panose="020B0503030403020204" pitchFamily="34" charset="0"/>
                <a:ea typeface="Source Sans Pro" panose="020B0503030403020204" pitchFamily="34" charset="0"/>
              </a:rPr>
              <a:pPr/>
              <a:t>16</a:t>
            </a:fld>
            <a:r>
              <a:rPr lang="en-US">
                <a:latin typeface="Source Sans Pro" panose="020B0503030403020204" pitchFamily="34" charset="0"/>
                <a:ea typeface="Source Sans Pro" panose="020B0503030403020204" pitchFamily="34" charset="0"/>
              </a:rPr>
              <a:t>/31</a:t>
            </a:r>
            <a:endParaRPr lang="en-US" dirty="0">
              <a:latin typeface="Source Sans Pro" panose="020B0503030403020204" pitchFamily="34" charset="0"/>
              <a:ea typeface="Source Sans Pro" panose="020B0503030403020204" pitchFamily="34" charset="0"/>
            </a:endParaRPr>
          </a:p>
        </p:txBody>
      </p:sp>
      <p:sp>
        <p:nvSpPr>
          <p:cNvPr id="24" name="Rectangle 23">
            <a:extLst>
              <a:ext uri="{FF2B5EF4-FFF2-40B4-BE49-F238E27FC236}">
                <a16:creationId xmlns:a16="http://schemas.microsoft.com/office/drawing/2014/main" id="{2181B447-E52D-3A4F-85A6-53C95A5E1184}"/>
              </a:ext>
            </a:extLst>
          </p:cNvPr>
          <p:cNvSpPr/>
          <p:nvPr/>
        </p:nvSpPr>
        <p:spPr>
          <a:xfrm>
            <a:off x="0" y="20159"/>
            <a:ext cx="10691813" cy="1172755"/>
          </a:xfrm>
          <a:prstGeom prst="rect">
            <a:avLst/>
          </a:prstGeom>
          <a:solidFill>
            <a:srgbClr val="38A028"/>
          </a:solidFill>
          <a:ln>
            <a:noFill/>
          </a:ln>
        </p:spPr>
        <p:style>
          <a:lnRef idx="2">
            <a:schemeClr val="dk1"/>
          </a:lnRef>
          <a:fillRef idx="1">
            <a:schemeClr val="lt1"/>
          </a:fillRef>
          <a:effectRef idx="0">
            <a:schemeClr val="dk1"/>
          </a:effectRef>
          <a:fontRef idx="minor">
            <a:schemeClr val="dk1"/>
          </a:fontRef>
        </p:style>
        <p:txBody>
          <a:bodyPr lIns="104287" tIns="52144" rIns="104287" bIns="52144" rtlCol="0" anchor="ctr"/>
          <a:lstStyle/>
          <a:p>
            <a:pPr algn="ctr"/>
            <a:endParaRPr lang="fr-FR" sz="1500" dirty="0"/>
          </a:p>
        </p:txBody>
      </p:sp>
      <p:sp>
        <p:nvSpPr>
          <p:cNvPr id="25" name="ZoneTexte 24">
            <a:extLst>
              <a:ext uri="{FF2B5EF4-FFF2-40B4-BE49-F238E27FC236}">
                <a16:creationId xmlns:a16="http://schemas.microsoft.com/office/drawing/2014/main" id="{1B441827-DE9A-C047-BC6B-3BE4EACA66A9}"/>
              </a:ext>
            </a:extLst>
          </p:cNvPr>
          <p:cNvSpPr txBox="1"/>
          <p:nvPr/>
        </p:nvSpPr>
        <p:spPr>
          <a:xfrm>
            <a:off x="1490376" y="-6146"/>
            <a:ext cx="9201437" cy="1213302"/>
          </a:xfrm>
          <a:prstGeom prst="rect">
            <a:avLst/>
          </a:prstGeom>
          <a:noFill/>
        </p:spPr>
        <p:txBody>
          <a:bodyPr wrap="square" lIns="104287" tIns="52144" rIns="104287" bIns="52144" rtlCol="0">
            <a:spAutoFit/>
          </a:bodyPr>
          <a:lstStyle/>
          <a:p>
            <a:r>
              <a:rPr lang="fr-FR" sz="3600" b="1" dirty="0">
                <a:solidFill>
                  <a:schemeClr val="bg1"/>
                </a:solidFill>
                <a:latin typeface="Lato" panose="020F0502020204030203" pitchFamily="34" charset="77"/>
                <a:cs typeface="Source Sans Pro"/>
              </a:rPr>
              <a:t>Le label, un outil pour accompagner l’agriculteur dans la gestion de ses haies</a:t>
            </a:r>
          </a:p>
        </p:txBody>
      </p:sp>
      <p:pic>
        <p:nvPicPr>
          <p:cNvPr id="27" name="Image 26">
            <a:extLst>
              <a:ext uri="{FF2B5EF4-FFF2-40B4-BE49-F238E27FC236}">
                <a16:creationId xmlns:a16="http://schemas.microsoft.com/office/drawing/2014/main" id="{65C32B97-5C71-FE45-945B-BDFA5A2BC5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9859"/>
            <a:ext cx="1490376" cy="1236138"/>
          </a:xfrm>
          <a:prstGeom prst="rect">
            <a:avLst/>
          </a:prstGeom>
        </p:spPr>
      </p:pic>
    </p:spTree>
    <p:extLst>
      <p:ext uri="{BB962C8B-B14F-4D97-AF65-F5344CB8AC3E}">
        <p14:creationId xmlns:p14="http://schemas.microsoft.com/office/powerpoint/2010/main" val="1542611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Image 62">
            <a:extLst>
              <a:ext uri="{FF2B5EF4-FFF2-40B4-BE49-F238E27FC236}">
                <a16:creationId xmlns:a16="http://schemas.microsoft.com/office/drawing/2014/main" id="{73795832-A66A-E440-B093-62C3A60B6EBE}"/>
              </a:ext>
            </a:extLst>
          </p:cNvPr>
          <p:cNvPicPr>
            <a:picLocks noChangeAspect="1"/>
          </p:cNvPicPr>
          <p:nvPr/>
        </p:nvPicPr>
        <p:blipFill>
          <a:blip r:embed="rId3"/>
          <a:stretch>
            <a:fillRect/>
          </a:stretch>
        </p:blipFill>
        <p:spPr>
          <a:xfrm>
            <a:off x="3251442" y="3134723"/>
            <a:ext cx="7357148" cy="4424951"/>
          </a:xfrm>
          <a:prstGeom prst="rect">
            <a:avLst/>
          </a:prstGeom>
        </p:spPr>
      </p:pic>
      <p:sp>
        <p:nvSpPr>
          <p:cNvPr id="5" name="Espace réservé de la date 7">
            <a:extLst>
              <a:ext uri="{FF2B5EF4-FFF2-40B4-BE49-F238E27FC236}">
                <a16:creationId xmlns:a16="http://schemas.microsoft.com/office/drawing/2014/main" id="{6B496179-39F5-064F-B6A9-9891BE99946E}"/>
              </a:ext>
            </a:extLst>
          </p:cNvPr>
          <p:cNvSpPr>
            <a:spLocks noGrp="1"/>
          </p:cNvSpPr>
          <p:nvPr>
            <p:ph type="dt" sz="half" idx="4294967295"/>
          </p:nvPr>
        </p:nvSpPr>
        <p:spPr>
          <a:xfrm>
            <a:off x="1" y="9810079"/>
            <a:ext cx="3493401" cy="563476"/>
          </a:xfrm>
          <a:prstGeom prst="rect">
            <a:avLst/>
          </a:prstGeom>
        </p:spPr>
        <p:txBody>
          <a:bodyPr vert="horz" lIns="145967" tIns="72985" rIns="145967" bIns="72985" rtlCol="0" anchor="ctr"/>
          <a:lstStyle>
            <a:defPPr>
              <a:defRPr lang="en-US"/>
            </a:defPPr>
            <a:lvl1pPr marL="0" algn="l" defTabSz="521374" rtl="0" eaLnBrk="1" latinLnBrk="0" hangingPunct="1">
              <a:defRPr sz="1900" kern="1200">
                <a:solidFill>
                  <a:schemeClr val="tx1">
                    <a:tint val="75000"/>
                  </a:schemeClr>
                </a:solidFill>
                <a:latin typeface="+mn-lt"/>
                <a:ea typeface="+mn-ea"/>
                <a:cs typeface="+mn-cs"/>
              </a:defRPr>
            </a:lvl1pPr>
            <a:lvl2pPr marL="521374" algn="l" defTabSz="521374" rtl="0" eaLnBrk="1" latinLnBrk="0" hangingPunct="1">
              <a:defRPr sz="2100" kern="1200">
                <a:solidFill>
                  <a:schemeClr val="tx1"/>
                </a:solidFill>
                <a:latin typeface="+mn-lt"/>
                <a:ea typeface="+mn-ea"/>
                <a:cs typeface="+mn-cs"/>
              </a:defRPr>
            </a:lvl2pPr>
            <a:lvl3pPr marL="1042748" algn="l" defTabSz="521374" rtl="0" eaLnBrk="1" latinLnBrk="0" hangingPunct="1">
              <a:defRPr sz="2100" kern="1200">
                <a:solidFill>
                  <a:schemeClr val="tx1"/>
                </a:solidFill>
                <a:latin typeface="+mn-lt"/>
                <a:ea typeface="+mn-ea"/>
                <a:cs typeface="+mn-cs"/>
              </a:defRPr>
            </a:lvl3pPr>
            <a:lvl4pPr marL="1564123" algn="l" defTabSz="521374" rtl="0" eaLnBrk="1" latinLnBrk="0" hangingPunct="1">
              <a:defRPr sz="2100" kern="1200">
                <a:solidFill>
                  <a:schemeClr val="tx1"/>
                </a:solidFill>
                <a:latin typeface="+mn-lt"/>
                <a:ea typeface="+mn-ea"/>
                <a:cs typeface="+mn-cs"/>
              </a:defRPr>
            </a:lvl4pPr>
            <a:lvl5pPr marL="2085497" algn="l" defTabSz="521374" rtl="0" eaLnBrk="1" latinLnBrk="0" hangingPunct="1">
              <a:defRPr sz="2100" kern="1200">
                <a:solidFill>
                  <a:schemeClr val="tx1"/>
                </a:solidFill>
                <a:latin typeface="+mn-lt"/>
                <a:ea typeface="+mn-ea"/>
                <a:cs typeface="+mn-cs"/>
              </a:defRPr>
            </a:lvl5pPr>
            <a:lvl6pPr marL="2606869" algn="l" defTabSz="521374" rtl="0" eaLnBrk="1" latinLnBrk="0" hangingPunct="1">
              <a:defRPr sz="2100" kern="1200">
                <a:solidFill>
                  <a:schemeClr val="tx1"/>
                </a:solidFill>
                <a:latin typeface="+mn-lt"/>
                <a:ea typeface="+mn-ea"/>
                <a:cs typeface="+mn-cs"/>
              </a:defRPr>
            </a:lvl6pPr>
            <a:lvl7pPr marL="3128243" algn="l" defTabSz="521374" rtl="0" eaLnBrk="1" latinLnBrk="0" hangingPunct="1">
              <a:defRPr sz="2100" kern="1200">
                <a:solidFill>
                  <a:schemeClr val="tx1"/>
                </a:solidFill>
                <a:latin typeface="+mn-lt"/>
                <a:ea typeface="+mn-ea"/>
                <a:cs typeface="+mn-cs"/>
              </a:defRPr>
            </a:lvl7pPr>
            <a:lvl8pPr marL="3649618" algn="l" defTabSz="521374" rtl="0" eaLnBrk="1" latinLnBrk="0" hangingPunct="1">
              <a:defRPr sz="2100" kern="1200">
                <a:solidFill>
                  <a:schemeClr val="tx1"/>
                </a:solidFill>
                <a:latin typeface="+mn-lt"/>
                <a:ea typeface="+mn-ea"/>
                <a:cs typeface="+mn-cs"/>
              </a:defRPr>
            </a:lvl8pPr>
            <a:lvl9pPr marL="4170992" algn="l" defTabSz="521374" rtl="0" eaLnBrk="1" latinLnBrk="0" hangingPunct="1">
              <a:defRPr sz="2100" kern="1200">
                <a:solidFill>
                  <a:schemeClr val="tx1"/>
                </a:solidFill>
                <a:latin typeface="+mn-lt"/>
                <a:ea typeface="+mn-ea"/>
                <a:cs typeface="+mn-cs"/>
              </a:defRPr>
            </a:lvl9pPr>
          </a:lstStyle>
          <a:p>
            <a:fld id="{B4FF8160-CADB-4B42-8700-5CFCFAB47CAF}" type="datetimeFigureOut">
              <a:rPr lang="fr-FR" smtClean="0"/>
              <a:pPr/>
              <a:t>08/12/2020</a:t>
            </a:fld>
            <a:endParaRPr lang="en-US" i="1" dirty="0">
              <a:latin typeface="Source Sans Pro"/>
              <a:cs typeface="Source Sans Pro"/>
            </a:endParaRPr>
          </a:p>
        </p:txBody>
      </p:sp>
      <p:sp>
        <p:nvSpPr>
          <p:cNvPr id="20" name="Espace réservé de la date 7">
            <a:extLst>
              <a:ext uri="{FF2B5EF4-FFF2-40B4-BE49-F238E27FC236}">
                <a16:creationId xmlns:a16="http://schemas.microsoft.com/office/drawing/2014/main" id="{8AA7AA93-48E4-EE4E-B987-C78040B7D020}"/>
              </a:ext>
            </a:extLst>
          </p:cNvPr>
          <p:cNvSpPr txBox="1">
            <a:spLocks/>
          </p:cNvSpPr>
          <p:nvPr/>
        </p:nvSpPr>
        <p:spPr>
          <a:xfrm>
            <a:off x="534591" y="20159"/>
            <a:ext cx="3385741" cy="362864"/>
          </a:xfrm>
          <a:prstGeom prst="rect">
            <a:avLst/>
          </a:prstGeom>
        </p:spPr>
        <p:txBody>
          <a:bodyPr vert="horz" lIns="104287" tIns="52144" rIns="104287" bIns="52144" rtlCol="0" anchor="ctr"/>
          <a:lstStyle>
            <a:defPPr>
              <a:defRPr lang="en-US"/>
            </a:defPPr>
            <a:lvl1pPr marL="0" algn="l"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lundi 25 septembre 17</a:t>
            </a:r>
            <a:endParaRPr lang="en-US" i="1" dirty="0">
              <a:latin typeface="Source Sans Pro"/>
              <a:cs typeface="Source Sans Pro"/>
            </a:endParaRPr>
          </a:p>
        </p:txBody>
      </p:sp>
      <p:sp>
        <p:nvSpPr>
          <p:cNvPr id="21" name="Espace réservé du numéro de diapositive 8">
            <a:extLst>
              <a:ext uri="{FF2B5EF4-FFF2-40B4-BE49-F238E27FC236}">
                <a16:creationId xmlns:a16="http://schemas.microsoft.com/office/drawing/2014/main" id="{4B23E872-682D-7E41-95C1-2346F949F3F7}"/>
              </a:ext>
            </a:extLst>
          </p:cNvPr>
          <p:cNvSpPr txBox="1">
            <a:spLocks/>
          </p:cNvSpPr>
          <p:nvPr/>
        </p:nvSpPr>
        <p:spPr>
          <a:xfrm>
            <a:off x="8909844" y="20159"/>
            <a:ext cx="1247378" cy="362864"/>
          </a:xfrm>
          <a:prstGeom prst="rect">
            <a:avLst/>
          </a:prstGeom>
        </p:spPr>
        <p:txBody>
          <a:bodyPr vert="horz" lIns="104287" tIns="52144" rIns="104287" bIns="52144" rtlCol="0" anchor="ctr"/>
          <a:lstStyle>
            <a:defPPr>
              <a:defRPr lang="en-US"/>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FEC368-1D7A-4F81-ABF6-AE0E36BAF64C}" type="slidenum">
              <a:rPr lang="en-US" smtClean="0">
                <a:latin typeface="Source Sans Pro" panose="020B0503030403020204" pitchFamily="34" charset="0"/>
                <a:ea typeface="Source Sans Pro" panose="020B0503030403020204" pitchFamily="34" charset="0"/>
              </a:rPr>
              <a:pPr/>
              <a:t>17</a:t>
            </a:fld>
            <a:r>
              <a:rPr lang="en-US">
                <a:latin typeface="Source Sans Pro" panose="020B0503030403020204" pitchFamily="34" charset="0"/>
                <a:ea typeface="Source Sans Pro" panose="020B0503030403020204" pitchFamily="34" charset="0"/>
              </a:rPr>
              <a:t>/31</a:t>
            </a:r>
            <a:endParaRPr lang="en-US" dirty="0">
              <a:latin typeface="Source Sans Pro" panose="020B0503030403020204" pitchFamily="34" charset="0"/>
              <a:ea typeface="Source Sans Pro" panose="020B0503030403020204" pitchFamily="34" charset="0"/>
            </a:endParaRPr>
          </a:p>
        </p:txBody>
      </p:sp>
      <p:sp>
        <p:nvSpPr>
          <p:cNvPr id="24" name="Rectangle 23">
            <a:extLst>
              <a:ext uri="{FF2B5EF4-FFF2-40B4-BE49-F238E27FC236}">
                <a16:creationId xmlns:a16="http://schemas.microsoft.com/office/drawing/2014/main" id="{2181B447-E52D-3A4F-85A6-53C95A5E1184}"/>
              </a:ext>
            </a:extLst>
          </p:cNvPr>
          <p:cNvSpPr/>
          <p:nvPr/>
        </p:nvSpPr>
        <p:spPr>
          <a:xfrm>
            <a:off x="0" y="20159"/>
            <a:ext cx="10691813" cy="1172755"/>
          </a:xfrm>
          <a:prstGeom prst="rect">
            <a:avLst/>
          </a:prstGeom>
          <a:solidFill>
            <a:srgbClr val="38A028"/>
          </a:solidFill>
          <a:ln>
            <a:noFill/>
          </a:ln>
        </p:spPr>
        <p:style>
          <a:lnRef idx="2">
            <a:schemeClr val="dk1"/>
          </a:lnRef>
          <a:fillRef idx="1">
            <a:schemeClr val="lt1"/>
          </a:fillRef>
          <a:effectRef idx="0">
            <a:schemeClr val="dk1"/>
          </a:effectRef>
          <a:fontRef idx="minor">
            <a:schemeClr val="dk1"/>
          </a:fontRef>
        </p:style>
        <p:txBody>
          <a:bodyPr lIns="104287" tIns="52144" rIns="104287" bIns="52144" rtlCol="0" anchor="ctr"/>
          <a:lstStyle/>
          <a:p>
            <a:pPr algn="ctr"/>
            <a:endParaRPr lang="fr-FR" sz="1500" dirty="0"/>
          </a:p>
        </p:txBody>
      </p:sp>
      <p:sp>
        <p:nvSpPr>
          <p:cNvPr id="25" name="ZoneTexte 24">
            <a:extLst>
              <a:ext uri="{FF2B5EF4-FFF2-40B4-BE49-F238E27FC236}">
                <a16:creationId xmlns:a16="http://schemas.microsoft.com/office/drawing/2014/main" id="{1B441827-DE9A-C047-BC6B-3BE4EACA66A9}"/>
              </a:ext>
            </a:extLst>
          </p:cNvPr>
          <p:cNvSpPr txBox="1"/>
          <p:nvPr/>
        </p:nvSpPr>
        <p:spPr>
          <a:xfrm>
            <a:off x="1490376" y="202702"/>
            <a:ext cx="9201437" cy="659304"/>
          </a:xfrm>
          <a:prstGeom prst="rect">
            <a:avLst/>
          </a:prstGeom>
          <a:noFill/>
        </p:spPr>
        <p:txBody>
          <a:bodyPr wrap="square" lIns="104287" tIns="52144" rIns="104287" bIns="52144" rtlCol="0">
            <a:spAutoFit/>
          </a:bodyPr>
          <a:lstStyle/>
          <a:p>
            <a:r>
              <a:rPr lang="fr-FR" sz="3600" b="1" dirty="0">
                <a:solidFill>
                  <a:schemeClr val="bg1"/>
                </a:solidFill>
                <a:latin typeface="Lato" panose="020F0502020204030203" pitchFamily="34" charset="77"/>
                <a:cs typeface="Source Sans Pro"/>
              </a:rPr>
              <a:t>Un label accessible à tous les agriculteurs</a:t>
            </a:r>
          </a:p>
        </p:txBody>
      </p:sp>
      <p:pic>
        <p:nvPicPr>
          <p:cNvPr id="27" name="Image 26">
            <a:extLst>
              <a:ext uri="{FF2B5EF4-FFF2-40B4-BE49-F238E27FC236}">
                <a16:creationId xmlns:a16="http://schemas.microsoft.com/office/drawing/2014/main" id="{65C32B97-5C71-FE45-945B-BDFA5A2B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859"/>
            <a:ext cx="1490376" cy="1236138"/>
          </a:xfrm>
          <a:prstGeom prst="rect">
            <a:avLst/>
          </a:prstGeom>
        </p:spPr>
      </p:pic>
      <p:sp>
        <p:nvSpPr>
          <p:cNvPr id="35" name="Rectangle 34">
            <a:extLst>
              <a:ext uri="{FF2B5EF4-FFF2-40B4-BE49-F238E27FC236}">
                <a16:creationId xmlns:a16="http://schemas.microsoft.com/office/drawing/2014/main" id="{522883F1-7D64-A14F-8679-069D747BC99B}"/>
              </a:ext>
            </a:extLst>
          </p:cNvPr>
          <p:cNvSpPr/>
          <p:nvPr/>
        </p:nvSpPr>
        <p:spPr>
          <a:xfrm>
            <a:off x="22739" y="1381164"/>
            <a:ext cx="5230475" cy="3280322"/>
          </a:xfrm>
          <a:prstGeom prst="rect">
            <a:avLst/>
          </a:prstGeom>
        </p:spPr>
        <p:txBody>
          <a:bodyPr wrap="square" lIns="128016" tIns="64008" rIns="128016" bIns="64008">
            <a:spAutoFit/>
          </a:bodyPr>
          <a:lstStyle/>
          <a:p>
            <a:pPr marL="342900" indent="-342900">
              <a:buFont typeface="Arial" panose="020B0604020202020204" pitchFamily="34" charset="0"/>
              <a:buChar char="•"/>
            </a:pPr>
            <a:r>
              <a:rPr lang="fr-FR" b="1" dirty="0">
                <a:solidFill>
                  <a:srgbClr val="075045"/>
                </a:solidFill>
                <a:latin typeface="Source Sans Pro" panose="020B0503030403020204" pitchFamily="34" charset="77"/>
              </a:rPr>
              <a:t>Une démarche pas à pas : </a:t>
            </a:r>
            <a:r>
              <a:rPr lang="fr-FR" dirty="0">
                <a:solidFill>
                  <a:srgbClr val="075045"/>
                </a:solidFill>
                <a:latin typeface="Source Sans Pro" panose="020B0503030403020204" pitchFamily="34" charset="77"/>
              </a:rPr>
              <a:t>un niveau d’entrée facilement atteignable, et une durée de 10 ans pour évoluer dans sa pratique.</a:t>
            </a:r>
          </a:p>
          <a:p>
            <a:pPr marL="342900" indent="-342900">
              <a:buFont typeface="Arial" panose="020B0604020202020204" pitchFamily="34" charset="0"/>
              <a:buChar char="•"/>
            </a:pPr>
            <a:r>
              <a:rPr lang="fr-FR" b="1" dirty="0">
                <a:solidFill>
                  <a:srgbClr val="075045"/>
                </a:solidFill>
                <a:latin typeface="Source Sans Pro" panose="020B0503030403020204" pitchFamily="34" charset="77"/>
              </a:rPr>
              <a:t>Un cahier des charges construit par les agriculteurs : </a:t>
            </a:r>
            <a:r>
              <a:rPr lang="fr-FR" dirty="0">
                <a:solidFill>
                  <a:srgbClr val="075045"/>
                </a:solidFill>
                <a:latin typeface="Source Sans Pro" panose="020B0503030403020204" pitchFamily="34" charset="77"/>
              </a:rPr>
              <a:t>vision pragmatique et </a:t>
            </a:r>
            <a:r>
              <a:rPr lang="fr-FR" dirty="0" err="1">
                <a:solidFill>
                  <a:srgbClr val="075045"/>
                </a:solidFill>
                <a:latin typeface="Source Sans Pro" panose="020B0503030403020204" pitchFamily="34" charset="77"/>
              </a:rPr>
              <a:t>réaliste</a:t>
            </a:r>
            <a:r>
              <a:rPr lang="fr-FR" dirty="0">
                <a:solidFill>
                  <a:srgbClr val="075045"/>
                </a:solidFill>
                <a:latin typeface="Source Sans Pro" panose="020B0503030403020204" pitchFamily="34" charset="77"/>
              </a:rPr>
              <a:t> </a:t>
            </a:r>
            <a:endParaRPr lang="fr-FR" sz="2000" b="1" dirty="0">
              <a:solidFill>
                <a:srgbClr val="075045"/>
              </a:solidFill>
              <a:latin typeface="Source Sans Pro" panose="020B0503030403020204" pitchFamily="34" charset="77"/>
            </a:endParaRPr>
          </a:p>
          <a:p>
            <a:pPr marL="342900" indent="-342900">
              <a:buFont typeface="Arial" panose="020B0604020202020204" pitchFamily="34" charset="0"/>
              <a:buChar char="•"/>
            </a:pPr>
            <a:r>
              <a:rPr lang="fr-FR" b="1" dirty="0">
                <a:solidFill>
                  <a:srgbClr val="075045"/>
                </a:solidFill>
                <a:latin typeface="Source Sans Pro" panose="020B0503030403020204" pitchFamily="34" charset="77"/>
              </a:rPr>
              <a:t>Des outils didactiques et numériques</a:t>
            </a:r>
            <a:r>
              <a:rPr lang="fr-FR" dirty="0">
                <a:solidFill>
                  <a:srgbClr val="075045"/>
                </a:solidFill>
                <a:latin typeface="Source Sans Pro" panose="020B0503030403020204" pitchFamily="34" charset="77"/>
              </a:rPr>
              <a:t> pour faciliter la gestion des haies </a:t>
            </a:r>
            <a:endParaRPr lang="fr-FR" sz="2000" dirty="0">
              <a:solidFill>
                <a:srgbClr val="075045"/>
              </a:solidFill>
              <a:latin typeface="Source Sans Pro" panose="020B0503030403020204" pitchFamily="34" charset="77"/>
            </a:endParaRPr>
          </a:p>
          <a:p>
            <a:endParaRPr lang="fr-FR" sz="2000" dirty="0"/>
          </a:p>
        </p:txBody>
      </p:sp>
      <p:sp>
        <p:nvSpPr>
          <p:cNvPr id="38" name="Rectangle 37">
            <a:extLst>
              <a:ext uri="{FF2B5EF4-FFF2-40B4-BE49-F238E27FC236}">
                <a16:creationId xmlns:a16="http://schemas.microsoft.com/office/drawing/2014/main" id="{D47CB082-0E8C-0F4E-8965-4619BD1C24C4}"/>
              </a:ext>
            </a:extLst>
          </p:cNvPr>
          <p:cNvSpPr/>
          <p:nvPr/>
        </p:nvSpPr>
        <p:spPr>
          <a:xfrm>
            <a:off x="1909330" y="5223785"/>
            <a:ext cx="2204723" cy="735458"/>
          </a:xfrm>
          <a:prstGeom prst="rect">
            <a:avLst/>
          </a:prstGeom>
        </p:spPr>
        <p:txBody>
          <a:bodyPr wrap="square" lIns="128016" tIns="64008" rIns="128016" bIns="64008">
            <a:spAutoFit/>
          </a:bodyPr>
          <a:lstStyle/>
          <a:p>
            <a:pPr lvl="0">
              <a:lnSpc>
                <a:spcPct val="120000"/>
              </a:lnSpc>
            </a:pPr>
            <a:r>
              <a:rPr lang="fr-FR" sz="1700" b="1" dirty="0">
                <a:solidFill>
                  <a:srgbClr val="11483D"/>
                </a:solidFill>
                <a:latin typeface="Source Sans Pro"/>
                <a:cs typeface="Source Sans Pro"/>
              </a:rPr>
              <a:t>1</a:t>
            </a:r>
            <a:r>
              <a:rPr lang="fr-FR" sz="1700" b="1" baseline="30000" dirty="0">
                <a:solidFill>
                  <a:srgbClr val="11483D"/>
                </a:solidFill>
                <a:latin typeface="Source Sans Pro"/>
                <a:cs typeface="Source Sans Pro"/>
              </a:rPr>
              <a:t>ère</a:t>
            </a:r>
            <a:r>
              <a:rPr lang="fr-FR" sz="1700" b="1" dirty="0">
                <a:solidFill>
                  <a:srgbClr val="11483D"/>
                </a:solidFill>
                <a:latin typeface="Source Sans Pro"/>
                <a:cs typeface="Source Sans Pro"/>
              </a:rPr>
              <a:t> visite </a:t>
            </a:r>
            <a:r>
              <a:rPr lang="fr-FR" sz="1700" dirty="0">
                <a:solidFill>
                  <a:srgbClr val="11483D"/>
                </a:solidFill>
                <a:latin typeface="Source Sans Pro"/>
                <a:cs typeface="Source Sans Pro"/>
              </a:rPr>
              <a:t>d’échange et bilan et PGDH</a:t>
            </a:r>
          </a:p>
        </p:txBody>
      </p:sp>
      <p:cxnSp>
        <p:nvCxnSpPr>
          <p:cNvPr id="40" name="Connecteur droit avec flèche 39">
            <a:extLst>
              <a:ext uri="{FF2B5EF4-FFF2-40B4-BE49-F238E27FC236}">
                <a16:creationId xmlns:a16="http://schemas.microsoft.com/office/drawing/2014/main" id="{BE2035FA-2AA4-1145-887F-96C325B5470B}"/>
              </a:ext>
            </a:extLst>
          </p:cNvPr>
          <p:cNvCxnSpPr>
            <a:cxnSpLocks/>
          </p:cNvCxnSpPr>
          <p:nvPr/>
        </p:nvCxnSpPr>
        <p:spPr>
          <a:xfrm flipV="1">
            <a:off x="6448306" y="2430773"/>
            <a:ext cx="963420" cy="645113"/>
          </a:xfrm>
          <a:prstGeom prst="straightConnector1">
            <a:avLst/>
          </a:prstGeom>
          <a:ln>
            <a:solidFill>
              <a:srgbClr val="11483D"/>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9B5DA05A-610B-2843-8D1E-0FEF6E8B21D1}"/>
              </a:ext>
            </a:extLst>
          </p:cNvPr>
          <p:cNvCxnSpPr>
            <a:cxnSpLocks/>
          </p:cNvCxnSpPr>
          <p:nvPr/>
        </p:nvCxnSpPr>
        <p:spPr>
          <a:xfrm flipV="1">
            <a:off x="4315747" y="3542277"/>
            <a:ext cx="963420" cy="645113"/>
          </a:xfrm>
          <a:prstGeom prst="straightConnector1">
            <a:avLst/>
          </a:prstGeom>
          <a:ln>
            <a:solidFill>
              <a:srgbClr val="11483D"/>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F3B44819-3FA5-6C47-A53D-AC62E3A70EC9}"/>
              </a:ext>
            </a:extLst>
          </p:cNvPr>
          <p:cNvCxnSpPr>
            <a:cxnSpLocks/>
          </p:cNvCxnSpPr>
          <p:nvPr/>
        </p:nvCxnSpPr>
        <p:spPr>
          <a:xfrm flipV="1">
            <a:off x="2143526" y="4566129"/>
            <a:ext cx="963420" cy="645113"/>
          </a:xfrm>
          <a:prstGeom prst="straightConnector1">
            <a:avLst/>
          </a:prstGeom>
          <a:ln>
            <a:solidFill>
              <a:srgbClr val="11483D"/>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182E6DC9-69A2-D845-8B29-CF5CE9511A0F}"/>
              </a:ext>
            </a:extLst>
          </p:cNvPr>
          <p:cNvSpPr/>
          <p:nvPr/>
        </p:nvSpPr>
        <p:spPr>
          <a:xfrm>
            <a:off x="3155111" y="4253424"/>
            <a:ext cx="2985735" cy="1049390"/>
          </a:xfrm>
          <a:prstGeom prst="rect">
            <a:avLst/>
          </a:prstGeom>
        </p:spPr>
        <p:txBody>
          <a:bodyPr wrap="square" lIns="128016" tIns="64008" rIns="128016" bIns="64008">
            <a:spAutoFit/>
          </a:bodyPr>
          <a:lstStyle/>
          <a:p>
            <a:pPr lvl="0">
              <a:lnSpc>
                <a:spcPct val="120000"/>
              </a:lnSpc>
            </a:pPr>
            <a:r>
              <a:rPr lang="fr-FR" sz="1700" b="1" dirty="0">
                <a:solidFill>
                  <a:srgbClr val="11483D"/>
                </a:solidFill>
                <a:latin typeface="Source Sans Pro"/>
                <a:cs typeface="Source Sans Pro"/>
              </a:rPr>
              <a:t>Pour entrer dans le label : </a:t>
            </a:r>
            <a:r>
              <a:rPr lang="fr-FR" sz="1700" dirty="0">
                <a:solidFill>
                  <a:srgbClr val="11483D"/>
                </a:solidFill>
                <a:latin typeface="Source Sans Pro"/>
                <a:cs typeface="Source Sans Pro"/>
              </a:rPr>
              <a:t>avoir atteint 100% des indicateurs de niveau 1</a:t>
            </a:r>
          </a:p>
        </p:txBody>
      </p:sp>
      <p:sp>
        <p:nvSpPr>
          <p:cNvPr id="49" name="Rectangle 48">
            <a:extLst>
              <a:ext uri="{FF2B5EF4-FFF2-40B4-BE49-F238E27FC236}">
                <a16:creationId xmlns:a16="http://schemas.microsoft.com/office/drawing/2014/main" id="{3CCFED69-9060-8B49-9269-4C5ACFEE713A}"/>
              </a:ext>
            </a:extLst>
          </p:cNvPr>
          <p:cNvSpPr/>
          <p:nvPr/>
        </p:nvSpPr>
        <p:spPr>
          <a:xfrm>
            <a:off x="5468513" y="3248666"/>
            <a:ext cx="2488147" cy="1062342"/>
          </a:xfrm>
          <a:prstGeom prst="rect">
            <a:avLst/>
          </a:prstGeom>
        </p:spPr>
        <p:txBody>
          <a:bodyPr wrap="square" lIns="128016" tIns="64008" rIns="128016" bIns="64008">
            <a:spAutoFit/>
          </a:bodyPr>
          <a:lstStyle/>
          <a:p>
            <a:pPr lvl="0">
              <a:lnSpc>
                <a:spcPct val="120000"/>
              </a:lnSpc>
            </a:pPr>
            <a:r>
              <a:rPr lang="fr-FR" sz="1700" b="1" dirty="0">
                <a:solidFill>
                  <a:srgbClr val="11483D"/>
                </a:solidFill>
                <a:latin typeface="Source Sans Pro"/>
                <a:cs typeface="Source Sans Pro"/>
              </a:rPr>
              <a:t>Au bout de 6 ans : </a:t>
            </a:r>
            <a:r>
              <a:rPr lang="fr-FR" sz="1700" dirty="0">
                <a:solidFill>
                  <a:srgbClr val="11483D"/>
                </a:solidFill>
                <a:latin typeface="Source Sans Pro"/>
                <a:cs typeface="Source Sans Pro"/>
              </a:rPr>
              <a:t>avoir atteint 100% des indicateurs de niveau 2</a:t>
            </a:r>
          </a:p>
        </p:txBody>
      </p:sp>
      <p:sp>
        <p:nvSpPr>
          <p:cNvPr id="50" name="Rectangle 49">
            <a:extLst>
              <a:ext uri="{FF2B5EF4-FFF2-40B4-BE49-F238E27FC236}">
                <a16:creationId xmlns:a16="http://schemas.microsoft.com/office/drawing/2014/main" id="{FDEF13AB-4B12-5B4A-B87F-251E976BCE05}"/>
              </a:ext>
            </a:extLst>
          </p:cNvPr>
          <p:cNvSpPr/>
          <p:nvPr/>
        </p:nvSpPr>
        <p:spPr>
          <a:xfrm>
            <a:off x="7627025" y="2013544"/>
            <a:ext cx="2374201" cy="1062342"/>
          </a:xfrm>
          <a:prstGeom prst="rect">
            <a:avLst/>
          </a:prstGeom>
        </p:spPr>
        <p:txBody>
          <a:bodyPr wrap="square" lIns="128016" tIns="64008" rIns="128016" bIns="64008">
            <a:spAutoFit/>
          </a:bodyPr>
          <a:lstStyle/>
          <a:p>
            <a:pPr lvl="0">
              <a:lnSpc>
                <a:spcPct val="120000"/>
              </a:lnSpc>
            </a:pPr>
            <a:r>
              <a:rPr lang="fr-FR" sz="1700" b="1" dirty="0">
                <a:solidFill>
                  <a:srgbClr val="11483D"/>
                </a:solidFill>
                <a:latin typeface="Source Sans Pro"/>
                <a:cs typeface="Source Sans Pro"/>
              </a:rPr>
              <a:t>Au bout de 10 ans : </a:t>
            </a:r>
            <a:r>
              <a:rPr lang="fr-FR" sz="1700" dirty="0">
                <a:solidFill>
                  <a:srgbClr val="11483D"/>
                </a:solidFill>
                <a:latin typeface="Source Sans Pro"/>
                <a:cs typeface="Source Sans Pro"/>
              </a:rPr>
              <a:t>avoir atteint 80% des indicateurs de niveau 3</a:t>
            </a:r>
          </a:p>
        </p:txBody>
      </p:sp>
    </p:spTree>
    <p:extLst>
      <p:ext uri="{BB962C8B-B14F-4D97-AF65-F5344CB8AC3E}">
        <p14:creationId xmlns:p14="http://schemas.microsoft.com/office/powerpoint/2010/main" val="2076488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 coins arrondis 17">
            <a:extLst>
              <a:ext uri="{FF2B5EF4-FFF2-40B4-BE49-F238E27FC236}">
                <a16:creationId xmlns:a16="http://schemas.microsoft.com/office/drawing/2014/main" id="{0E374034-380E-6245-B87E-4808D6BFE506}"/>
              </a:ext>
            </a:extLst>
          </p:cNvPr>
          <p:cNvSpPr/>
          <p:nvPr/>
        </p:nvSpPr>
        <p:spPr>
          <a:xfrm>
            <a:off x="2060556" y="160518"/>
            <a:ext cx="3359442" cy="969555"/>
          </a:xfrm>
          <a:prstGeom prst="roundRect">
            <a:avLst/>
          </a:prstGeom>
          <a:solidFill>
            <a:srgbClr val="E5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e la date 7">
            <a:extLst>
              <a:ext uri="{FF2B5EF4-FFF2-40B4-BE49-F238E27FC236}">
                <a16:creationId xmlns:a16="http://schemas.microsoft.com/office/drawing/2014/main" id="{6B496179-39F5-064F-B6A9-9891BE99946E}"/>
              </a:ext>
            </a:extLst>
          </p:cNvPr>
          <p:cNvSpPr>
            <a:spLocks noGrp="1"/>
          </p:cNvSpPr>
          <p:nvPr>
            <p:ph type="dt" sz="half" idx="4294967295"/>
          </p:nvPr>
        </p:nvSpPr>
        <p:spPr>
          <a:xfrm>
            <a:off x="1" y="9810079"/>
            <a:ext cx="3493401" cy="563476"/>
          </a:xfrm>
          <a:prstGeom prst="rect">
            <a:avLst/>
          </a:prstGeom>
        </p:spPr>
        <p:txBody>
          <a:bodyPr vert="horz" lIns="145967" tIns="72985" rIns="145967" bIns="72985" rtlCol="0" anchor="ctr"/>
          <a:lstStyle>
            <a:defPPr>
              <a:defRPr lang="en-US"/>
            </a:defPPr>
            <a:lvl1pPr marL="0" algn="l" defTabSz="521374" rtl="0" eaLnBrk="1" latinLnBrk="0" hangingPunct="1">
              <a:defRPr sz="1900" kern="1200">
                <a:solidFill>
                  <a:schemeClr val="tx1">
                    <a:tint val="75000"/>
                  </a:schemeClr>
                </a:solidFill>
                <a:latin typeface="+mn-lt"/>
                <a:ea typeface="+mn-ea"/>
                <a:cs typeface="+mn-cs"/>
              </a:defRPr>
            </a:lvl1pPr>
            <a:lvl2pPr marL="521374" algn="l" defTabSz="521374" rtl="0" eaLnBrk="1" latinLnBrk="0" hangingPunct="1">
              <a:defRPr sz="2100" kern="1200">
                <a:solidFill>
                  <a:schemeClr val="tx1"/>
                </a:solidFill>
                <a:latin typeface="+mn-lt"/>
                <a:ea typeface="+mn-ea"/>
                <a:cs typeface="+mn-cs"/>
              </a:defRPr>
            </a:lvl2pPr>
            <a:lvl3pPr marL="1042748" algn="l" defTabSz="521374" rtl="0" eaLnBrk="1" latinLnBrk="0" hangingPunct="1">
              <a:defRPr sz="2100" kern="1200">
                <a:solidFill>
                  <a:schemeClr val="tx1"/>
                </a:solidFill>
                <a:latin typeface="+mn-lt"/>
                <a:ea typeface="+mn-ea"/>
                <a:cs typeface="+mn-cs"/>
              </a:defRPr>
            </a:lvl3pPr>
            <a:lvl4pPr marL="1564123" algn="l" defTabSz="521374" rtl="0" eaLnBrk="1" latinLnBrk="0" hangingPunct="1">
              <a:defRPr sz="2100" kern="1200">
                <a:solidFill>
                  <a:schemeClr val="tx1"/>
                </a:solidFill>
                <a:latin typeface="+mn-lt"/>
                <a:ea typeface="+mn-ea"/>
                <a:cs typeface="+mn-cs"/>
              </a:defRPr>
            </a:lvl4pPr>
            <a:lvl5pPr marL="2085497" algn="l" defTabSz="521374" rtl="0" eaLnBrk="1" latinLnBrk="0" hangingPunct="1">
              <a:defRPr sz="2100" kern="1200">
                <a:solidFill>
                  <a:schemeClr val="tx1"/>
                </a:solidFill>
                <a:latin typeface="+mn-lt"/>
                <a:ea typeface="+mn-ea"/>
                <a:cs typeface="+mn-cs"/>
              </a:defRPr>
            </a:lvl5pPr>
            <a:lvl6pPr marL="2606869" algn="l" defTabSz="521374" rtl="0" eaLnBrk="1" latinLnBrk="0" hangingPunct="1">
              <a:defRPr sz="2100" kern="1200">
                <a:solidFill>
                  <a:schemeClr val="tx1"/>
                </a:solidFill>
                <a:latin typeface="+mn-lt"/>
                <a:ea typeface="+mn-ea"/>
                <a:cs typeface="+mn-cs"/>
              </a:defRPr>
            </a:lvl6pPr>
            <a:lvl7pPr marL="3128243" algn="l" defTabSz="521374" rtl="0" eaLnBrk="1" latinLnBrk="0" hangingPunct="1">
              <a:defRPr sz="2100" kern="1200">
                <a:solidFill>
                  <a:schemeClr val="tx1"/>
                </a:solidFill>
                <a:latin typeface="+mn-lt"/>
                <a:ea typeface="+mn-ea"/>
                <a:cs typeface="+mn-cs"/>
              </a:defRPr>
            </a:lvl7pPr>
            <a:lvl8pPr marL="3649618" algn="l" defTabSz="521374" rtl="0" eaLnBrk="1" latinLnBrk="0" hangingPunct="1">
              <a:defRPr sz="2100" kern="1200">
                <a:solidFill>
                  <a:schemeClr val="tx1"/>
                </a:solidFill>
                <a:latin typeface="+mn-lt"/>
                <a:ea typeface="+mn-ea"/>
                <a:cs typeface="+mn-cs"/>
              </a:defRPr>
            </a:lvl8pPr>
            <a:lvl9pPr marL="4170992" algn="l" defTabSz="521374" rtl="0" eaLnBrk="1" latinLnBrk="0" hangingPunct="1">
              <a:defRPr sz="2100" kern="1200">
                <a:solidFill>
                  <a:schemeClr val="tx1"/>
                </a:solidFill>
                <a:latin typeface="+mn-lt"/>
                <a:ea typeface="+mn-ea"/>
                <a:cs typeface="+mn-cs"/>
              </a:defRPr>
            </a:lvl9pPr>
          </a:lstStyle>
          <a:p>
            <a:fld id="{B4FF8160-CADB-4B42-8700-5CFCFAB47CAF}" type="datetimeFigureOut">
              <a:rPr lang="fr-FR" smtClean="0"/>
              <a:pPr/>
              <a:t>08/12/2020</a:t>
            </a:fld>
            <a:endParaRPr lang="en-US" i="1" dirty="0">
              <a:latin typeface="Source Sans Pro"/>
              <a:cs typeface="Source Sans Pro"/>
            </a:endParaRPr>
          </a:p>
        </p:txBody>
      </p:sp>
      <p:sp>
        <p:nvSpPr>
          <p:cNvPr id="21" name="Espace réservé du numéro de diapositive 8">
            <a:extLst>
              <a:ext uri="{FF2B5EF4-FFF2-40B4-BE49-F238E27FC236}">
                <a16:creationId xmlns:a16="http://schemas.microsoft.com/office/drawing/2014/main" id="{4B23E872-682D-7E41-95C1-2346F949F3F7}"/>
              </a:ext>
            </a:extLst>
          </p:cNvPr>
          <p:cNvSpPr txBox="1">
            <a:spLocks/>
          </p:cNvSpPr>
          <p:nvPr/>
        </p:nvSpPr>
        <p:spPr>
          <a:xfrm>
            <a:off x="8909844" y="20159"/>
            <a:ext cx="1247378" cy="362864"/>
          </a:xfrm>
          <a:prstGeom prst="rect">
            <a:avLst/>
          </a:prstGeom>
        </p:spPr>
        <p:txBody>
          <a:bodyPr vert="horz" lIns="104287" tIns="52144" rIns="104287" bIns="52144" rtlCol="0" anchor="ctr"/>
          <a:lstStyle>
            <a:defPPr>
              <a:defRPr lang="en-US"/>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FEC368-1D7A-4F81-ABF6-AE0E36BAF64C}" type="slidenum">
              <a:rPr lang="en-US" smtClean="0">
                <a:latin typeface="Source Sans Pro" panose="020B0503030403020204" pitchFamily="34" charset="0"/>
                <a:ea typeface="Source Sans Pro" panose="020B0503030403020204" pitchFamily="34" charset="0"/>
              </a:rPr>
              <a:pPr/>
              <a:t>18</a:t>
            </a:fld>
            <a:r>
              <a:rPr lang="en-US">
                <a:latin typeface="Source Sans Pro" panose="020B0503030403020204" pitchFamily="34" charset="0"/>
                <a:ea typeface="Source Sans Pro" panose="020B0503030403020204" pitchFamily="34" charset="0"/>
              </a:rPr>
              <a:t>/31</a:t>
            </a:r>
            <a:endParaRPr lang="en-US" dirty="0">
              <a:latin typeface="Source Sans Pro" panose="020B0503030403020204" pitchFamily="34" charset="0"/>
              <a:ea typeface="Source Sans Pro" panose="020B0503030403020204" pitchFamily="34" charset="0"/>
            </a:endParaRPr>
          </a:p>
        </p:txBody>
      </p:sp>
      <p:pic>
        <p:nvPicPr>
          <p:cNvPr id="28" name="Image 27">
            <a:extLst>
              <a:ext uri="{FF2B5EF4-FFF2-40B4-BE49-F238E27FC236}">
                <a16:creationId xmlns:a16="http://schemas.microsoft.com/office/drawing/2014/main" id="{2A0AE456-4385-604F-A4ED-ACBC40815A10}"/>
              </a:ext>
            </a:extLst>
          </p:cNvPr>
          <p:cNvPicPr>
            <a:picLocks noChangeAspect="1"/>
          </p:cNvPicPr>
          <p:nvPr/>
        </p:nvPicPr>
        <p:blipFill rotWithShape="1">
          <a:blip r:embed="rId3"/>
          <a:srcRect l="14872" t="15797" r="15703"/>
          <a:stretch/>
        </p:blipFill>
        <p:spPr>
          <a:xfrm>
            <a:off x="9156402" y="1141421"/>
            <a:ext cx="1371254" cy="1342272"/>
          </a:xfrm>
          <a:prstGeom prst="rect">
            <a:avLst/>
          </a:prstGeom>
        </p:spPr>
      </p:pic>
      <p:sp>
        <p:nvSpPr>
          <p:cNvPr id="29" name="Google Shape;170;p9">
            <a:extLst>
              <a:ext uri="{FF2B5EF4-FFF2-40B4-BE49-F238E27FC236}">
                <a16:creationId xmlns:a16="http://schemas.microsoft.com/office/drawing/2014/main" id="{B38AA663-07DE-CB45-92B3-47EF9C00F168}"/>
              </a:ext>
            </a:extLst>
          </p:cNvPr>
          <p:cNvSpPr txBox="1">
            <a:spLocks/>
          </p:cNvSpPr>
          <p:nvPr/>
        </p:nvSpPr>
        <p:spPr>
          <a:xfrm>
            <a:off x="9156402" y="2473672"/>
            <a:ext cx="1432297" cy="895386"/>
          </a:xfrm>
          <a:prstGeom prst="rect">
            <a:avLst/>
          </a:prstGeom>
          <a:noFill/>
          <a:ln>
            <a:noFill/>
          </a:ln>
        </p:spPr>
        <p:txBody>
          <a:bodyPr spcFirstLastPara="1" wrap="square" lIns="106901" tIns="106901" rIns="106901" bIns="10690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1pPr>
            <a:lvl2pPr marR="0" lvl="1"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2pPr>
            <a:lvl3pPr marR="0" lvl="2"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3pPr>
            <a:lvl4pPr marR="0" lvl="3"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4pPr>
            <a:lvl5pPr marR="0" lvl="4"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5pPr>
            <a:lvl6pPr marR="0" lvl="5"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6pPr>
            <a:lvl7pPr marR="0" lvl="6"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7pPr>
            <a:lvl8pPr marR="0" lvl="7"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8pPr>
            <a:lvl9pPr marR="0" lvl="8"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9pPr>
          </a:lstStyle>
          <a:p>
            <a:pPr algn="ctr"/>
            <a:r>
              <a:rPr lang="fr-FR" sz="1600" b="0" dirty="0">
                <a:solidFill>
                  <a:srgbClr val="075045"/>
                </a:solidFill>
                <a:latin typeface="Source Sans Pro"/>
                <a:ea typeface="Roboto"/>
                <a:cs typeface="Source Sans Pro"/>
                <a:sym typeface="Roboto"/>
              </a:rPr>
              <a:t>Gestionnaire de haies</a:t>
            </a:r>
          </a:p>
        </p:txBody>
      </p:sp>
      <p:sp>
        <p:nvSpPr>
          <p:cNvPr id="33" name="Google Shape;170;p9">
            <a:extLst>
              <a:ext uri="{FF2B5EF4-FFF2-40B4-BE49-F238E27FC236}">
                <a16:creationId xmlns:a16="http://schemas.microsoft.com/office/drawing/2014/main" id="{B745CF6F-2688-C540-BCC6-89DD3368764F}"/>
              </a:ext>
            </a:extLst>
          </p:cNvPr>
          <p:cNvSpPr txBox="1">
            <a:spLocks/>
          </p:cNvSpPr>
          <p:nvPr/>
        </p:nvSpPr>
        <p:spPr>
          <a:xfrm>
            <a:off x="1858012" y="381475"/>
            <a:ext cx="3411899" cy="331910"/>
          </a:xfrm>
          <a:prstGeom prst="rect">
            <a:avLst/>
          </a:prstGeom>
          <a:noFill/>
          <a:ln>
            <a:noFill/>
          </a:ln>
        </p:spPr>
        <p:txBody>
          <a:bodyPr spcFirstLastPara="1" wrap="square" lIns="106901" tIns="106901" rIns="106901" bIns="10690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1pPr>
            <a:lvl2pPr marR="0" lvl="1"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2pPr>
            <a:lvl3pPr marR="0" lvl="2"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3pPr>
            <a:lvl4pPr marR="0" lvl="3"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4pPr>
            <a:lvl5pPr marR="0" lvl="4"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5pPr>
            <a:lvl6pPr marR="0" lvl="5"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6pPr>
            <a:lvl7pPr marR="0" lvl="6"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7pPr>
            <a:lvl8pPr marR="0" lvl="7"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8pPr>
            <a:lvl9pPr marR="0" lvl="8"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9pPr>
          </a:lstStyle>
          <a:p>
            <a:pPr algn="ctr"/>
            <a:r>
              <a:rPr lang="fr-FR" sz="1637" b="0" dirty="0">
                <a:solidFill>
                  <a:srgbClr val="075045"/>
                </a:solidFill>
                <a:latin typeface="Source Sans Pro" panose="020B0503030403020204" pitchFamily="34" charset="77"/>
                <a:ea typeface="Roboto"/>
                <a:cs typeface="Roboto"/>
                <a:sym typeface="Roboto"/>
              </a:rPr>
              <a:t>En individuel</a:t>
            </a:r>
          </a:p>
        </p:txBody>
      </p:sp>
      <p:sp>
        <p:nvSpPr>
          <p:cNvPr id="34" name="Google Shape;170;p9">
            <a:extLst>
              <a:ext uri="{FF2B5EF4-FFF2-40B4-BE49-F238E27FC236}">
                <a16:creationId xmlns:a16="http://schemas.microsoft.com/office/drawing/2014/main" id="{B3FBC7EB-3906-194A-A922-820EC7387414}"/>
              </a:ext>
            </a:extLst>
          </p:cNvPr>
          <p:cNvSpPr txBox="1">
            <a:spLocks/>
          </p:cNvSpPr>
          <p:nvPr/>
        </p:nvSpPr>
        <p:spPr>
          <a:xfrm>
            <a:off x="-7845" y="251866"/>
            <a:ext cx="2004597" cy="563476"/>
          </a:xfrm>
          <a:prstGeom prst="rect">
            <a:avLst/>
          </a:prstGeom>
          <a:noFill/>
          <a:ln>
            <a:noFill/>
          </a:ln>
        </p:spPr>
        <p:txBody>
          <a:bodyPr spcFirstLastPara="1" wrap="square" lIns="106901" tIns="106901" rIns="106901" bIns="10690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1pPr>
            <a:lvl2pPr marR="0" lvl="1"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2pPr>
            <a:lvl3pPr marR="0" lvl="2"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3pPr>
            <a:lvl4pPr marR="0" lvl="3"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4pPr>
            <a:lvl5pPr marR="0" lvl="4"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5pPr>
            <a:lvl6pPr marR="0" lvl="5"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6pPr>
            <a:lvl7pPr marR="0" lvl="6"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7pPr>
            <a:lvl8pPr marR="0" lvl="7"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8pPr>
            <a:lvl9pPr marR="0" lvl="8"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9pPr>
          </a:lstStyle>
          <a:p>
            <a:pPr algn="ctr"/>
            <a:r>
              <a:rPr lang="fr-FR" sz="1800" dirty="0">
                <a:solidFill>
                  <a:srgbClr val="075045"/>
                </a:solidFill>
                <a:latin typeface="Source Sans Pro" panose="020B0503030403020204" pitchFamily="34" charset="77"/>
                <a:ea typeface="Roboto"/>
                <a:cs typeface="Roboto"/>
                <a:sym typeface="Roboto"/>
              </a:rPr>
              <a:t>Choix initial </a:t>
            </a:r>
            <a:r>
              <a:rPr lang="fr-FR" sz="1800" b="0" dirty="0">
                <a:solidFill>
                  <a:srgbClr val="075045"/>
                </a:solidFill>
                <a:latin typeface="Source Sans Pro" panose="020B0503030403020204" pitchFamily="34" charset="77"/>
                <a:ea typeface="Roboto"/>
                <a:cs typeface="Roboto"/>
                <a:sym typeface="Roboto"/>
              </a:rPr>
              <a:t>du gestionnaire</a:t>
            </a:r>
          </a:p>
        </p:txBody>
      </p:sp>
      <p:sp>
        <p:nvSpPr>
          <p:cNvPr id="39" name="Google Shape;170;p9">
            <a:extLst>
              <a:ext uri="{FF2B5EF4-FFF2-40B4-BE49-F238E27FC236}">
                <a16:creationId xmlns:a16="http://schemas.microsoft.com/office/drawing/2014/main" id="{5C66817F-86C0-2F43-B23E-4D40E6FE463B}"/>
              </a:ext>
            </a:extLst>
          </p:cNvPr>
          <p:cNvSpPr txBox="1">
            <a:spLocks/>
          </p:cNvSpPr>
          <p:nvPr/>
        </p:nvSpPr>
        <p:spPr>
          <a:xfrm>
            <a:off x="-7845" y="1548722"/>
            <a:ext cx="2004597" cy="563476"/>
          </a:xfrm>
          <a:prstGeom prst="rect">
            <a:avLst/>
          </a:prstGeom>
          <a:noFill/>
          <a:ln>
            <a:noFill/>
          </a:ln>
        </p:spPr>
        <p:txBody>
          <a:bodyPr spcFirstLastPara="1" wrap="square" lIns="106901" tIns="106901" rIns="106901" bIns="10690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1pPr>
            <a:lvl2pPr marR="0" lvl="1"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2pPr>
            <a:lvl3pPr marR="0" lvl="2"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3pPr>
            <a:lvl4pPr marR="0" lvl="3"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4pPr>
            <a:lvl5pPr marR="0" lvl="4"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5pPr>
            <a:lvl6pPr marR="0" lvl="5"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6pPr>
            <a:lvl7pPr marR="0" lvl="6"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7pPr>
            <a:lvl8pPr marR="0" lvl="7"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8pPr>
            <a:lvl9pPr marR="0" lvl="8"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9pPr>
          </a:lstStyle>
          <a:p>
            <a:pPr algn="ctr"/>
            <a:r>
              <a:rPr lang="fr-FR" sz="1800" dirty="0">
                <a:solidFill>
                  <a:srgbClr val="075045"/>
                </a:solidFill>
                <a:latin typeface="Source Sans Pro" panose="020B0503030403020204" pitchFamily="34" charset="77"/>
                <a:ea typeface="Roboto"/>
                <a:cs typeface="Roboto"/>
                <a:sym typeface="Roboto"/>
              </a:rPr>
              <a:t>Préparation </a:t>
            </a:r>
            <a:r>
              <a:rPr lang="fr-FR" sz="1800" b="0" dirty="0">
                <a:solidFill>
                  <a:srgbClr val="075045"/>
                </a:solidFill>
                <a:latin typeface="Source Sans Pro" panose="020B0503030403020204" pitchFamily="34" charset="77"/>
                <a:ea typeface="Roboto"/>
                <a:cs typeface="Roboto"/>
                <a:sym typeface="Roboto"/>
              </a:rPr>
              <a:t>à la labellisation</a:t>
            </a:r>
          </a:p>
        </p:txBody>
      </p:sp>
      <p:sp>
        <p:nvSpPr>
          <p:cNvPr id="40" name="Rectangle : coins arrondis 39">
            <a:extLst>
              <a:ext uri="{FF2B5EF4-FFF2-40B4-BE49-F238E27FC236}">
                <a16:creationId xmlns:a16="http://schemas.microsoft.com/office/drawing/2014/main" id="{A07E2451-2714-7D4A-840A-90ADD78BE383}"/>
              </a:ext>
            </a:extLst>
          </p:cNvPr>
          <p:cNvSpPr/>
          <p:nvPr/>
        </p:nvSpPr>
        <p:spPr>
          <a:xfrm>
            <a:off x="2045349" y="1199240"/>
            <a:ext cx="6839770" cy="1751720"/>
          </a:xfrm>
          <a:prstGeom prst="roundRect">
            <a:avLst/>
          </a:prstGeom>
          <a:solidFill>
            <a:srgbClr val="D3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 coins arrondis 43">
            <a:extLst>
              <a:ext uri="{FF2B5EF4-FFF2-40B4-BE49-F238E27FC236}">
                <a16:creationId xmlns:a16="http://schemas.microsoft.com/office/drawing/2014/main" id="{BC303559-F1AE-104D-AC17-320579E9E5E8}"/>
              </a:ext>
            </a:extLst>
          </p:cNvPr>
          <p:cNvSpPr/>
          <p:nvPr/>
        </p:nvSpPr>
        <p:spPr>
          <a:xfrm>
            <a:off x="5525677" y="141789"/>
            <a:ext cx="3359442" cy="969555"/>
          </a:xfrm>
          <a:prstGeom prst="roundRect">
            <a:avLst/>
          </a:prstGeom>
          <a:solidFill>
            <a:srgbClr val="E5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Flèche courbée vers la gauche 44">
            <a:extLst>
              <a:ext uri="{FF2B5EF4-FFF2-40B4-BE49-F238E27FC236}">
                <a16:creationId xmlns:a16="http://schemas.microsoft.com/office/drawing/2014/main" id="{1703DB6E-A7EF-B947-907E-38750EEB4E15}"/>
              </a:ext>
            </a:extLst>
          </p:cNvPr>
          <p:cNvSpPr/>
          <p:nvPr/>
        </p:nvSpPr>
        <p:spPr>
          <a:xfrm>
            <a:off x="4928684" y="134277"/>
            <a:ext cx="512618" cy="624797"/>
          </a:xfrm>
          <a:prstGeom prst="curvedLeftArrow">
            <a:avLst/>
          </a:prstGeom>
          <a:solidFill>
            <a:srgbClr val="87C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6" name="Flèche courbée vers la gauche 45">
            <a:extLst>
              <a:ext uri="{FF2B5EF4-FFF2-40B4-BE49-F238E27FC236}">
                <a16:creationId xmlns:a16="http://schemas.microsoft.com/office/drawing/2014/main" id="{DB10276C-BE4B-144B-8E7A-F64F317CC9B5}"/>
              </a:ext>
            </a:extLst>
          </p:cNvPr>
          <p:cNvSpPr/>
          <p:nvPr/>
        </p:nvSpPr>
        <p:spPr>
          <a:xfrm flipH="1">
            <a:off x="5446360" y="143632"/>
            <a:ext cx="539550" cy="657407"/>
          </a:xfrm>
          <a:prstGeom prst="curvedLeftArrow">
            <a:avLst/>
          </a:prstGeom>
          <a:solidFill>
            <a:srgbClr val="87C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8" name="Google Shape;170;p9">
            <a:extLst>
              <a:ext uri="{FF2B5EF4-FFF2-40B4-BE49-F238E27FC236}">
                <a16:creationId xmlns:a16="http://schemas.microsoft.com/office/drawing/2014/main" id="{19CE9764-6F4B-DB4F-BDE2-AF9577D4ECAB}"/>
              </a:ext>
            </a:extLst>
          </p:cNvPr>
          <p:cNvSpPr txBox="1">
            <a:spLocks/>
          </p:cNvSpPr>
          <p:nvPr/>
        </p:nvSpPr>
        <p:spPr>
          <a:xfrm>
            <a:off x="5652376" y="306380"/>
            <a:ext cx="3411899" cy="331910"/>
          </a:xfrm>
          <a:prstGeom prst="rect">
            <a:avLst/>
          </a:prstGeom>
          <a:noFill/>
          <a:ln>
            <a:noFill/>
          </a:ln>
        </p:spPr>
        <p:txBody>
          <a:bodyPr spcFirstLastPara="1" wrap="square" lIns="106901" tIns="106901" rIns="106901" bIns="10690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1pPr>
            <a:lvl2pPr marR="0" lvl="1"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2pPr>
            <a:lvl3pPr marR="0" lvl="2"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3pPr>
            <a:lvl4pPr marR="0" lvl="3"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4pPr>
            <a:lvl5pPr marR="0" lvl="4"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5pPr>
            <a:lvl6pPr marR="0" lvl="5"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6pPr>
            <a:lvl7pPr marR="0" lvl="6"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7pPr>
            <a:lvl8pPr marR="0" lvl="7"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8pPr>
            <a:lvl9pPr marR="0" lvl="8"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9pPr>
          </a:lstStyle>
          <a:p>
            <a:pPr algn="ctr"/>
            <a:r>
              <a:rPr lang="fr-FR" sz="1600" b="0" dirty="0">
                <a:solidFill>
                  <a:srgbClr val="075045"/>
                </a:solidFill>
                <a:latin typeface="Source Sans Pro"/>
                <a:ea typeface="Roboto"/>
                <a:cs typeface="Source Sans Pro"/>
                <a:sym typeface="Roboto"/>
              </a:rPr>
              <a:t>En Organisation Collective de Gestionnaires (OCG)</a:t>
            </a:r>
          </a:p>
        </p:txBody>
      </p:sp>
      <p:sp>
        <p:nvSpPr>
          <p:cNvPr id="49" name="Google Shape;170;p9">
            <a:extLst>
              <a:ext uri="{FF2B5EF4-FFF2-40B4-BE49-F238E27FC236}">
                <a16:creationId xmlns:a16="http://schemas.microsoft.com/office/drawing/2014/main" id="{DF815857-BB51-E748-BAF3-AB3FF6D62004}"/>
              </a:ext>
            </a:extLst>
          </p:cNvPr>
          <p:cNvSpPr txBox="1">
            <a:spLocks/>
          </p:cNvSpPr>
          <p:nvPr/>
        </p:nvSpPr>
        <p:spPr>
          <a:xfrm>
            <a:off x="-7845" y="4420933"/>
            <a:ext cx="2004597" cy="563476"/>
          </a:xfrm>
          <a:prstGeom prst="rect">
            <a:avLst/>
          </a:prstGeom>
          <a:noFill/>
          <a:ln>
            <a:noFill/>
          </a:ln>
        </p:spPr>
        <p:txBody>
          <a:bodyPr spcFirstLastPara="1" wrap="square" lIns="106901" tIns="106901" rIns="106901" bIns="10690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1pPr>
            <a:lvl2pPr marR="0" lvl="1"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2pPr>
            <a:lvl3pPr marR="0" lvl="2"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3pPr>
            <a:lvl4pPr marR="0" lvl="3"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4pPr>
            <a:lvl5pPr marR="0" lvl="4"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5pPr>
            <a:lvl6pPr marR="0" lvl="5"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6pPr>
            <a:lvl7pPr marR="0" lvl="6"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7pPr>
            <a:lvl8pPr marR="0" lvl="7"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8pPr>
            <a:lvl9pPr marR="0" lvl="8"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9pPr>
          </a:lstStyle>
          <a:p>
            <a:pPr algn="ctr"/>
            <a:r>
              <a:rPr lang="fr-FR" sz="1800" dirty="0">
                <a:solidFill>
                  <a:srgbClr val="075045"/>
                </a:solidFill>
                <a:latin typeface="Source Sans Pro" panose="020B0503030403020204" pitchFamily="34" charset="77"/>
                <a:ea typeface="Roboto"/>
                <a:cs typeface="Roboto"/>
                <a:sym typeface="Roboto"/>
              </a:rPr>
              <a:t>Obtention</a:t>
            </a:r>
            <a:r>
              <a:rPr lang="fr-FR" sz="1800" b="0" dirty="0">
                <a:solidFill>
                  <a:srgbClr val="075045"/>
                </a:solidFill>
                <a:latin typeface="Source Sans Pro" panose="020B0503030403020204" pitchFamily="34" charset="77"/>
                <a:ea typeface="Roboto"/>
                <a:cs typeface="Roboto"/>
                <a:sym typeface="Roboto"/>
              </a:rPr>
              <a:t> de la certification</a:t>
            </a:r>
          </a:p>
        </p:txBody>
      </p:sp>
      <p:sp>
        <p:nvSpPr>
          <p:cNvPr id="50" name="Google Shape;170;p9">
            <a:extLst>
              <a:ext uri="{FF2B5EF4-FFF2-40B4-BE49-F238E27FC236}">
                <a16:creationId xmlns:a16="http://schemas.microsoft.com/office/drawing/2014/main" id="{F1C4032B-EECC-1D43-A8B2-4C09C56C2D2A}"/>
              </a:ext>
            </a:extLst>
          </p:cNvPr>
          <p:cNvSpPr txBox="1">
            <a:spLocks/>
          </p:cNvSpPr>
          <p:nvPr/>
        </p:nvSpPr>
        <p:spPr>
          <a:xfrm>
            <a:off x="-7845" y="6248769"/>
            <a:ext cx="2004597" cy="563476"/>
          </a:xfrm>
          <a:prstGeom prst="rect">
            <a:avLst/>
          </a:prstGeom>
          <a:noFill/>
          <a:ln>
            <a:noFill/>
          </a:ln>
        </p:spPr>
        <p:txBody>
          <a:bodyPr spcFirstLastPara="1" wrap="square" lIns="106901" tIns="106901" rIns="106901" bIns="10690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1pPr>
            <a:lvl2pPr marR="0" lvl="1"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2pPr>
            <a:lvl3pPr marR="0" lvl="2"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3pPr>
            <a:lvl4pPr marR="0" lvl="3"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4pPr>
            <a:lvl5pPr marR="0" lvl="4"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5pPr>
            <a:lvl6pPr marR="0" lvl="5"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6pPr>
            <a:lvl7pPr marR="0" lvl="6"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7pPr>
            <a:lvl8pPr marR="0" lvl="7"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8pPr>
            <a:lvl9pPr marR="0" lvl="8"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9pPr>
          </a:lstStyle>
          <a:p>
            <a:pPr algn="ctr"/>
            <a:r>
              <a:rPr lang="fr-FR" sz="1800" dirty="0">
                <a:solidFill>
                  <a:srgbClr val="075045"/>
                </a:solidFill>
                <a:latin typeface="Source Sans Pro" panose="020B0503030403020204" pitchFamily="34" charset="77"/>
                <a:ea typeface="Roboto"/>
                <a:cs typeface="Roboto"/>
                <a:sym typeface="Roboto"/>
              </a:rPr>
              <a:t>Maintien</a:t>
            </a:r>
            <a:r>
              <a:rPr lang="fr-FR" sz="1800" b="0" dirty="0">
                <a:solidFill>
                  <a:srgbClr val="075045"/>
                </a:solidFill>
                <a:latin typeface="Source Sans Pro" panose="020B0503030403020204" pitchFamily="34" charset="77"/>
                <a:ea typeface="Roboto"/>
                <a:cs typeface="Roboto"/>
                <a:sym typeface="Roboto"/>
              </a:rPr>
              <a:t> de la certification</a:t>
            </a:r>
          </a:p>
        </p:txBody>
      </p:sp>
      <p:sp>
        <p:nvSpPr>
          <p:cNvPr id="51" name="Rectangle : coins arrondis 50">
            <a:extLst>
              <a:ext uri="{FF2B5EF4-FFF2-40B4-BE49-F238E27FC236}">
                <a16:creationId xmlns:a16="http://schemas.microsoft.com/office/drawing/2014/main" id="{E48323FF-16A8-8B4E-9C06-7C622C30ACF3}"/>
              </a:ext>
            </a:extLst>
          </p:cNvPr>
          <p:cNvSpPr/>
          <p:nvPr/>
        </p:nvSpPr>
        <p:spPr>
          <a:xfrm>
            <a:off x="2070074" y="4103022"/>
            <a:ext cx="6839770" cy="1370414"/>
          </a:xfrm>
          <a:prstGeom prst="roundRect">
            <a:avLst/>
          </a:prstGeom>
          <a:solidFill>
            <a:srgbClr val="87C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 coins arrondis 51">
            <a:extLst>
              <a:ext uri="{FF2B5EF4-FFF2-40B4-BE49-F238E27FC236}">
                <a16:creationId xmlns:a16="http://schemas.microsoft.com/office/drawing/2014/main" id="{D716A08B-A1E1-D24A-942B-C386BFE1AEBC}"/>
              </a:ext>
            </a:extLst>
          </p:cNvPr>
          <p:cNvSpPr/>
          <p:nvPr/>
        </p:nvSpPr>
        <p:spPr>
          <a:xfrm>
            <a:off x="2070074" y="5544386"/>
            <a:ext cx="6839770" cy="1939161"/>
          </a:xfrm>
          <a:prstGeom prst="roundRect">
            <a:avLst/>
          </a:prstGeom>
          <a:solidFill>
            <a:srgbClr val="87C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2004597" y="1228290"/>
            <a:ext cx="6880521" cy="830997"/>
          </a:xfrm>
          <a:prstGeom prst="rect">
            <a:avLst/>
          </a:prstGeom>
        </p:spPr>
        <p:txBody>
          <a:bodyPr wrap="square">
            <a:spAutoFit/>
          </a:bodyPr>
          <a:lstStyle/>
          <a:p>
            <a:pPr algn="ctr"/>
            <a:r>
              <a:rPr lang="fr-FR" sz="1600" dirty="0">
                <a:solidFill>
                  <a:srgbClr val="075045"/>
                </a:solidFill>
                <a:latin typeface="Source Sans Pro"/>
                <a:cs typeface="Source Sans Pro"/>
              </a:rPr>
              <a:t>Mise en place d’un </a:t>
            </a:r>
            <a:r>
              <a:rPr lang="fr-FR" sz="1600" b="1" dirty="0">
                <a:solidFill>
                  <a:srgbClr val="075045"/>
                </a:solidFill>
                <a:latin typeface="Source Sans Pro"/>
                <a:cs typeface="Source Sans Pro"/>
              </a:rPr>
              <a:t>Plan de Gestion Durable des Haies </a:t>
            </a:r>
            <a:r>
              <a:rPr lang="fr-FR" sz="1600" dirty="0">
                <a:solidFill>
                  <a:srgbClr val="075045"/>
                </a:solidFill>
                <a:latin typeface="Source Sans Pro"/>
                <a:cs typeface="Source Sans Pro"/>
              </a:rPr>
              <a:t>(PGDH) – </a:t>
            </a:r>
            <a:r>
              <a:rPr lang="fr-FR" sz="1600" i="1" dirty="0">
                <a:solidFill>
                  <a:srgbClr val="075045"/>
                </a:solidFill>
                <a:latin typeface="Source Sans Pro"/>
                <a:cs typeface="Source Sans Pro"/>
              </a:rPr>
              <a:t>Sous deux ans</a:t>
            </a:r>
          </a:p>
          <a:p>
            <a:pPr algn="ctr"/>
            <a:r>
              <a:rPr lang="fr-FR" sz="1600" dirty="0">
                <a:solidFill>
                  <a:srgbClr val="075045"/>
                </a:solidFill>
                <a:latin typeface="Source Sans Pro"/>
                <a:cs typeface="Source Sans Pro"/>
              </a:rPr>
              <a:t>Prise de connaissance du Cahier des Charges - Gestion </a:t>
            </a:r>
          </a:p>
          <a:p>
            <a:endParaRPr lang="fr-FR" sz="1600" dirty="0">
              <a:solidFill>
                <a:srgbClr val="075045"/>
              </a:solidFill>
              <a:latin typeface="Source Sans Pro"/>
              <a:cs typeface="Source Sans Pro"/>
            </a:endParaRPr>
          </a:p>
        </p:txBody>
      </p:sp>
      <p:sp>
        <p:nvSpPr>
          <p:cNvPr id="3" name="Rectangle 2"/>
          <p:cNvSpPr/>
          <p:nvPr/>
        </p:nvSpPr>
        <p:spPr>
          <a:xfrm>
            <a:off x="2892964" y="1933785"/>
            <a:ext cx="5270570" cy="338554"/>
          </a:xfrm>
          <a:prstGeom prst="rect">
            <a:avLst/>
          </a:prstGeom>
        </p:spPr>
        <p:txBody>
          <a:bodyPr wrap="square">
            <a:spAutoFit/>
          </a:bodyPr>
          <a:lstStyle/>
          <a:p>
            <a:r>
              <a:rPr lang="fr-FR" sz="1600" b="1" dirty="0">
                <a:solidFill>
                  <a:srgbClr val="075045"/>
                </a:solidFill>
                <a:latin typeface="Source Sans Pro"/>
                <a:cs typeface="Source Sans Pro"/>
              </a:rPr>
              <a:t>Évaluation préalable </a:t>
            </a:r>
            <a:r>
              <a:rPr lang="fr-FR" sz="1600" dirty="0">
                <a:solidFill>
                  <a:srgbClr val="075045"/>
                </a:solidFill>
                <a:latin typeface="Source Sans Pro"/>
                <a:cs typeface="Source Sans Pro"/>
              </a:rPr>
              <a:t>et accompagnement technique… </a:t>
            </a:r>
          </a:p>
        </p:txBody>
      </p:sp>
      <p:sp>
        <p:nvSpPr>
          <p:cNvPr id="6" name="Rectangle 5"/>
          <p:cNvSpPr/>
          <p:nvPr/>
        </p:nvSpPr>
        <p:spPr>
          <a:xfrm>
            <a:off x="2202111" y="4094479"/>
            <a:ext cx="2089346" cy="830997"/>
          </a:xfrm>
          <a:prstGeom prst="rect">
            <a:avLst/>
          </a:prstGeom>
        </p:spPr>
        <p:txBody>
          <a:bodyPr wrap="square">
            <a:spAutoFit/>
          </a:bodyPr>
          <a:lstStyle/>
          <a:p>
            <a:r>
              <a:rPr lang="fr-FR" sz="1600" b="1" dirty="0">
                <a:solidFill>
                  <a:srgbClr val="075045"/>
                </a:solidFill>
                <a:latin typeface="Source Sans Pro"/>
                <a:cs typeface="Source Sans Pro"/>
              </a:rPr>
              <a:t>Audit initial </a:t>
            </a:r>
          </a:p>
          <a:p>
            <a:r>
              <a:rPr lang="fr-FR" sz="1600" dirty="0">
                <a:solidFill>
                  <a:srgbClr val="075045"/>
                </a:solidFill>
                <a:latin typeface="Source Sans Pro"/>
                <a:cs typeface="Source Sans Pro"/>
              </a:rPr>
              <a:t>Par l’organisme certificateur (CERTIS)</a:t>
            </a:r>
          </a:p>
        </p:txBody>
      </p:sp>
      <p:sp>
        <p:nvSpPr>
          <p:cNvPr id="7" name="Rectangle 6"/>
          <p:cNvSpPr/>
          <p:nvPr/>
        </p:nvSpPr>
        <p:spPr>
          <a:xfrm>
            <a:off x="7486254" y="4059787"/>
            <a:ext cx="1249060" cy="584776"/>
          </a:xfrm>
          <a:prstGeom prst="rect">
            <a:avLst/>
          </a:prstGeom>
        </p:spPr>
        <p:txBody>
          <a:bodyPr wrap="none">
            <a:spAutoFit/>
          </a:bodyPr>
          <a:lstStyle/>
          <a:p>
            <a:r>
              <a:rPr lang="fr-FR" sz="1600" b="1" dirty="0">
                <a:solidFill>
                  <a:srgbClr val="075045"/>
                </a:solidFill>
                <a:latin typeface="Source Sans Pro"/>
                <a:cs typeface="Source Sans Pro"/>
              </a:rPr>
              <a:t>Audit initial </a:t>
            </a:r>
          </a:p>
          <a:p>
            <a:r>
              <a:rPr lang="fr-FR" sz="1600" dirty="0">
                <a:solidFill>
                  <a:srgbClr val="075045"/>
                </a:solidFill>
                <a:latin typeface="Source Sans Pro"/>
                <a:cs typeface="Source Sans Pro"/>
              </a:rPr>
              <a:t>par l’OCG </a:t>
            </a:r>
          </a:p>
        </p:txBody>
      </p:sp>
      <p:sp>
        <p:nvSpPr>
          <p:cNvPr id="8" name="Rectangle 7"/>
          <p:cNvSpPr/>
          <p:nvPr/>
        </p:nvSpPr>
        <p:spPr>
          <a:xfrm>
            <a:off x="4052401" y="4282464"/>
            <a:ext cx="2845695" cy="830997"/>
          </a:xfrm>
          <a:prstGeom prst="rect">
            <a:avLst/>
          </a:prstGeom>
        </p:spPr>
        <p:txBody>
          <a:bodyPr wrap="square">
            <a:spAutoFit/>
          </a:bodyPr>
          <a:lstStyle/>
          <a:p>
            <a:pPr algn="ctr"/>
            <a:r>
              <a:rPr lang="fr-FR" sz="1600" i="1" dirty="0">
                <a:solidFill>
                  <a:srgbClr val="075045"/>
                </a:solidFill>
                <a:latin typeface="Source Sans Pro"/>
                <a:cs typeface="Source Sans Pro"/>
              </a:rPr>
              <a:t>NIV 1</a:t>
            </a:r>
          </a:p>
          <a:p>
            <a:pPr algn="ctr"/>
            <a:r>
              <a:rPr lang="fr-FR" sz="1600" i="1" dirty="0">
                <a:solidFill>
                  <a:srgbClr val="075045"/>
                </a:solidFill>
                <a:latin typeface="Source Sans Pro"/>
                <a:cs typeface="Source Sans Pro"/>
              </a:rPr>
              <a:t>À atteindre à 100% pour intégrer la démarche</a:t>
            </a:r>
            <a:r>
              <a:rPr lang="fr-FR" sz="1600" dirty="0">
                <a:solidFill>
                  <a:srgbClr val="075045"/>
                </a:solidFill>
                <a:latin typeface="Source Sans Pro"/>
                <a:cs typeface="Source Sans Pro"/>
              </a:rPr>
              <a:t> </a:t>
            </a:r>
          </a:p>
        </p:txBody>
      </p:sp>
      <p:sp>
        <p:nvSpPr>
          <p:cNvPr id="4" name="Rectangle 3"/>
          <p:cNvSpPr/>
          <p:nvPr/>
        </p:nvSpPr>
        <p:spPr>
          <a:xfrm>
            <a:off x="2202111" y="5634680"/>
            <a:ext cx="1521985" cy="1077218"/>
          </a:xfrm>
          <a:prstGeom prst="rect">
            <a:avLst/>
          </a:prstGeom>
        </p:spPr>
        <p:txBody>
          <a:bodyPr wrap="square">
            <a:spAutoFit/>
          </a:bodyPr>
          <a:lstStyle/>
          <a:p>
            <a:r>
              <a:rPr lang="fr-FR" sz="1600" b="1" dirty="0">
                <a:solidFill>
                  <a:srgbClr val="075045"/>
                </a:solidFill>
                <a:latin typeface="Source Sans Pro"/>
                <a:cs typeface="Source Sans Pro"/>
              </a:rPr>
              <a:t>Audit de suivi </a:t>
            </a:r>
          </a:p>
          <a:p>
            <a:r>
              <a:rPr lang="fr-FR" sz="1600" dirty="0">
                <a:solidFill>
                  <a:srgbClr val="075045"/>
                </a:solidFill>
                <a:latin typeface="Source Sans Pro"/>
                <a:cs typeface="Source Sans Pro"/>
              </a:rPr>
              <a:t>Par l’organisme certificateur (CERTIS)</a:t>
            </a:r>
          </a:p>
        </p:txBody>
      </p:sp>
      <p:sp>
        <p:nvSpPr>
          <p:cNvPr id="9" name="Rectangle 8"/>
          <p:cNvSpPr/>
          <p:nvPr/>
        </p:nvSpPr>
        <p:spPr>
          <a:xfrm>
            <a:off x="4424560" y="5664423"/>
            <a:ext cx="2101376" cy="830997"/>
          </a:xfrm>
          <a:prstGeom prst="rect">
            <a:avLst/>
          </a:prstGeom>
        </p:spPr>
        <p:txBody>
          <a:bodyPr wrap="square">
            <a:spAutoFit/>
          </a:bodyPr>
          <a:lstStyle/>
          <a:p>
            <a:pPr algn="ctr"/>
            <a:r>
              <a:rPr lang="fr-FR" sz="1600" i="1" dirty="0" err="1">
                <a:solidFill>
                  <a:srgbClr val="075045"/>
                </a:solidFill>
                <a:latin typeface="Source Sans Pro"/>
                <a:cs typeface="Source Sans Pro"/>
              </a:rPr>
              <a:t>Niv</a:t>
            </a:r>
            <a:r>
              <a:rPr lang="fr-FR" sz="1600" i="1" dirty="0">
                <a:solidFill>
                  <a:srgbClr val="075045"/>
                </a:solidFill>
                <a:latin typeface="Source Sans Pro"/>
                <a:cs typeface="Source Sans Pro"/>
              </a:rPr>
              <a:t> 2.</a:t>
            </a:r>
          </a:p>
          <a:p>
            <a:pPr algn="ctr"/>
            <a:r>
              <a:rPr lang="fr-FR" sz="1600" i="1" dirty="0">
                <a:solidFill>
                  <a:srgbClr val="075045"/>
                </a:solidFill>
                <a:latin typeface="Source Sans Pro"/>
                <a:cs typeface="Source Sans Pro"/>
              </a:rPr>
              <a:t>À atteindre à 100% d’ici la 6</a:t>
            </a:r>
            <a:r>
              <a:rPr lang="fr-FR" sz="1600" i="1" baseline="30000" dirty="0">
                <a:solidFill>
                  <a:srgbClr val="075045"/>
                </a:solidFill>
                <a:latin typeface="Source Sans Pro"/>
                <a:cs typeface="Source Sans Pro"/>
              </a:rPr>
              <a:t>ème</a:t>
            </a:r>
            <a:r>
              <a:rPr lang="fr-FR" sz="1600" i="1" dirty="0">
                <a:solidFill>
                  <a:srgbClr val="075045"/>
                </a:solidFill>
                <a:latin typeface="Source Sans Pro"/>
                <a:cs typeface="Source Sans Pro"/>
              </a:rPr>
              <a:t> année</a:t>
            </a:r>
            <a:r>
              <a:rPr lang="fr-FR" sz="1600" dirty="0">
                <a:solidFill>
                  <a:srgbClr val="075045"/>
                </a:solidFill>
                <a:latin typeface="Source Sans Pro"/>
                <a:cs typeface="Source Sans Pro"/>
              </a:rPr>
              <a:t> </a:t>
            </a:r>
          </a:p>
        </p:txBody>
      </p:sp>
      <p:sp>
        <p:nvSpPr>
          <p:cNvPr id="10" name="Rectangle 9"/>
          <p:cNvSpPr/>
          <p:nvPr/>
        </p:nvSpPr>
        <p:spPr>
          <a:xfrm>
            <a:off x="4155262" y="6603320"/>
            <a:ext cx="2639972" cy="830997"/>
          </a:xfrm>
          <a:prstGeom prst="rect">
            <a:avLst/>
          </a:prstGeom>
        </p:spPr>
        <p:txBody>
          <a:bodyPr wrap="square">
            <a:spAutoFit/>
          </a:bodyPr>
          <a:lstStyle/>
          <a:p>
            <a:pPr algn="ctr"/>
            <a:r>
              <a:rPr lang="fr-FR" sz="1600" i="1" dirty="0" err="1">
                <a:solidFill>
                  <a:srgbClr val="075045"/>
                </a:solidFill>
                <a:latin typeface="Source Sans Pro"/>
                <a:cs typeface="Source Sans Pro"/>
              </a:rPr>
              <a:t>Niv</a:t>
            </a:r>
            <a:r>
              <a:rPr lang="fr-FR" sz="1600" i="1" dirty="0">
                <a:solidFill>
                  <a:srgbClr val="075045"/>
                </a:solidFill>
                <a:latin typeface="Source Sans Pro"/>
                <a:cs typeface="Source Sans Pro"/>
              </a:rPr>
              <a:t> 3.</a:t>
            </a:r>
          </a:p>
          <a:p>
            <a:pPr algn="ctr"/>
            <a:r>
              <a:rPr lang="fr-FR" sz="1600" i="1" dirty="0">
                <a:solidFill>
                  <a:srgbClr val="075045"/>
                </a:solidFill>
                <a:latin typeface="Source Sans Pro"/>
                <a:cs typeface="Source Sans Pro"/>
              </a:rPr>
              <a:t>À atteindre à 80% d’ici la 10</a:t>
            </a:r>
            <a:r>
              <a:rPr lang="fr-FR" sz="1600" i="1" baseline="30000" dirty="0">
                <a:solidFill>
                  <a:srgbClr val="075045"/>
                </a:solidFill>
                <a:latin typeface="Source Sans Pro"/>
                <a:cs typeface="Source Sans Pro"/>
              </a:rPr>
              <a:t>ème</a:t>
            </a:r>
            <a:r>
              <a:rPr lang="fr-FR" sz="1600" i="1" dirty="0">
                <a:solidFill>
                  <a:srgbClr val="075045"/>
                </a:solidFill>
                <a:latin typeface="Source Sans Pro"/>
                <a:cs typeface="Source Sans Pro"/>
              </a:rPr>
              <a:t> année</a:t>
            </a:r>
            <a:r>
              <a:rPr lang="fr-FR" sz="1600" dirty="0">
                <a:solidFill>
                  <a:srgbClr val="075045"/>
                </a:solidFill>
                <a:latin typeface="Source Sans Pro"/>
                <a:cs typeface="Source Sans Pro"/>
              </a:rPr>
              <a:t> </a:t>
            </a:r>
          </a:p>
        </p:txBody>
      </p:sp>
      <p:sp>
        <p:nvSpPr>
          <p:cNvPr id="11" name="Rectangle 10"/>
          <p:cNvSpPr/>
          <p:nvPr/>
        </p:nvSpPr>
        <p:spPr>
          <a:xfrm>
            <a:off x="7486254" y="5664423"/>
            <a:ext cx="1577607" cy="830997"/>
          </a:xfrm>
          <a:prstGeom prst="rect">
            <a:avLst/>
          </a:prstGeom>
        </p:spPr>
        <p:txBody>
          <a:bodyPr wrap="square">
            <a:spAutoFit/>
          </a:bodyPr>
          <a:lstStyle/>
          <a:p>
            <a:r>
              <a:rPr lang="fr-FR" sz="1600" b="1" dirty="0">
                <a:solidFill>
                  <a:srgbClr val="075045"/>
                </a:solidFill>
                <a:latin typeface="Source Sans Pro"/>
                <a:cs typeface="Source Sans Pro"/>
              </a:rPr>
              <a:t>Audit de suivi </a:t>
            </a:r>
            <a:r>
              <a:rPr lang="fr-FR" sz="1600" dirty="0">
                <a:solidFill>
                  <a:srgbClr val="075045"/>
                </a:solidFill>
                <a:latin typeface="Source Sans Pro"/>
                <a:cs typeface="Source Sans Pro"/>
              </a:rPr>
              <a:t>par l’OCG </a:t>
            </a:r>
          </a:p>
          <a:p>
            <a:endParaRPr lang="fr-FR" sz="1600" dirty="0">
              <a:solidFill>
                <a:srgbClr val="075045"/>
              </a:solidFill>
              <a:latin typeface="Source Sans Pro"/>
              <a:cs typeface="Source Sans Pro"/>
            </a:endParaRPr>
          </a:p>
        </p:txBody>
      </p:sp>
      <p:sp>
        <p:nvSpPr>
          <p:cNvPr id="12" name="Rectangle 11"/>
          <p:cNvSpPr/>
          <p:nvPr/>
        </p:nvSpPr>
        <p:spPr>
          <a:xfrm>
            <a:off x="6614877" y="6682546"/>
            <a:ext cx="987797" cy="584776"/>
          </a:xfrm>
          <a:prstGeom prst="rect">
            <a:avLst/>
          </a:prstGeom>
        </p:spPr>
        <p:txBody>
          <a:bodyPr wrap="square">
            <a:spAutoFit/>
          </a:bodyPr>
          <a:lstStyle/>
          <a:p>
            <a:r>
              <a:rPr lang="fr-FR" sz="1600" i="1" dirty="0">
                <a:solidFill>
                  <a:srgbClr val="075045"/>
                </a:solidFill>
                <a:latin typeface="Source Sans Pro"/>
                <a:cs typeface="Source Sans Pro"/>
              </a:rPr>
              <a:t>Tous les cinq ans</a:t>
            </a:r>
            <a:r>
              <a:rPr lang="fr-FR" sz="1600" dirty="0">
                <a:solidFill>
                  <a:srgbClr val="075045"/>
                </a:solidFill>
                <a:latin typeface="Source Sans Pro"/>
                <a:cs typeface="Source Sans Pro"/>
              </a:rPr>
              <a:t> </a:t>
            </a:r>
          </a:p>
        </p:txBody>
      </p:sp>
      <p:sp>
        <p:nvSpPr>
          <p:cNvPr id="13" name="Rectangle 12"/>
          <p:cNvSpPr/>
          <p:nvPr/>
        </p:nvSpPr>
        <p:spPr>
          <a:xfrm>
            <a:off x="8909844" y="5499642"/>
            <a:ext cx="1781969" cy="2062103"/>
          </a:xfrm>
          <a:prstGeom prst="rect">
            <a:avLst/>
          </a:prstGeom>
        </p:spPr>
        <p:txBody>
          <a:bodyPr wrap="square">
            <a:spAutoFit/>
          </a:bodyPr>
          <a:lstStyle/>
          <a:p>
            <a:r>
              <a:rPr lang="fr-FR" sz="1600" dirty="0">
                <a:solidFill>
                  <a:srgbClr val="075045"/>
                </a:solidFill>
                <a:latin typeface="Source Sans Pro"/>
                <a:cs typeface="Source Sans Pro"/>
              </a:rPr>
              <a:t>Audit externe de l’OCG et d’un échantillon de ses gestionnaires par l’organisme certificateur (CERTIS)</a:t>
            </a:r>
          </a:p>
          <a:p>
            <a:r>
              <a:rPr lang="fr-FR" sz="1600" i="1" dirty="0">
                <a:solidFill>
                  <a:srgbClr val="075045"/>
                </a:solidFill>
                <a:latin typeface="Source Sans Pro"/>
                <a:cs typeface="Source Sans Pro"/>
              </a:rPr>
              <a:t>Tous les ans </a:t>
            </a:r>
            <a:endParaRPr lang="fr-FR" sz="1600" dirty="0">
              <a:solidFill>
                <a:srgbClr val="075045"/>
              </a:solidFill>
              <a:latin typeface="Source Sans Pro"/>
              <a:cs typeface="Source Sans Pro"/>
            </a:endParaRPr>
          </a:p>
        </p:txBody>
      </p:sp>
      <p:sp>
        <p:nvSpPr>
          <p:cNvPr id="14" name="Rectangle 13"/>
          <p:cNvSpPr/>
          <p:nvPr/>
        </p:nvSpPr>
        <p:spPr>
          <a:xfrm>
            <a:off x="6629638" y="4946429"/>
            <a:ext cx="2088036" cy="523220"/>
          </a:xfrm>
          <a:prstGeom prst="rect">
            <a:avLst/>
          </a:prstGeom>
        </p:spPr>
        <p:txBody>
          <a:bodyPr wrap="square">
            <a:spAutoFit/>
          </a:bodyPr>
          <a:lstStyle/>
          <a:p>
            <a:r>
              <a:rPr lang="fr-FR" sz="1400" dirty="0">
                <a:solidFill>
                  <a:srgbClr val="075045"/>
                </a:solidFill>
                <a:latin typeface="Source Sans Pro"/>
                <a:cs typeface="Source Sans Pro"/>
              </a:rPr>
              <a:t>Intégration dans la </a:t>
            </a:r>
            <a:r>
              <a:rPr lang="fr-FR" sz="1400" b="1" dirty="0">
                <a:solidFill>
                  <a:srgbClr val="075045"/>
                </a:solidFill>
                <a:latin typeface="Source Sans Pro"/>
                <a:cs typeface="Source Sans Pro"/>
              </a:rPr>
              <a:t>certification de groupe</a:t>
            </a:r>
          </a:p>
        </p:txBody>
      </p:sp>
      <p:sp>
        <p:nvSpPr>
          <p:cNvPr id="15" name="Rectangle 14"/>
          <p:cNvSpPr/>
          <p:nvPr/>
        </p:nvSpPr>
        <p:spPr>
          <a:xfrm>
            <a:off x="2217881" y="4925476"/>
            <a:ext cx="2428689" cy="523220"/>
          </a:xfrm>
          <a:prstGeom prst="rect">
            <a:avLst/>
          </a:prstGeom>
        </p:spPr>
        <p:txBody>
          <a:bodyPr wrap="square">
            <a:spAutoFit/>
          </a:bodyPr>
          <a:lstStyle/>
          <a:p>
            <a:r>
              <a:rPr lang="fr-FR" sz="1400" dirty="0">
                <a:solidFill>
                  <a:srgbClr val="075045"/>
                </a:solidFill>
                <a:latin typeface="Source Sans Pro"/>
                <a:cs typeface="Source Sans Pro"/>
              </a:rPr>
              <a:t>Obtention de la</a:t>
            </a:r>
          </a:p>
          <a:p>
            <a:r>
              <a:rPr lang="fr-FR" sz="1400" dirty="0">
                <a:solidFill>
                  <a:srgbClr val="075045"/>
                </a:solidFill>
                <a:latin typeface="Source Sans Pro"/>
                <a:cs typeface="Source Sans Pro"/>
              </a:rPr>
              <a:t> </a:t>
            </a:r>
            <a:r>
              <a:rPr lang="fr-FR" sz="1400" b="1" dirty="0">
                <a:solidFill>
                  <a:srgbClr val="075045"/>
                </a:solidFill>
                <a:latin typeface="Source Sans Pro"/>
                <a:cs typeface="Source Sans Pro"/>
              </a:rPr>
              <a:t>certification individuelle</a:t>
            </a:r>
          </a:p>
        </p:txBody>
      </p:sp>
      <p:sp>
        <p:nvSpPr>
          <p:cNvPr id="36" name="Rectangle : coins arrondis 39">
            <a:extLst>
              <a:ext uri="{FF2B5EF4-FFF2-40B4-BE49-F238E27FC236}">
                <a16:creationId xmlns:a16="http://schemas.microsoft.com/office/drawing/2014/main" id="{A07E2451-2714-7D4A-840A-90ADD78BE383}"/>
              </a:ext>
            </a:extLst>
          </p:cNvPr>
          <p:cNvSpPr/>
          <p:nvPr/>
        </p:nvSpPr>
        <p:spPr>
          <a:xfrm>
            <a:off x="2070074" y="3015239"/>
            <a:ext cx="6839770" cy="968407"/>
          </a:xfrm>
          <a:prstGeom prst="roundRect">
            <a:avLst/>
          </a:prstGeom>
          <a:solidFill>
            <a:srgbClr val="D3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Google Shape;170;p9">
            <a:extLst>
              <a:ext uri="{FF2B5EF4-FFF2-40B4-BE49-F238E27FC236}">
                <a16:creationId xmlns:a16="http://schemas.microsoft.com/office/drawing/2014/main" id="{5C66817F-86C0-2F43-B23E-4D40E6FE463B}"/>
              </a:ext>
            </a:extLst>
          </p:cNvPr>
          <p:cNvSpPr txBox="1">
            <a:spLocks/>
          </p:cNvSpPr>
          <p:nvPr/>
        </p:nvSpPr>
        <p:spPr>
          <a:xfrm>
            <a:off x="-7845" y="3027187"/>
            <a:ext cx="2004597" cy="563476"/>
          </a:xfrm>
          <a:prstGeom prst="rect">
            <a:avLst/>
          </a:prstGeom>
          <a:noFill/>
          <a:ln>
            <a:noFill/>
          </a:ln>
        </p:spPr>
        <p:txBody>
          <a:bodyPr spcFirstLastPara="1" wrap="square" lIns="106901" tIns="106901" rIns="106901" bIns="10690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1pPr>
            <a:lvl2pPr marR="0" lvl="1"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2pPr>
            <a:lvl3pPr marR="0" lvl="2"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3pPr>
            <a:lvl4pPr marR="0" lvl="3"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4pPr>
            <a:lvl5pPr marR="0" lvl="4"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5pPr>
            <a:lvl6pPr marR="0" lvl="5"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6pPr>
            <a:lvl7pPr marR="0" lvl="6"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7pPr>
            <a:lvl8pPr marR="0" lvl="7"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8pPr>
            <a:lvl9pPr marR="0" lvl="8"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9pPr>
          </a:lstStyle>
          <a:p>
            <a:pPr algn="ctr"/>
            <a:r>
              <a:rPr lang="fr-FR" sz="1800" dirty="0">
                <a:solidFill>
                  <a:srgbClr val="075045"/>
                </a:solidFill>
                <a:latin typeface="Source Sans Pro" panose="020B0503030403020204" pitchFamily="34" charset="77"/>
                <a:ea typeface="Roboto"/>
                <a:cs typeface="Roboto"/>
                <a:sym typeface="Roboto"/>
              </a:rPr>
              <a:t>Demande</a:t>
            </a:r>
            <a:r>
              <a:rPr lang="fr-FR" sz="1800" b="0" dirty="0">
                <a:solidFill>
                  <a:srgbClr val="075045"/>
                </a:solidFill>
                <a:latin typeface="Source Sans Pro" panose="020B0503030403020204" pitchFamily="34" charset="77"/>
                <a:ea typeface="Roboto"/>
                <a:cs typeface="Roboto"/>
                <a:sym typeface="Roboto"/>
              </a:rPr>
              <a:t> d’entrée dans la démarche</a:t>
            </a:r>
          </a:p>
        </p:txBody>
      </p:sp>
      <p:sp>
        <p:nvSpPr>
          <p:cNvPr id="16" name="Rectangle 15"/>
          <p:cNvSpPr/>
          <p:nvPr/>
        </p:nvSpPr>
        <p:spPr>
          <a:xfrm>
            <a:off x="4321931" y="3017364"/>
            <a:ext cx="2436563" cy="338554"/>
          </a:xfrm>
          <a:prstGeom prst="rect">
            <a:avLst/>
          </a:prstGeom>
        </p:spPr>
        <p:txBody>
          <a:bodyPr wrap="none">
            <a:spAutoFit/>
          </a:bodyPr>
          <a:lstStyle/>
          <a:p>
            <a:r>
              <a:rPr lang="fr-FR" sz="1600" b="1" dirty="0">
                <a:solidFill>
                  <a:srgbClr val="075045"/>
                </a:solidFill>
                <a:latin typeface="Source Sans Pro"/>
                <a:cs typeface="Source Sans Pro"/>
              </a:rPr>
              <a:t>Signature d’un contrat…</a:t>
            </a:r>
          </a:p>
        </p:txBody>
      </p:sp>
      <p:sp>
        <p:nvSpPr>
          <p:cNvPr id="17" name="Rectangle 16"/>
          <p:cNvSpPr/>
          <p:nvPr/>
        </p:nvSpPr>
        <p:spPr>
          <a:xfrm>
            <a:off x="2251834" y="3349965"/>
            <a:ext cx="3396257" cy="584776"/>
          </a:xfrm>
          <a:prstGeom prst="rect">
            <a:avLst/>
          </a:prstGeom>
        </p:spPr>
        <p:txBody>
          <a:bodyPr wrap="square">
            <a:spAutoFit/>
          </a:bodyPr>
          <a:lstStyle/>
          <a:p>
            <a:r>
              <a:rPr lang="fr-FR" sz="1600" dirty="0">
                <a:solidFill>
                  <a:srgbClr val="075045"/>
                </a:solidFill>
                <a:latin typeface="Source Sans Pro"/>
                <a:cs typeface="Source Sans Pro"/>
              </a:rPr>
              <a:t>… de certification, avec l’organisme certificateur (CERTIS) </a:t>
            </a:r>
          </a:p>
        </p:txBody>
      </p:sp>
      <p:sp>
        <p:nvSpPr>
          <p:cNvPr id="19" name="Rectangle 18"/>
          <p:cNvSpPr/>
          <p:nvPr/>
        </p:nvSpPr>
        <p:spPr>
          <a:xfrm>
            <a:off x="5658798" y="3514436"/>
            <a:ext cx="2663496" cy="338554"/>
          </a:xfrm>
          <a:prstGeom prst="rect">
            <a:avLst/>
          </a:prstGeom>
        </p:spPr>
        <p:txBody>
          <a:bodyPr wrap="none">
            <a:spAutoFit/>
          </a:bodyPr>
          <a:lstStyle/>
          <a:p>
            <a:r>
              <a:rPr lang="fr-FR" sz="1600" dirty="0">
                <a:solidFill>
                  <a:srgbClr val="075045"/>
                </a:solidFill>
                <a:latin typeface="Source Sans Pro"/>
                <a:cs typeface="Source Sans Pro"/>
              </a:rPr>
              <a:t>… d’engagement, avec l’OCG </a:t>
            </a:r>
          </a:p>
        </p:txBody>
      </p:sp>
      <p:sp>
        <p:nvSpPr>
          <p:cNvPr id="23" name="Rectangle 22"/>
          <p:cNvSpPr/>
          <p:nvPr/>
        </p:nvSpPr>
        <p:spPr>
          <a:xfrm>
            <a:off x="6601196" y="5729609"/>
            <a:ext cx="1005495" cy="584776"/>
          </a:xfrm>
          <a:prstGeom prst="rect">
            <a:avLst/>
          </a:prstGeom>
        </p:spPr>
        <p:txBody>
          <a:bodyPr wrap="square">
            <a:spAutoFit/>
          </a:bodyPr>
          <a:lstStyle/>
          <a:p>
            <a:r>
              <a:rPr lang="fr-FR" sz="1600" dirty="0">
                <a:solidFill>
                  <a:srgbClr val="075045"/>
                </a:solidFill>
                <a:latin typeface="Source Sans Pro"/>
                <a:cs typeface="Source Sans Pro"/>
              </a:rPr>
              <a:t>T</a:t>
            </a:r>
            <a:r>
              <a:rPr lang="fr-FR" sz="1600" i="1" dirty="0">
                <a:solidFill>
                  <a:srgbClr val="075045"/>
                </a:solidFill>
                <a:latin typeface="Source Sans Pro"/>
                <a:cs typeface="Source Sans Pro"/>
              </a:rPr>
              <a:t>ous les deux ans</a:t>
            </a:r>
            <a:endParaRPr lang="fr-FR" sz="1600" dirty="0">
              <a:solidFill>
                <a:srgbClr val="075045"/>
              </a:solidFill>
              <a:latin typeface="Source Sans Pro"/>
              <a:cs typeface="Source Sans Pro"/>
            </a:endParaRPr>
          </a:p>
        </p:txBody>
      </p:sp>
      <p:sp>
        <p:nvSpPr>
          <p:cNvPr id="24" name="Parenthèse fermante 23"/>
          <p:cNvSpPr/>
          <p:nvPr/>
        </p:nvSpPr>
        <p:spPr>
          <a:xfrm>
            <a:off x="6393639" y="5664423"/>
            <a:ext cx="226847" cy="737311"/>
          </a:xfrm>
          <a:prstGeom prst="rightBracket">
            <a:avLst/>
          </a:prstGeom>
          <a:ln w="38100" cmpd="sng">
            <a:solidFill>
              <a:srgbClr val="07504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7" name="Parenthèse fermante 46"/>
          <p:cNvSpPr/>
          <p:nvPr/>
        </p:nvSpPr>
        <p:spPr>
          <a:xfrm>
            <a:off x="6412512" y="6616567"/>
            <a:ext cx="207974" cy="752926"/>
          </a:xfrm>
          <a:prstGeom prst="rightBracket">
            <a:avLst/>
          </a:prstGeom>
          <a:ln w="38100" cmpd="sng">
            <a:solidFill>
              <a:srgbClr val="07504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4" name="Parenthèse fermante 53"/>
          <p:cNvSpPr/>
          <p:nvPr/>
        </p:nvSpPr>
        <p:spPr>
          <a:xfrm flipH="1">
            <a:off x="4353999" y="5692086"/>
            <a:ext cx="195523" cy="1677407"/>
          </a:xfrm>
          <a:prstGeom prst="rightBracket">
            <a:avLst/>
          </a:prstGeom>
          <a:ln w="38100" cmpd="sng">
            <a:solidFill>
              <a:srgbClr val="07504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5" name="Rectangle 54"/>
          <p:cNvSpPr/>
          <p:nvPr/>
        </p:nvSpPr>
        <p:spPr>
          <a:xfrm>
            <a:off x="3355613" y="6283887"/>
            <a:ext cx="1005495" cy="584776"/>
          </a:xfrm>
          <a:prstGeom prst="rect">
            <a:avLst/>
          </a:prstGeom>
        </p:spPr>
        <p:txBody>
          <a:bodyPr wrap="square">
            <a:spAutoFit/>
          </a:bodyPr>
          <a:lstStyle/>
          <a:p>
            <a:pPr algn="r"/>
            <a:r>
              <a:rPr lang="fr-FR" sz="1600" dirty="0">
                <a:solidFill>
                  <a:srgbClr val="075045"/>
                </a:solidFill>
                <a:latin typeface="Source Sans Pro"/>
                <a:cs typeface="Source Sans Pro"/>
              </a:rPr>
              <a:t>T</a:t>
            </a:r>
            <a:r>
              <a:rPr lang="fr-FR" sz="1600" i="1" dirty="0">
                <a:solidFill>
                  <a:srgbClr val="075045"/>
                </a:solidFill>
                <a:latin typeface="Source Sans Pro"/>
                <a:cs typeface="Source Sans Pro"/>
              </a:rPr>
              <a:t>ous les deux ans</a:t>
            </a:r>
            <a:endParaRPr lang="fr-FR" sz="1600" dirty="0">
              <a:solidFill>
                <a:srgbClr val="075045"/>
              </a:solidFill>
              <a:latin typeface="Source Sans Pro"/>
              <a:cs typeface="Source Sans Pro"/>
            </a:endParaRPr>
          </a:p>
        </p:txBody>
      </p:sp>
      <p:sp>
        <p:nvSpPr>
          <p:cNvPr id="56" name="Rectangle 55"/>
          <p:cNvSpPr/>
          <p:nvPr/>
        </p:nvSpPr>
        <p:spPr>
          <a:xfrm>
            <a:off x="5932990" y="2483698"/>
            <a:ext cx="3930219" cy="338554"/>
          </a:xfrm>
          <a:prstGeom prst="rect">
            <a:avLst/>
          </a:prstGeom>
        </p:spPr>
        <p:txBody>
          <a:bodyPr wrap="square">
            <a:spAutoFit/>
          </a:bodyPr>
          <a:lstStyle/>
          <a:p>
            <a:r>
              <a:rPr lang="fr-FR" sz="1600" dirty="0">
                <a:solidFill>
                  <a:srgbClr val="075045"/>
                </a:solidFill>
                <a:latin typeface="Source Sans Pro"/>
                <a:cs typeface="Source Sans Pro"/>
              </a:rPr>
              <a:t>… par l’OCG </a:t>
            </a:r>
          </a:p>
        </p:txBody>
      </p:sp>
      <p:sp>
        <p:nvSpPr>
          <p:cNvPr id="25" name="Rectangle 24"/>
          <p:cNvSpPr/>
          <p:nvPr/>
        </p:nvSpPr>
        <p:spPr>
          <a:xfrm>
            <a:off x="2193555" y="2336589"/>
            <a:ext cx="3371228" cy="584776"/>
          </a:xfrm>
          <a:prstGeom prst="rect">
            <a:avLst/>
          </a:prstGeom>
        </p:spPr>
        <p:txBody>
          <a:bodyPr wrap="square">
            <a:spAutoFit/>
          </a:bodyPr>
          <a:lstStyle/>
          <a:p>
            <a:r>
              <a:rPr lang="fr-FR" sz="1600" dirty="0">
                <a:solidFill>
                  <a:srgbClr val="075045"/>
                </a:solidFill>
                <a:latin typeface="Source Sans Pro"/>
                <a:cs typeface="Source Sans Pro"/>
              </a:rPr>
              <a:t>… par une personne habilitée (ou auto-évaluation) </a:t>
            </a:r>
          </a:p>
        </p:txBody>
      </p:sp>
      <p:sp>
        <p:nvSpPr>
          <p:cNvPr id="57" name="Google Shape;170;p9">
            <a:extLst>
              <a:ext uri="{FF2B5EF4-FFF2-40B4-BE49-F238E27FC236}">
                <a16:creationId xmlns:a16="http://schemas.microsoft.com/office/drawing/2014/main" id="{B3FBC7EB-3906-194A-A922-820EC7387414}"/>
              </a:ext>
            </a:extLst>
          </p:cNvPr>
          <p:cNvSpPr txBox="1">
            <a:spLocks/>
          </p:cNvSpPr>
          <p:nvPr/>
        </p:nvSpPr>
        <p:spPr>
          <a:xfrm>
            <a:off x="8990733" y="142881"/>
            <a:ext cx="1697883" cy="563476"/>
          </a:xfrm>
          <a:prstGeom prst="rect">
            <a:avLst/>
          </a:prstGeom>
          <a:noFill/>
          <a:ln>
            <a:noFill/>
          </a:ln>
        </p:spPr>
        <p:txBody>
          <a:bodyPr spcFirstLastPara="1" wrap="square" lIns="106901" tIns="106901" rIns="106901" bIns="10690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1pPr>
            <a:lvl2pPr marR="0" lvl="1"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2pPr>
            <a:lvl3pPr marR="0" lvl="2"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3pPr>
            <a:lvl4pPr marR="0" lvl="3"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4pPr>
            <a:lvl5pPr marR="0" lvl="4"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5pPr>
            <a:lvl6pPr marR="0" lvl="5"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6pPr>
            <a:lvl7pPr marR="0" lvl="6"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7pPr>
            <a:lvl8pPr marR="0" lvl="7"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8pPr>
            <a:lvl9pPr marR="0" lvl="8" algn="l" rtl="0">
              <a:lnSpc>
                <a:spcPct val="100000"/>
              </a:lnSpc>
              <a:spcBef>
                <a:spcPts val="0"/>
              </a:spcBef>
              <a:spcAft>
                <a:spcPts val="0"/>
              </a:spcAft>
              <a:buClr>
                <a:srgbClr val="000000"/>
              </a:buClr>
              <a:buSzPts val="2600"/>
              <a:buFont typeface="Titillium Web"/>
              <a:buNone/>
              <a:defRPr sz="2600" b="1" i="0" u="none" strike="noStrike" cap="none">
                <a:solidFill>
                  <a:srgbClr val="000000"/>
                </a:solidFill>
                <a:latin typeface="Titillium Web"/>
                <a:ea typeface="Titillium Web"/>
                <a:cs typeface="Titillium Web"/>
                <a:sym typeface="Titillium Web"/>
              </a:defRPr>
            </a:lvl9pPr>
          </a:lstStyle>
          <a:p>
            <a:pPr algn="ctr"/>
            <a:r>
              <a:rPr lang="fr-FR" sz="1800" dirty="0">
                <a:solidFill>
                  <a:srgbClr val="075045"/>
                </a:solidFill>
                <a:latin typeface="Source Sans Pro" panose="020B0503030403020204" pitchFamily="34" charset="77"/>
                <a:ea typeface="Roboto"/>
                <a:cs typeface="Roboto"/>
                <a:sym typeface="Roboto"/>
              </a:rPr>
              <a:t>Les étapes de certification pour un</a:t>
            </a:r>
            <a:endParaRPr lang="fr-FR" sz="1800" b="0" dirty="0">
              <a:solidFill>
                <a:srgbClr val="075045"/>
              </a:solidFill>
              <a:latin typeface="Source Sans Pro" panose="020B0503030403020204" pitchFamily="34" charset="77"/>
              <a:ea typeface="Roboto"/>
              <a:cs typeface="Roboto"/>
              <a:sym typeface="Roboto"/>
            </a:endParaRPr>
          </a:p>
        </p:txBody>
      </p:sp>
    </p:spTree>
    <p:extLst>
      <p:ext uri="{BB962C8B-B14F-4D97-AF65-F5344CB8AC3E}">
        <p14:creationId xmlns:p14="http://schemas.microsoft.com/office/powerpoint/2010/main" val="2081461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space réservé de la date 7">
            <a:extLst>
              <a:ext uri="{FF2B5EF4-FFF2-40B4-BE49-F238E27FC236}">
                <a16:creationId xmlns:a16="http://schemas.microsoft.com/office/drawing/2014/main" id="{D3F9BE6F-F818-8049-A17E-384A525574DA}"/>
              </a:ext>
            </a:extLst>
          </p:cNvPr>
          <p:cNvSpPr txBox="1">
            <a:spLocks/>
          </p:cNvSpPr>
          <p:nvPr/>
        </p:nvSpPr>
        <p:spPr>
          <a:xfrm>
            <a:off x="534591" y="20159"/>
            <a:ext cx="3385741" cy="362864"/>
          </a:xfrm>
          <a:prstGeom prst="rect">
            <a:avLst/>
          </a:prstGeom>
        </p:spPr>
        <p:txBody>
          <a:bodyPr vert="horz" lIns="104287" tIns="52144" rIns="104287" bIns="52144" rtlCol="0" anchor="ctr"/>
          <a:lstStyle>
            <a:defPPr>
              <a:defRPr lang="en-US"/>
            </a:defPPr>
            <a:lvl1pPr marL="0" algn="l"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lundi 25 septembre 17</a:t>
            </a:r>
            <a:endParaRPr lang="en-US" i="1" dirty="0">
              <a:latin typeface="Source Sans Pro"/>
              <a:cs typeface="Source Sans Pro"/>
            </a:endParaRPr>
          </a:p>
        </p:txBody>
      </p:sp>
      <p:sp>
        <p:nvSpPr>
          <p:cNvPr id="30" name="Espace réservé du numéro de diapositive 8">
            <a:extLst>
              <a:ext uri="{FF2B5EF4-FFF2-40B4-BE49-F238E27FC236}">
                <a16:creationId xmlns:a16="http://schemas.microsoft.com/office/drawing/2014/main" id="{D2D21A70-4BAA-304C-92E8-B76074A87BF8}"/>
              </a:ext>
            </a:extLst>
          </p:cNvPr>
          <p:cNvSpPr txBox="1">
            <a:spLocks/>
          </p:cNvSpPr>
          <p:nvPr/>
        </p:nvSpPr>
        <p:spPr>
          <a:xfrm>
            <a:off x="8909844" y="20159"/>
            <a:ext cx="1247378" cy="362864"/>
          </a:xfrm>
          <a:prstGeom prst="rect">
            <a:avLst/>
          </a:prstGeom>
        </p:spPr>
        <p:txBody>
          <a:bodyPr vert="horz" lIns="104287" tIns="52144" rIns="104287" bIns="52144" rtlCol="0" anchor="ctr"/>
          <a:lstStyle>
            <a:defPPr>
              <a:defRPr lang="en-US"/>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FEC368-1D7A-4F81-ABF6-AE0E36BAF64C}" type="slidenum">
              <a:rPr lang="en-US" smtClean="0">
                <a:latin typeface="Source Sans Pro" panose="020B0503030403020204" pitchFamily="34" charset="0"/>
                <a:ea typeface="Source Sans Pro" panose="020B0503030403020204" pitchFamily="34" charset="0"/>
              </a:rPr>
              <a:pPr/>
              <a:t>19</a:t>
            </a:fld>
            <a:r>
              <a:rPr lang="en-US">
                <a:latin typeface="Source Sans Pro" panose="020B0503030403020204" pitchFamily="34" charset="0"/>
                <a:ea typeface="Source Sans Pro" panose="020B0503030403020204" pitchFamily="34" charset="0"/>
              </a:rPr>
              <a:t>/31</a:t>
            </a:r>
            <a:endParaRPr lang="en-US" dirty="0">
              <a:latin typeface="Source Sans Pro" panose="020B0503030403020204" pitchFamily="34" charset="0"/>
              <a:ea typeface="Source Sans Pro" panose="020B0503030403020204" pitchFamily="34" charset="0"/>
            </a:endParaRPr>
          </a:p>
        </p:txBody>
      </p:sp>
      <p:sp>
        <p:nvSpPr>
          <p:cNvPr id="31" name="Rectangle 30">
            <a:extLst>
              <a:ext uri="{FF2B5EF4-FFF2-40B4-BE49-F238E27FC236}">
                <a16:creationId xmlns:a16="http://schemas.microsoft.com/office/drawing/2014/main" id="{70A4DF62-7BEC-3C49-ABC2-309D5A49BD0C}"/>
              </a:ext>
            </a:extLst>
          </p:cNvPr>
          <p:cNvSpPr/>
          <p:nvPr/>
        </p:nvSpPr>
        <p:spPr>
          <a:xfrm>
            <a:off x="0" y="20159"/>
            <a:ext cx="10691813" cy="1172755"/>
          </a:xfrm>
          <a:prstGeom prst="rect">
            <a:avLst/>
          </a:prstGeom>
          <a:solidFill>
            <a:srgbClr val="38A028"/>
          </a:solidFill>
          <a:ln>
            <a:noFill/>
          </a:ln>
        </p:spPr>
        <p:style>
          <a:lnRef idx="2">
            <a:schemeClr val="dk1"/>
          </a:lnRef>
          <a:fillRef idx="1">
            <a:schemeClr val="lt1"/>
          </a:fillRef>
          <a:effectRef idx="0">
            <a:schemeClr val="dk1"/>
          </a:effectRef>
          <a:fontRef idx="minor">
            <a:schemeClr val="dk1"/>
          </a:fontRef>
        </p:style>
        <p:txBody>
          <a:bodyPr lIns="104287" tIns="52144" rIns="104287" bIns="52144" rtlCol="0" anchor="ctr"/>
          <a:lstStyle/>
          <a:p>
            <a:pPr algn="ctr"/>
            <a:endParaRPr lang="fr-FR" sz="1500" dirty="0"/>
          </a:p>
        </p:txBody>
      </p:sp>
      <p:pic>
        <p:nvPicPr>
          <p:cNvPr id="35" name="Image 34">
            <a:extLst>
              <a:ext uri="{FF2B5EF4-FFF2-40B4-BE49-F238E27FC236}">
                <a16:creationId xmlns:a16="http://schemas.microsoft.com/office/drawing/2014/main" id="{094A88B6-316B-B743-8039-18C42CF21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59"/>
            <a:ext cx="1490376" cy="1236138"/>
          </a:xfrm>
          <a:prstGeom prst="rect">
            <a:avLst/>
          </a:prstGeom>
        </p:spPr>
      </p:pic>
      <p:sp>
        <p:nvSpPr>
          <p:cNvPr id="12" name="ZoneTexte 11">
            <a:extLst>
              <a:ext uri="{FF2B5EF4-FFF2-40B4-BE49-F238E27FC236}">
                <a16:creationId xmlns:a16="http://schemas.microsoft.com/office/drawing/2014/main" id="{F07507A7-64F0-D445-B02D-0849D217097C}"/>
              </a:ext>
            </a:extLst>
          </p:cNvPr>
          <p:cNvSpPr txBox="1"/>
          <p:nvPr/>
        </p:nvSpPr>
        <p:spPr>
          <a:xfrm>
            <a:off x="1606781" y="230121"/>
            <a:ext cx="9201437" cy="659304"/>
          </a:xfrm>
          <a:prstGeom prst="rect">
            <a:avLst/>
          </a:prstGeom>
          <a:noFill/>
        </p:spPr>
        <p:txBody>
          <a:bodyPr wrap="square" lIns="104287" tIns="52144" rIns="104287" bIns="52144" rtlCol="0">
            <a:spAutoFit/>
          </a:bodyPr>
          <a:lstStyle/>
          <a:p>
            <a:r>
              <a:rPr lang="fr-FR" sz="3600" b="1" dirty="0">
                <a:solidFill>
                  <a:schemeClr val="bg1"/>
                </a:solidFill>
                <a:latin typeface="Lato" panose="020F0502020204030203" pitchFamily="34" charset="77"/>
                <a:cs typeface="Source Sans Pro"/>
              </a:rPr>
              <a:t>Définition d’une OCG</a:t>
            </a:r>
          </a:p>
        </p:txBody>
      </p:sp>
      <p:sp>
        <p:nvSpPr>
          <p:cNvPr id="4" name="Rectangle 3"/>
          <p:cNvSpPr/>
          <p:nvPr/>
        </p:nvSpPr>
        <p:spPr>
          <a:xfrm>
            <a:off x="2174488" y="1402876"/>
            <a:ext cx="7982734" cy="7334059"/>
          </a:xfrm>
          <a:prstGeom prst="rect">
            <a:avLst/>
          </a:prstGeom>
        </p:spPr>
        <p:txBody>
          <a:bodyPr wrap="square">
            <a:spAutoFit/>
          </a:bodyPr>
          <a:lstStyle/>
          <a:p>
            <a:r>
              <a:rPr lang="fr-FR" dirty="0">
                <a:solidFill>
                  <a:srgbClr val="075045"/>
                </a:solidFill>
                <a:latin typeface="Source Sans Pro" panose="020B0503030403020204" pitchFamily="34" charset="77"/>
              </a:rPr>
              <a:t>L’Organisation collective de gestionnaires (OCG) est l’entité juridique qui </a:t>
            </a:r>
            <a:r>
              <a:rPr lang="fr-FR" b="1" dirty="0">
                <a:solidFill>
                  <a:srgbClr val="075045"/>
                </a:solidFill>
                <a:latin typeface="Source Sans Pro" panose="020B0503030403020204" pitchFamily="34" charset="77"/>
              </a:rPr>
              <a:t>porte la certification de groupe</a:t>
            </a:r>
            <a:r>
              <a:rPr lang="fr-FR" dirty="0">
                <a:solidFill>
                  <a:srgbClr val="075045"/>
                </a:solidFill>
                <a:latin typeface="Source Sans Pro" panose="020B0503030403020204" pitchFamily="34" charset="77"/>
              </a:rPr>
              <a:t>. Elle regroupe l’ensemble de gestionnaires engagés dans le Label Haie. </a:t>
            </a:r>
          </a:p>
          <a:p>
            <a:r>
              <a:rPr lang="fr-FR" dirty="0">
                <a:solidFill>
                  <a:srgbClr val="075045"/>
                </a:solidFill>
                <a:latin typeface="Source Sans Pro" panose="020B0503030403020204" pitchFamily="34" charset="77"/>
              </a:rPr>
              <a:t>Les dispositions générales du Label Haie n’imposent pas un statut juridique spécifique pour constituer une OCG. Cependant, l’OCG doit obligatoirement reposer sur une structure de droit moral (avec un n° Siret). </a:t>
            </a:r>
          </a:p>
          <a:p>
            <a:br>
              <a:rPr lang="fr-FR" dirty="0">
                <a:solidFill>
                  <a:srgbClr val="075045"/>
                </a:solidFill>
                <a:latin typeface="Source Sans Pro" panose="020B0503030403020204" pitchFamily="34" charset="77"/>
              </a:rPr>
            </a:br>
            <a:r>
              <a:rPr lang="fr-FR" u="sng" dirty="0">
                <a:solidFill>
                  <a:srgbClr val="075045"/>
                </a:solidFill>
                <a:latin typeface="Source Sans Pro" panose="020B0503030403020204" pitchFamily="34" charset="77"/>
              </a:rPr>
              <a:t>L’OCG peut donc être : </a:t>
            </a:r>
            <a:endParaRPr lang="fr-FR" dirty="0">
              <a:solidFill>
                <a:srgbClr val="075045"/>
              </a:solidFill>
              <a:latin typeface="Source Sans Pro" panose="020B0503030403020204" pitchFamily="34" charset="77"/>
            </a:endParaRPr>
          </a:p>
          <a:p>
            <a:r>
              <a:rPr lang="fr-FR" dirty="0">
                <a:solidFill>
                  <a:srgbClr val="075045"/>
                </a:solidFill>
                <a:latin typeface="Source Sans Pro" panose="020B0503030403020204" pitchFamily="34" charset="77"/>
              </a:rPr>
              <a:t>-une SCIC</a:t>
            </a:r>
          </a:p>
          <a:p>
            <a:r>
              <a:rPr lang="fr-FR" dirty="0">
                <a:solidFill>
                  <a:srgbClr val="075045"/>
                </a:solidFill>
                <a:latin typeface="Source Sans Pro" panose="020B0503030403020204" pitchFamily="34" charset="77"/>
              </a:rPr>
              <a:t>-une association</a:t>
            </a:r>
          </a:p>
          <a:p>
            <a:r>
              <a:rPr lang="fr-FR" dirty="0">
                <a:solidFill>
                  <a:srgbClr val="075045"/>
                </a:solidFill>
                <a:latin typeface="Source Sans Pro" panose="020B0503030403020204" pitchFamily="34" charset="77"/>
              </a:rPr>
              <a:t>-une entreprise</a:t>
            </a:r>
          </a:p>
          <a:p>
            <a:r>
              <a:rPr lang="fr-FR" dirty="0">
                <a:solidFill>
                  <a:srgbClr val="075045"/>
                </a:solidFill>
                <a:latin typeface="Source Sans Pro" panose="020B0503030403020204" pitchFamily="34" charset="77"/>
              </a:rPr>
              <a:t>-une CUMA</a:t>
            </a:r>
          </a:p>
          <a:p>
            <a:r>
              <a:rPr lang="fr-FR" dirty="0">
                <a:solidFill>
                  <a:srgbClr val="075045"/>
                </a:solidFill>
                <a:latin typeface="Source Sans Pro" panose="020B0503030403020204" pitchFamily="34" charset="77"/>
              </a:rPr>
              <a:t>-une chambre d’agriculture</a:t>
            </a:r>
          </a:p>
          <a:p>
            <a:r>
              <a:rPr lang="fr-FR" dirty="0">
                <a:solidFill>
                  <a:srgbClr val="075045"/>
                </a:solidFill>
                <a:latin typeface="Source Sans Pro" panose="020B0503030403020204" pitchFamily="34" charset="77"/>
              </a:rPr>
              <a:t>-un GIEE</a:t>
            </a:r>
          </a:p>
          <a:p>
            <a:r>
              <a:rPr lang="fr-FR" dirty="0">
                <a:solidFill>
                  <a:srgbClr val="075045"/>
                </a:solidFill>
                <a:latin typeface="Source Sans Pro" panose="020B0503030403020204" pitchFamily="34" charset="77"/>
              </a:rPr>
              <a:t>-un Parc naturel régional</a:t>
            </a:r>
          </a:p>
          <a:p>
            <a:r>
              <a:rPr lang="fr-FR" dirty="0">
                <a:solidFill>
                  <a:srgbClr val="075045"/>
                </a:solidFill>
                <a:latin typeface="Source Sans Pro" panose="020B0503030403020204" pitchFamily="34" charset="77"/>
              </a:rPr>
              <a:t>-Un syndicat de bassin versant</a:t>
            </a:r>
          </a:p>
          <a:p>
            <a:r>
              <a:rPr lang="fr-FR" dirty="0">
                <a:solidFill>
                  <a:srgbClr val="075045"/>
                </a:solidFill>
                <a:latin typeface="Source Sans Pro" panose="020B0503030403020204" pitchFamily="34" charset="77"/>
              </a:rPr>
              <a:t>-Une collectivité</a:t>
            </a:r>
          </a:p>
          <a:p>
            <a:r>
              <a:rPr lang="fr-FR" dirty="0">
                <a:solidFill>
                  <a:srgbClr val="075045"/>
                </a:solidFill>
                <a:latin typeface="Source Sans Pro" panose="020B0503030403020204" pitchFamily="34" charset="77"/>
              </a:rPr>
              <a:t>-Une fédération départementale de chasseurs</a:t>
            </a:r>
          </a:p>
          <a:p>
            <a:r>
              <a:rPr lang="fr-FR" dirty="0">
                <a:solidFill>
                  <a:srgbClr val="075045"/>
                </a:solidFill>
                <a:latin typeface="Source Sans Pro" panose="020B0503030403020204" pitchFamily="34" charset="77"/>
              </a:rPr>
              <a:t>-...</a:t>
            </a:r>
          </a:p>
          <a:p>
            <a:br>
              <a:rPr lang="fr-FR" sz="2000" dirty="0"/>
            </a:br>
            <a:br>
              <a:rPr lang="fr-FR" sz="2000" dirty="0"/>
            </a:br>
            <a:endParaRPr lang="fr-FR" sz="2000" dirty="0">
              <a:solidFill>
                <a:srgbClr val="075045"/>
              </a:solidFill>
              <a:latin typeface="Source Sans Pro"/>
              <a:cs typeface="Source Sans Pro"/>
            </a:endParaRPr>
          </a:p>
        </p:txBody>
      </p:sp>
      <p:pic>
        <p:nvPicPr>
          <p:cNvPr id="3" name="Image 2">
            <a:extLst>
              <a:ext uri="{FF2B5EF4-FFF2-40B4-BE49-F238E27FC236}">
                <a16:creationId xmlns:a16="http://schemas.microsoft.com/office/drawing/2014/main" id="{BBE842AA-1188-2447-8372-891C17BF83F1}"/>
              </a:ext>
            </a:extLst>
          </p:cNvPr>
          <p:cNvPicPr>
            <a:picLocks noChangeAspect="1"/>
          </p:cNvPicPr>
          <p:nvPr/>
        </p:nvPicPr>
        <p:blipFill>
          <a:blip r:embed="rId4"/>
          <a:stretch>
            <a:fillRect/>
          </a:stretch>
        </p:blipFill>
        <p:spPr>
          <a:xfrm>
            <a:off x="219442" y="1836737"/>
            <a:ext cx="1778000" cy="1943100"/>
          </a:xfrm>
          <a:prstGeom prst="rect">
            <a:avLst/>
          </a:prstGeom>
        </p:spPr>
      </p:pic>
    </p:spTree>
    <p:extLst>
      <p:ext uri="{BB962C8B-B14F-4D97-AF65-F5344CB8AC3E}">
        <p14:creationId xmlns:p14="http://schemas.microsoft.com/office/powerpoint/2010/main" val="1625537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062E82-167C-F548-98DE-A8BC12A48BAE}"/>
              </a:ext>
            </a:extLst>
          </p:cNvPr>
          <p:cNvSpPr/>
          <p:nvPr/>
        </p:nvSpPr>
        <p:spPr>
          <a:xfrm>
            <a:off x="0" y="1977291"/>
            <a:ext cx="10691813" cy="5582384"/>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211E4992-BDF4-A849-BC52-DA36D2C4D402}"/>
              </a:ext>
            </a:extLst>
          </p:cNvPr>
          <p:cNvSpPr/>
          <p:nvPr/>
        </p:nvSpPr>
        <p:spPr>
          <a:xfrm>
            <a:off x="871207" y="3012919"/>
            <a:ext cx="9053871" cy="923330"/>
          </a:xfrm>
          <a:prstGeom prst="rect">
            <a:avLst/>
          </a:prstGeom>
        </p:spPr>
        <p:txBody>
          <a:bodyPr wrap="square">
            <a:spAutoFit/>
          </a:bodyPr>
          <a:lstStyle/>
          <a:p>
            <a:pPr algn="ctr"/>
            <a:r>
              <a:rPr lang="fr-FR" sz="5400" b="1" dirty="0">
                <a:solidFill>
                  <a:srgbClr val="075045"/>
                </a:solidFill>
                <a:latin typeface="Source Sans Pro" panose="020B0503030403020204" pitchFamily="34" charset="77"/>
              </a:rPr>
              <a:t>Dispositif PSE – Haie</a:t>
            </a:r>
          </a:p>
        </p:txBody>
      </p:sp>
      <p:pic>
        <p:nvPicPr>
          <p:cNvPr id="8" name="Image 7">
            <a:extLst>
              <a:ext uri="{FF2B5EF4-FFF2-40B4-BE49-F238E27FC236}">
                <a16:creationId xmlns:a16="http://schemas.microsoft.com/office/drawing/2014/main" id="{B1DC9F37-172D-6A4E-AB18-B663D3764B05}"/>
              </a:ext>
            </a:extLst>
          </p:cNvPr>
          <p:cNvPicPr>
            <a:picLocks noChangeAspect="1"/>
          </p:cNvPicPr>
          <p:nvPr/>
        </p:nvPicPr>
        <p:blipFill>
          <a:blip r:embed="rId3"/>
          <a:stretch>
            <a:fillRect/>
          </a:stretch>
        </p:blipFill>
        <p:spPr>
          <a:xfrm>
            <a:off x="8790106" y="181448"/>
            <a:ext cx="1766671" cy="1248958"/>
          </a:xfrm>
          <a:prstGeom prst="rect">
            <a:avLst/>
          </a:prstGeom>
        </p:spPr>
      </p:pic>
      <p:sp>
        <p:nvSpPr>
          <p:cNvPr id="9" name="Google Shape;91;p4">
            <a:extLst>
              <a:ext uri="{FF2B5EF4-FFF2-40B4-BE49-F238E27FC236}">
                <a16:creationId xmlns:a16="http://schemas.microsoft.com/office/drawing/2014/main" id="{4768AAE0-F3B3-EB4E-88BD-F237F0C47C2E}"/>
              </a:ext>
            </a:extLst>
          </p:cNvPr>
          <p:cNvSpPr txBox="1">
            <a:spLocks/>
          </p:cNvSpPr>
          <p:nvPr/>
        </p:nvSpPr>
        <p:spPr>
          <a:xfrm>
            <a:off x="2133072" y="4256320"/>
            <a:ext cx="7425038" cy="1356120"/>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pPr>
              <a:lnSpc>
                <a:spcPct val="100000"/>
              </a:lnSpc>
              <a:spcBef>
                <a:spcPts val="0"/>
              </a:spcBef>
              <a:buClr>
                <a:srgbClr val="000000"/>
              </a:buClr>
              <a:buSzPts val="2600"/>
            </a:pPr>
            <a:r>
              <a:rPr lang="fr-FR" sz="3200" b="1" dirty="0">
                <a:solidFill>
                  <a:srgbClr val="075045"/>
                </a:solidFill>
                <a:latin typeface="Roboto"/>
                <a:ea typeface="Roboto"/>
                <a:cs typeface="Roboto"/>
                <a:sym typeface="Roboto"/>
              </a:rPr>
              <a:t>Créer des Paiements pour services environnementaux (PSE) pour la haie</a:t>
            </a:r>
          </a:p>
          <a:p>
            <a:pPr>
              <a:lnSpc>
                <a:spcPct val="100000"/>
              </a:lnSpc>
              <a:spcBef>
                <a:spcPts val="0"/>
              </a:spcBef>
              <a:buClr>
                <a:srgbClr val="000000"/>
              </a:buClr>
              <a:buSzPts val="2600"/>
            </a:pPr>
            <a:r>
              <a:rPr lang="fr-FR" sz="3200" dirty="0">
                <a:solidFill>
                  <a:srgbClr val="009193"/>
                </a:solidFill>
                <a:latin typeface="Source Sans Pro" panose="020B0503030403020204" pitchFamily="34" charset="0"/>
                <a:ea typeface="Times New Roman" panose="02020603050405020304" pitchFamily="18" charset="0"/>
                <a:cs typeface="Times New Roman" panose="02020603050405020304" pitchFamily="18" charset="0"/>
              </a:rPr>
              <a:t>Une opportunité pour restaurer les haies avec les agriculteurs</a:t>
            </a:r>
            <a:endParaRPr lang="fr-FR" sz="3200" b="1" dirty="0">
              <a:solidFill>
                <a:srgbClr val="075045"/>
              </a:solidFill>
              <a:latin typeface="Roboto"/>
              <a:ea typeface="Roboto"/>
              <a:cs typeface="Roboto"/>
              <a:sym typeface="Roboto"/>
            </a:endParaRPr>
          </a:p>
        </p:txBody>
      </p:sp>
      <p:sp>
        <p:nvSpPr>
          <p:cNvPr id="11" name="Rectangle 10">
            <a:extLst>
              <a:ext uri="{FF2B5EF4-FFF2-40B4-BE49-F238E27FC236}">
                <a16:creationId xmlns:a16="http://schemas.microsoft.com/office/drawing/2014/main" id="{82323F35-8CFD-8F49-9169-C17C31BD4DAF}"/>
              </a:ext>
            </a:extLst>
          </p:cNvPr>
          <p:cNvSpPr/>
          <p:nvPr/>
        </p:nvSpPr>
        <p:spPr>
          <a:xfrm>
            <a:off x="818969" y="6739320"/>
            <a:ext cx="9158347" cy="812068"/>
          </a:xfrm>
          <a:prstGeom prst="rect">
            <a:avLst/>
          </a:prstGeom>
        </p:spPr>
        <p:txBody>
          <a:bodyPr wrap="square">
            <a:spAutoFit/>
          </a:bodyPr>
          <a:lstStyle/>
          <a:p>
            <a:r>
              <a:rPr lang="fr-FR" sz="4677" dirty="0">
                <a:solidFill>
                  <a:srgbClr val="009193"/>
                </a:solidFill>
                <a:latin typeface="Source Sans Pro" panose="020B0503030403020204" pitchFamily="34" charset="0"/>
                <a:ea typeface="Times New Roman" panose="02020603050405020304" pitchFamily="18" charset="0"/>
                <a:cs typeface="Times New Roman" panose="02020603050405020304" pitchFamily="18" charset="0"/>
              </a:rPr>
              <a:t> </a:t>
            </a:r>
            <a:r>
              <a:rPr lang="fr-FR" sz="4677" dirty="0">
                <a:solidFill>
                  <a:srgbClr val="009193"/>
                </a:solidFill>
              </a:rPr>
              <a:t> </a:t>
            </a:r>
          </a:p>
        </p:txBody>
      </p:sp>
      <p:pic>
        <p:nvPicPr>
          <p:cNvPr id="2" name="Image 1" descr="Capture d’écran 2020-10-26 à 14.32.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5422"/>
            <a:ext cx="7152554" cy="1941870"/>
          </a:xfrm>
          <a:prstGeom prst="rect">
            <a:avLst/>
          </a:prstGeom>
        </p:spPr>
      </p:pic>
    </p:spTree>
    <p:extLst>
      <p:ext uri="{BB962C8B-B14F-4D97-AF65-F5344CB8AC3E}">
        <p14:creationId xmlns:p14="http://schemas.microsoft.com/office/powerpoint/2010/main" val="2313476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space réservé de la date 7">
            <a:extLst>
              <a:ext uri="{FF2B5EF4-FFF2-40B4-BE49-F238E27FC236}">
                <a16:creationId xmlns:a16="http://schemas.microsoft.com/office/drawing/2014/main" id="{D3F9BE6F-F818-8049-A17E-384A525574DA}"/>
              </a:ext>
            </a:extLst>
          </p:cNvPr>
          <p:cNvSpPr txBox="1">
            <a:spLocks/>
          </p:cNvSpPr>
          <p:nvPr/>
        </p:nvSpPr>
        <p:spPr>
          <a:xfrm>
            <a:off x="534591" y="20159"/>
            <a:ext cx="3385741" cy="362864"/>
          </a:xfrm>
          <a:prstGeom prst="rect">
            <a:avLst/>
          </a:prstGeom>
        </p:spPr>
        <p:txBody>
          <a:bodyPr vert="horz" lIns="104287" tIns="52144" rIns="104287" bIns="52144" rtlCol="0" anchor="ctr"/>
          <a:lstStyle>
            <a:defPPr>
              <a:defRPr lang="en-US"/>
            </a:defPPr>
            <a:lvl1pPr marL="0" algn="l"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lundi 25 septembre 17</a:t>
            </a:r>
            <a:endParaRPr lang="en-US" i="1" dirty="0">
              <a:latin typeface="Source Sans Pro"/>
              <a:cs typeface="Source Sans Pro"/>
            </a:endParaRPr>
          </a:p>
        </p:txBody>
      </p:sp>
      <p:sp>
        <p:nvSpPr>
          <p:cNvPr id="30" name="Espace réservé du numéro de diapositive 8">
            <a:extLst>
              <a:ext uri="{FF2B5EF4-FFF2-40B4-BE49-F238E27FC236}">
                <a16:creationId xmlns:a16="http://schemas.microsoft.com/office/drawing/2014/main" id="{D2D21A70-4BAA-304C-92E8-B76074A87BF8}"/>
              </a:ext>
            </a:extLst>
          </p:cNvPr>
          <p:cNvSpPr txBox="1">
            <a:spLocks/>
          </p:cNvSpPr>
          <p:nvPr/>
        </p:nvSpPr>
        <p:spPr>
          <a:xfrm>
            <a:off x="8909844" y="20159"/>
            <a:ext cx="1247378" cy="362864"/>
          </a:xfrm>
          <a:prstGeom prst="rect">
            <a:avLst/>
          </a:prstGeom>
        </p:spPr>
        <p:txBody>
          <a:bodyPr vert="horz" lIns="104287" tIns="52144" rIns="104287" bIns="52144" rtlCol="0" anchor="ctr"/>
          <a:lstStyle>
            <a:defPPr>
              <a:defRPr lang="en-US"/>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FEC368-1D7A-4F81-ABF6-AE0E36BAF64C}" type="slidenum">
              <a:rPr lang="en-US" smtClean="0">
                <a:latin typeface="Source Sans Pro" panose="020B0503030403020204" pitchFamily="34" charset="0"/>
                <a:ea typeface="Source Sans Pro" panose="020B0503030403020204" pitchFamily="34" charset="0"/>
              </a:rPr>
              <a:pPr/>
              <a:t>20</a:t>
            </a:fld>
            <a:r>
              <a:rPr lang="en-US">
                <a:latin typeface="Source Sans Pro" panose="020B0503030403020204" pitchFamily="34" charset="0"/>
                <a:ea typeface="Source Sans Pro" panose="020B0503030403020204" pitchFamily="34" charset="0"/>
              </a:rPr>
              <a:t>/31</a:t>
            </a:r>
            <a:endParaRPr lang="en-US" dirty="0">
              <a:latin typeface="Source Sans Pro" panose="020B0503030403020204" pitchFamily="34" charset="0"/>
              <a:ea typeface="Source Sans Pro" panose="020B0503030403020204" pitchFamily="34" charset="0"/>
            </a:endParaRPr>
          </a:p>
        </p:txBody>
      </p:sp>
      <p:sp>
        <p:nvSpPr>
          <p:cNvPr id="31" name="Rectangle 30">
            <a:extLst>
              <a:ext uri="{FF2B5EF4-FFF2-40B4-BE49-F238E27FC236}">
                <a16:creationId xmlns:a16="http://schemas.microsoft.com/office/drawing/2014/main" id="{70A4DF62-7BEC-3C49-ABC2-309D5A49BD0C}"/>
              </a:ext>
            </a:extLst>
          </p:cNvPr>
          <p:cNvSpPr/>
          <p:nvPr/>
        </p:nvSpPr>
        <p:spPr>
          <a:xfrm>
            <a:off x="0" y="20159"/>
            <a:ext cx="10691813" cy="1172755"/>
          </a:xfrm>
          <a:prstGeom prst="rect">
            <a:avLst/>
          </a:prstGeom>
          <a:solidFill>
            <a:srgbClr val="38A028"/>
          </a:solidFill>
          <a:ln>
            <a:noFill/>
          </a:ln>
        </p:spPr>
        <p:style>
          <a:lnRef idx="2">
            <a:schemeClr val="dk1"/>
          </a:lnRef>
          <a:fillRef idx="1">
            <a:schemeClr val="lt1"/>
          </a:fillRef>
          <a:effectRef idx="0">
            <a:schemeClr val="dk1"/>
          </a:effectRef>
          <a:fontRef idx="minor">
            <a:schemeClr val="dk1"/>
          </a:fontRef>
        </p:style>
        <p:txBody>
          <a:bodyPr lIns="104287" tIns="52144" rIns="104287" bIns="52144" rtlCol="0" anchor="ctr"/>
          <a:lstStyle/>
          <a:p>
            <a:pPr algn="ctr"/>
            <a:endParaRPr lang="fr-FR" sz="1500" dirty="0"/>
          </a:p>
        </p:txBody>
      </p:sp>
      <p:pic>
        <p:nvPicPr>
          <p:cNvPr id="35" name="Image 34">
            <a:extLst>
              <a:ext uri="{FF2B5EF4-FFF2-40B4-BE49-F238E27FC236}">
                <a16:creationId xmlns:a16="http://schemas.microsoft.com/office/drawing/2014/main" id="{094A88B6-316B-B743-8039-18C42CF21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59"/>
            <a:ext cx="1490376" cy="1236138"/>
          </a:xfrm>
          <a:prstGeom prst="rect">
            <a:avLst/>
          </a:prstGeom>
        </p:spPr>
      </p:pic>
      <p:sp>
        <p:nvSpPr>
          <p:cNvPr id="12" name="ZoneTexte 11">
            <a:extLst>
              <a:ext uri="{FF2B5EF4-FFF2-40B4-BE49-F238E27FC236}">
                <a16:creationId xmlns:a16="http://schemas.microsoft.com/office/drawing/2014/main" id="{F07507A7-64F0-D445-B02D-0849D217097C}"/>
              </a:ext>
            </a:extLst>
          </p:cNvPr>
          <p:cNvSpPr txBox="1"/>
          <p:nvPr/>
        </p:nvSpPr>
        <p:spPr>
          <a:xfrm>
            <a:off x="1606781" y="230121"/>
            <a:ext cx="9201437" cy="659304"/>
          </a:xfrm>
          <a:prstGeom prst="rect">
            <a:avLst/>
          </a:prstGeom>
          <a:noFill/>
        </p:spPr>
        <p:txBody>
          <a:bodyPr wrap="square" lIns="104287" tIns="52144" rIns="104287" bIns="52144" rtlCol="0">
            <a:spAutoFit/>
          </a:bodyPr>
          <a:lstStyle/>
          <a:p>
            <a:r>
              <a:rPr lang="fr-FR" sz="3600" b="1" dirty="0">
                <a:solidFill>
                  <a:schemeClr val="bg1"/>
                </a:solidFill>
                <a:latin typeface="Lato" panose="020F0502020204030203" pitchFamily="34" charset="77"/>
                <a:cs typeface="Source Sans Pro"/>
              </a:rPr>
              <a:t>Coût de la certification</a:t>
            </a:r>
          </a:p>
        </p:txBody>
      </p:sp>
      <p:sp>
        <p:nvSpPr>
          <p:cNvPr id="4" name="Rectangle 3"/>
          <p:cNvSpPr/>
          <p:nvPr/>
        </p:nvSpPr>
        <p:spPr>
          <a:xfrm>
            <a:off x="1490376" y="1402876"/>
            <a:ext cx="6449292" cy="6001643"/>
          </a:xfrm>
          <a:prstGeom prst="rect">
            <a:avLst/>
          </a:prstGeom>
        </p:spPr>
        <p:txBody>
          <a:bodyPr wrap="square">
            <a:spAutoFit/>
          </a:bodyPr>
          <a:lstStyle/>
          <a:p>
            <a:r>
              <a:rPr lang="fr-FR" sz="3200" b="1" dirty="0">
                <a:solidFill>
                  <a:srgbClr val="075045"/>
                </a:solidFill>
                <a:latin typeface="Source Sans Pro"/>
                <a:cs typeface="Source Sans Pro"/>
              </a:rPr>
              <a:t>Combien coûte la certification pour un agriculteur ?</a:t>
            </a:r>
          </a:p>
          <a:p>
            <a:endParaRPr lang="fr-FR" sz="2000" b="1" dirty="0">
              <a:solidFill>
                <a:srgbClr val="075045"/>
              </a:solidFill>
              <a:latin typeface="Source Sans Pro"/>
              <a:cs typeface="Source Sans Pro"/>
            </a:endParaRPr>
          </a:p>
          <a:p>
            <a:r>
              <a:rPr lang="fr-FR" sz="2000" b="1" dirty="0">
                <a:solidFill>
                  <a:srgbClr val="075045"/>
                </a:solidFill>
                <a:latin typeface="Source Sans Pro"/>
                <a:cs typeface="Source Sans Pro"/>
              </a:rPr>
              <a:t>En certification individuelle : </a:t>
            </a:r>
          </a:p>
          <a:p>
            <a:pPr lvl="0"/>
            <a:r>
              <a:rPr lang="fr-FR" sz="2000" dirty="0">
                <a:solidFill>
                  <a:srgbClr val="075045"/>
                </a:solidFill>
                <a:latin typeface="Source Sans Pro"/>
                <a:cs typeface="Source Sans Pro"/>
              </a:rPr>
              <a:t>Le coût </a:t>
            </a:r>
            <a:r>
              <a:rPr lang="fr-FR" sz="2000" u="sng" dirty="0">
                <a:solidFill>
                  <a:srgbClr val="075045"/>
                </a:solidFill>
                <a:latin typeface="Source Sans Pro"/>
                <a:cs typeface="Source Sans Pro"/>
              </a:rPr>
              <a:t>maximum</a:t>
            </a:r>
            <a:r>
              <a:rPr lang="fr-FR" sz="2000" dirty="0">
                <a:solidFill>
                  <a:srgbClr val="075045"/>
                </a:solidFill>
                <a:latin typeface="Source Sans Pro"/>
                <a:cs typeface="Source Sans Pro"/>
              </a:rPr>
              <a:t> de certification par gestionnaire : </a:t>
            </a:r>
            <a:r>
              <a:rPr lang="fr-FR" sz="2000" b="1" dirty="0">
                <a:solidFill>
                  <a:srgbClr val="075045"/>
                </a:solidFill>
                <a:latin typeface="Source Sans Pro"/>
                <a:cs typeface="Source Sans Pro"/>
              </a:rPr>
              <a:t>350€ / an </a:t>
            </a:r>
            <a:r>
              <a:rPr lang="fr-FR" sz="2000" dirty="0">
                <a:solidFill>
                  <a:srgbClr val="075045"/>
                </a:solidFill>
                <a:latin typeface="Source Sans Pro"/>
                <a:cs typeface="Source Sans Pro"/>
              </a:rPr>
              <a:t>(100€ de redevance au Label Haie et 250€ de coût d’audit externe par CERTIS / an).</a:t>
            </a:r>
          </a:p>
          <a:p>
            <a:pPr lvl="0"/>
            <a:endParaRPr lang="fr-FR" sz="2000" dirty="0">
              <a:solidFill>
                <a:srgbClr val="075045"/>
              </a:solidFill>
              <a:latin typeface="Source Sans Pro"/>
              <a:cs typeface="Source Sans Pro"/>
            </a:endParaRPr>
          </a:p>
          <a:p>
            <a:r>
              <a:rPr lang="fr-FR" sz="2000" dirty="0">
                <a:solidFill>
                  <a:srgbClr val="075045"/>
                </a:solidFill>
                <a:latin typeface="Source Sans Pro"/>
                <a:cs typeface="Source Sans Pro"/>
              </a:rPr>
              <a:t>Ce coût de certification diminue pour les gestionnaires appartenant à une OCG, en fonction de la taille du groupe. Ce coût est donc adapté à chaque OCG.</a:t>
            </a:r>
          </a:p>
          <a:p>
            <a:endParaRPr lang="fr-FR" sz="2000" dirty="0">
              <a:solidFill>
                <a:srgbClr val="075045"/>
              </a:solidFill>
              <a:latin typeface="Source Sans Pro"/>
              <a:cs typeface="Source Sans Pro"/>
            </a:endParaRPr>
          </a:p>
          <a:p>
            <a:r>
              <a:rPr lang="fr-FR" sz="2000" b="1" dirty="0">
                <a:solidFill>
                  <a:srgbClr val="075045"/>
                </a:solidFill>
                <a:latin typeface="Source Sans Pro"/>
                <a:cs typeface="Source Sans Pro"/>
              </a:rPr>
              <a:t>En certification de groupe (OCG) : </a:t>
            </a:r>
            <a:endParaRPr lang="fr-FR" sz="2000" dirty="0">
              <a:solidFill>
                <a:srgbClr val="075045"/>
              </a:solidFill>
              <a:latin typeface="Source Sans Pro"/>
              <a:cs typeface="Source Sans Pro"/>
            </a:endParaRPr>
          </a:p>
          <a:p>
            <a:r>
              <a:rPr lang="fr-FR" sz="2000" dirty="0">
                <a:solidFill>
                  <a:srgbClr val="075045"/>
                </a:solidFill>
                <a:latin typeface="Source Sans Pro"/>
                <a:cs typeface="Source Sans Pro"/>
              </a:rPr>
              <a:t>Ex pour une OCG avec 30 gestionnaires à labelliser sur 3 ans (avec une labellisation de 10 gestionnaires/an) :</a:t>
            </a:r>
          </a:p>
          <a:p>
            <a:r>
              <a:rPr lang="fr-FR" sz="2000" b="1" dirty="0">
                <a:solidFill>
                  <a:srgbClr val="075045"/>
                </a:solidFill>
                <a:latin typeface="Source Sans Pro"/>
                <a:cs typeface="Source Sans Pro"/>
              </a:rPr>
              <a:t>290€ / an / gestionnaire de l’OCG </a:t>
            </a:r>
            <a:r>
              <a:rPr lang="fr-FR" sz="2000" dirty="0">
                <a:solidFill>
                  <a:srgbClr val="075045"/>
                </a:solidFill>
                <a:latin typeface="Source Sans Pro"/>
                <a:cs typeface="Source Sans Pro"/>
              </a:rPr>
              <a:t> (70€ de redevance au Label Haie et 221€ de coût d’audit externe par CERTIS / an)</a:t>
            </a:r>
          </a:p>
          <a:p>
            <a:endParaRPr lang="fr-FR" sz="2000" dirty="0">
              <a:solidFill>
                <a:srgbClr val="075045"/>
              </a:solidFill>
              <a:latin typeface="Source Sans Pro"/>
              <a:cs typeface="Source Sans Pro"/>
            </a:endParaRPr>
          </a:p>
        </p:txBody>
      </p:sp>
    </p:spTree>
    <p:extLst>
      <p:ext uri="{BB962C8B-B14F-4D97-AF65-F5344CB8AC3E}">
        <p14:creationId xmlns:p14="http://schemas.microsoft.com/office/powerpoint/2010/main" val="4292504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96410E-E7E9-F542-98BA-1EF7C715D300}"/>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Google Shape;85;p3">
            <a:extLst>
              <a:ext uri="{FF2B5EF4-FFF2-40B4-BE49-F238E27FC236}">
                <a16:creationId xmlns:a16="http://schemas.microsoft.com/office/drawing/2014/main" id="{68AC7100-C560-DB4C-AF9F-BC6133B468FE}"/>
              </a:ext>
            </a:extLst>
          </p:cNvPr>
          <p:cNvSpPr txBox="1">
            <a:spLocks/>
          </p:cNvSpPr>
          <p:nvPr/>
        </p:nvSpPr>
        <p:spPr>
          <a:xfrm>
            <a:off x="100362" y="601600"/>
            <a:ext cx="2419558" cy="255824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b="1" dirty="0">
                <a:solidFill>
                  <a:srgbClr val="075045"/>
                </a:solidFill>
                <a:latin typeface="Source Sans Pro" panose="020B0503030403020204" pitchFamily="34" charset="0"/>
                <a:ea typeface="Source Sans Pro" panose="020B0503030403020204" pitchFamily="34" charset="0"/>
              </a:rPr>
              <a:t>Questions / réponses </a:t>
            </a:r>
          </a:p>
          <a:p>
            <a:endParaRPr lang="fr-FR" sz="2400" b="1" dirty="0">
              <a:solidFill>
                <a:srgbClr val="075045"/>
              </a:solidFill>
              <a:latin typeface="Source Sans Pro" panose="020B0503030403020204" pitchFamily="34" charset="0"/>
              <a:ea typeface="Source Sans Pro" panose="020B0503030403020204" pitchFamily="34" charset="0"/>
            </a:endParaRPr>
          </a:p>
          <a:p>
            <a:r>
              <a:rPr lang="fr-FR" sz="2400" b="1" dirty="0">
                <a:solidFill>
                  <a:srgbClr val="075045"/>
                </a:solidFill>
                <a:latin typeface="Source Sans Pro" panose="020B0503030403020204" pitchFamily="34" charset="0"/>
                <a:ea typeface="Source Sans Pro" panose="020B0503030403020204" pitchFamily="34" charset="0"/>
              </a:rPr>
              <a:t>Spécifiques au Label Haie</a:t>
            </a:r>
            <a:endParaRPr lang="fr-FR" sz="2400" dirty="0">
              <a:solidFill>
                <a:srgbClr val="075045"/>
              </a:solidFill>
              <a:latin typeface="Source Sans Pro" panose="020B0503030403020204" pitchFamily="34" charset="0"/>
              <a:ea typeface="Source Sans Pro" panose="020B0503030403020204" pitchFamily="34" charset="0"/>
            </a:endParaRPr>
          </a:p>
          <a:p>
            <a:endParaRPr lang="fr-FR" sz="2400" b="1" dirty="0">
              <a:solidFill>
                <a:srgbClr val="075045"/>
              </a:solidFill>
              <a:latin typeface="Source Sans Pro" panose="020B0503030403020204" pitchFamily="34" charset="77"/>
            </a:endParaRPr>
          </a:p>
        </p:txBody>
      </p:sp>
      <p:sp>
        <p:nvSpPr>
          <p:cNvPr id="28" name="Rectangle 27">
            <a:extLst>
              <a:ext uri="{FF2B5EF4-FFF2-40B4-BE49-F238E27FC236}">
                <a16:creationId xmlns:a16="http://schemas.microsoft.com/office/drawing/2014/main" id="{D91C56F9-E2B5-6A4C-A481-4B68ECD71B2E}"/>
              </a:ext>
            </a:extLst>
          </p:cNvPr>
          <p:cNvSpPr/>
          <p:nvPr/>
        </p:nvSpPr>
        <p:spPr>
          <a:xfrm>
            <a:off x="2807245" y="138508"/>
            <a:ext cx="7128492" cy="7294305"/>
          </a:xfrm>
          <a:prstGeom prst="rect">
            <a:avLst/>
          </a:prstGeom>
        </p:spPr>
        <p:txBody>
          <a:bodyPr wrap="square">
            <a:spAutoFit/>
          </a:bodyPr>
          <a:lstStyle/>
          <a:p>
            <a:pPr lvl="0"/>
            <a:r>
              <a:rPr lang="fr-FR" sz="1800" b="1" dirty="0">
                <a:solidFill>
                  <a:srgbClr val="3BA039"/>
                </a:solidFill>
                <a:latin typeface="Source Sans Pro" panose="020B0503030403020204" pitchFamily="34" charset="77"/>
              </a:rPr>
              <a:t>Cahier des charges </a:t>
            </a:r>
          </a:p>
          <a:p>
            <a:pPr marL="342900" lvl="0" indent="-342900">
              <a:buFont typeface="Arial" panose="020B0604020202020204" pitchFamily="34" charset="0"/>
              <a:buChar char="•"/>
            </a:pPr>
            <a:r>
              <a:rPr lang="fr-FR" sz="1800" dirty="0">
                <a:solidFill>
                  <a:srgbClr val="3BA039"/>
                </a:solidFill>
                <a:latin typeface="Source Sans Pro" panose="020B0503030403020204" pitchFamily="34" charset="77"/>
              </a:rPr>
              <a:t>Quelle hauteur minimum pour une haie haute ? </a:t>
            </a:r>
          </a:p>
          <a:p>
            <a:pPr marL="342900" indent="-342900">
              <a:buFont typeface="Arial" panose="020B0604020202020204" pitchFamily="34" charset="0"/>
              <a:buChar char="•"/>
            </a:pPr>
            <a:r>
              <a:rPr lang="fr-FR" sz="1800" dirty="0">
                <a:solidFill>
                  <a:srgbClr val="3BA039"/>
                </a:solidFill>
                <a:latin typeface="Source Sans Pro" panose="020B0503030403020204" pitchFamily="34" charset="77"/>
              </a:rPr>
              <a:t>Le niveau 3 impose une valorisation économique, que se passe-t-il s’il n’y a pas/peu de débouchés ?</a:t>
            </a:r>
          </a:p>
          <a:p>
            <a:pPr marL="342900" lvl="0" indent="-342900">
              <a:buFont typeface="Arial" panose="020B0604020202020204" pitchFamily="34" charset="0"/>
              <a:buChar char="•"/>
            </a:pPr>
            <a:r>
              <a:rPr lang="fr-FR" sz="1800" dirty="0">
                <a:solidFill>
                  <a:srgbClr val="3BA039"/>
                </a:solidFill>
                <a:latin typeface="Source Sans Pro" panose="020B0503030403020204" pitchFamily="34" charset="77"/>
              </a:rPr>
              <a:t>Pas (peu) de considération sur les espèces et leur origine lors de la plantation (?) Quid de la mortalité de certains végétaux dans les haies, notamment à cause de la sècheresse ou évènements climatiques ? </a:t>
            </a:r>
            <a:r>
              <a:rPr lang="fr-FR" sz="1800" dirty="0">
                <a:solidFill>
                  <a:srgbClr val="3BA039"/>
                </a:solidFill>
                <a:latin typeface="Source Sans Pro" panose="020B0503030403020204" pitchFamily="34" charset="77"/>
                <a:sym typeface="Wingdings" pitchFamily="2" charset="2"/>
              </a:rPr>
              <a:t></a:t>
            </a:r>
            <a:r>
              <a:rPr lang="fr-FR" sz="1800" dirty="0">
                <a:solidFill>
                  <a:srgbClr val="3BA039"/>
                </a:solidFill>
                <a:latin typeface="Source Sans Pro" panose="020B0503030403020204" pitchFamily="34" charset="77"/>
              </a:rPr>
              <a:t> comment l’intégrer ? </a:t>
            </a:r>
          </a:p>
          <a:p>
            <a:pPr lvl="0"/>
            <a:endParaRPr lang="fr-FR" sz="1800" dirty="0">
              <a:solidFill>
                <a:srgbClr val="3BA039"/>
              </a:solidFill>
              <a:latin typeface="Source Sans Pro" panose="020B0503030403020204" pitchFamily="34" charset="77"/>
            </a:endParaRPr>
          </a:p>
          <a:p>
            <a:pPr lvl="0"/>
            <a:r>
              <a:rPr lang="fr-FR" sz="1800" b="1" dirty="0">
                <a:solidFill>
                  <a:srgbClr val="3BA039"/>
                </a:solidFill>
                <a:latin typeface="Source Sans Pro" panose="020B0503030403020204" pitchFamily="34" charset="77"/>
              </a:rPr>
              <a:t>OCG</a:t>
            </a:r>
          </a:p>
          <a:p>
            <a:pPr marL="342900" lvl="0" indent="-342900">
              <a:buFont typeface="Arial" panose="020B0604020202020204" pitchFamily="34" charset="0"/>
              <a:buChar char="•"/>
            </a:pPr>
            <a:r>
              <a:rPr lang="fr-FR" sz="1800" dirty="0">
                <a:solidFill>
                  <a:srgbClr val="3BA039"/>
                </a:solidFill>
                <a:latin typeface="Source Sans Pro" panose="020B0503030403020204" pitchFamily="34" charset="77"/>
              </a:rPr>
              <a:t>Combien de temps dispose le territoire pour formaliser une Organisation Collective de Gestionnaires ? Quelles sont les modalités administratives pour créer cette « structure » ? </a:t>
            </a:r>
          </a:p>
          <a:p>
            <a:pPr lvl="0"/>
            <a:endParaRPr lang="fr-FR" sz="1800" dirty="0">
              <a:solidFill>
                <a:srgbClr val="3BA039"/>
              </a:solidFill>
              <a:latin typeface="Source Sans Pro" panose="020B0503030403020204" pitchFamily="34" charset="77"/>
            </a:endParaRPr>
          </a:p>
          <a:p>
            <a:pPr lvl="0"/>
            <a:r>
              <a:rPr lang="fr-FR" sz="1800" b="1" dirty="0">
                <a:solidFill>
                  <a:srgbClr val="3BA039"/>
                </a:solidFill>
                <a:latin typeface="Source Sans Pro" panose="020B0503030403020204" pitchFamily="34" charset="77"/>
              </a:rPr>
              <a:t>Capacité d’adaptation du label</a:t>
            </a:r>
          </a:p>
          <a:p>
            <a:pPr marL="342900" lvl="0" indent="-342900">
              <a:buFont typeface="Arial" panose="020B0604020202020204" pitchFamily="34" charset="0"/>
              <a:buChar char="•"/>
            </a:pPr>
            <a:r>
              <a:rPr lang="fr-FR" sz="1800" dirty="0">
                <a:solidFill>
                  <a:srgbClr val="3BA039"/>
                </a:solidFill>
                <a:latin typeface="Source Sans Pro" panose="020B0503030403020204" pitchFamily="34" charset="77"/>
              </a:rPr>
              <a:t>Quelles sont les marges de manœuvre pour adapter le cahier des charges du Label à notre contexte territorial ? </a:t>
            </a:r>
          </a:p>
          <a:p>
            <a:pPr marL="342900" lvl="0" indent="-342900">
              <a:buFont typeface="Arial" panose="020B0604020202020204" pitchFamily="34" charset="0"/>
              <a:buChar char="•"/>
            </a:pPr>
            <a:r>
              <a:rPr lang="fr-FR" sz="1800" dirty="0">
                <a:solidFill>
                  <a:srgbClr val="3BA039"/>
                </a:solidFill>
                <a:latin typeface="Source Sans Pro" panose="020B0503030403020204" pitchFamily="34" charset="77"/>
              </a:rPr>
              <a:t>Sur notre territoire, on se demande si les pratiques des agriculteurs de la Crau peuvent réellement prétendre au label Haie </a:t>
            </a:r>
          </a:p>
          <a:p>
            <a:pPr lvl="0"/>
            <a:endParaRPr lang="fr-FR" sz="1800" b="1" dirty="0">
              <a:solidFill>
                <a:srgbClr val="3BA039"/>
              </a:solidFill>
              <a:latin typeface="Source Sans Pro" panose="020B0503030403020204" pitchFamily="34" charset="77"/>
            </a:endParaRPr>
          </a:p>
          <a:p>
            <a:pPr lvl="0"/>
            <a:r>
              <a:rPr lang="fr-FR" sz="1800" b="1" dirty="0">
                <a:solidFill>
                  <a:srgbClr val="3BA039"/>
                </a:solidFill>
                <a:latin typeface="Source Sans Pro" panose="020B0503030403020204" pitchFamily="34" charset="77"/>
              </a:rPr>
              <a:t>Densité territoriale </a:t>
            </a:r>
          </a:p>
          <a:p>
            <a:pPr marL="342900" lvl="0" indent="-342900">
              <a:buFont typeface="Arial" panose="020B0604020202020204" pitchFamily="34" charset="0"/>
              <a:buChar char="•"/>
            </a:pPr>
            <a:r>
              <a:rPr lang="fr-FR" sz="1800" dirty="0">
                <a:solidFill>
                  <a:srgbClr val="3BA039"/>
                </a:solidFill>
                <a:latin typeface="Source Sans Pro" panose="020B0503030403020204" pitchFamily="34" charset="77"/>
              </a:rPr>
              <a:t>Comment calcule-t-on la densité de haie de référence territoriale ?</a:t>
            </a:r>
          </a:p>
          <a:p>
            <a:endParaRPr lang="fr-FR" sz="1800" b="1" dirty="0">
              <a:solidFill>
                <a:srgbClr val="3BA039"/>
              </a:solidFill>
              <a:latin typeface="Source Sans Pro" panose="020B0503030403020204" pitchFamily="34" charset="77"/>
            </a:endParaRPr>
          </a:p>
          <a:p>
            <a:r>
              <a:rPr lang="fr-FR" sz="1800" b="1" dirty="0">
                <a:solidFill>
                  <a:srgbClr val="3BA039"/>
                </a:solidFill>
                <a:latin typeface="Source Sans Pro" panose="020B0503030403020204" pitchFamily="34" charset="77"/>
              </a:rPr>
              <a:t>Intervenants Label Haie</a:t>
            </a:r>
            <a:endParaRPr lang="fr-FR" sz="1800" dirty="0">
              <a:solidFill>
                <a:srgbClr val="3BA039"/>
              </a:solidFill>
              <a:latin typeface="Source Sans Pro" panose="020B0503030403020204" pitchFamily="34" charset="77"/>
            </a:endParaRPr>
          </a:p>
          <a:p>
            <a:pPr marL="342900" indent="-342900">
              <a:buFont typeface="Arial" panose="020B0604020202020204" pitchFamily="34" charset="0"/>
              <a:buChar char="•"/>
            </a:pPr>
            <a:r>
              <a:rPr lang="fr-FR" sz="1800" dirty="0">
                <a:solidFill>
                  <a:srgbClr val="3BA039"/>
                </a:solidFill>
                <a:latin typeface="Source Sans Pro" panose="020B0503030403020204" pitchFamily="34" charset="77"/>
              </a:rPr>
              <a:t>Quelle garantie a-t-on qu’il y aura des intervenants agréés par l’AFAC sur notre territoire ? </a:t>
            </a:r>
          </a:p>
        </p:txBody>
      </p:sp>
    </p:spTree>
    <p:extLst>
      <p:ext uri="{BB962C8B-B14F-4D97-AF65-F5344CB8AC3E}">
        <p14:creationId xmlns:p14="http://schemas.microsoft.com/office/powerpoint/2010/main" val="2686716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51628E-5F1E-E447-8CE2-3750BC3B26E0}"/>
              </a:ext>
            </a:extLst>
          </p:cNvPr>
          <p:cNvSpPr/>
          <p:nvPr/>
        </p:nvSpPr>
        <p:spPr>
          <a:xfrm>
            <a:off x="0" y="0"/>
            <a:ext cx="10691813" cy="3779837"/>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Google Shape;91;p4">
            <a:extLst>
              <a:ext uri="{FF2B5EF4-FFF2-40B4-BE49-F238E27FC236}">
                <a16:creationId xmlns:a16="http://schemas.microsoft.com/office/drawing/2014/main" id="{4768AAE0-F3B3-EB4E-88BD-F237F0C47C2E}"/>
              </a:ext>
            </a:extLst>
          </p:cNvPr>
          <p:cNvSpPr txBox="1">
            <a:spLocks/>
          </p:cNvSpPr>
          <p:nvPr/>
        </p:nvSpPr>
        <p:spPr>
          <a:xfrm>
            <a:off x="1054528" y="1122576"/>
            <a:ext cx="7175072" cy="1356120"/>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pPr>
              <a:lnSpc>
                <a:spcPct val="100000"/>
              </a:lnSpc>
              <a:spcBef>
                <a:spcPts val="0"/>
              </a:spcBef>
              <a:buClr>
                <a:srgbClr val="000000"/>
              </a:buClr>
              <a:buSzPts val="2600"/>
            </a:pPr>
            <a:r>
              <a:rPr lang="fr-FR" sz="4677" b="1" dirty="0">
                <a:solidFill>
                  <a:srgbClr val="075045"/>
                </a:solidFill>
                <a:latin typeface="Roboto"/>
                <a:ea typeface="Roboto"/>
                <a:cs typeface="Roboto"/>
                <a:sym typeface="Roboto"/>
              </a:rPr>
              <a:t>Articulation Dispositif PSE et Label Haie</a:t>
            </a:r>
          </a:p>
        </p:txBody>
      </p:sp>
    </p:spTree>
    <p:extLst>
      <p:ext uri="{BB962C8B-B14F-4D97-AF65-F5344CB8AC3E}">
        <p14:creationId xmlns:p14="http://schemas.microsoft.com/office/powerpoint/2010/main" val="1745753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96410E-E7E9-F542-98BA-1EF7C715D300}"/>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Google Shape;85;p3">
            <a:extLst>
              <a:ext uri="{FF2B5EF4-FFF2-40B4-BE49-F238E27FC236}">
                <a16:creationId xmlns:a16="http://schemas.microsoft.com/office/drawing/2014/main" id="{68AC7100-C560-DB4C-AF9F-BC6133B468FE}"/>
              </a:ext>
            </a:extLst>
          </p:cNvPr>
          <p:cNvSpPr txBox="1">
            <a:spLocks/>
          </p:cNvSpPr>
          <p:nvPr/>
        </p:nvSpPr>
        <p:spPr>
          <a:xfrm>
            <a:off x="100362" y="601600"/>
            <a:ext cx="2061936" cy="2016133"/>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b="1" dirty="0">
                <a:solidFill>
                  <a:srgbClr val="075045"/>
                </a:solidFill>
                <a:latin typeface="Source Sans Pro" panose="020B0503030403020204" pitchFamily="34" charset="0"/>
                <a:ea typeface="Source Sans Pro" panose="020B0503030403020204" pitchFamily="34" charset="0"/>
              </a:rPr>
              <a:t>Concordance de mise en œuvre des PSE et du Label Haie</a:t>
            </a:r>
          </a:p>
        </p:txBody>
      </p:sp>
      <p:sp>
        <p:nvSpPr>
          <p:cNvPr id="6" name="Rectangle 5">
            <a:extLst>
              <a:ext uri="{FF2B5EF4-FFF2-40B4-BE49-F238E27FC236}">
                <a16:creationId xmlns:a16="http://schemas.microsoft.com/office/drawing/2014/main" id="{B3A69C65-76F7-2343-A841-3C84DA31CEC0}"/>
              </a:ext>
            </a:extLst>
          </p:cNvPr>
          <p:cNvSpPr/>
          <p:nvPr/>
        </p:nvSpPr>
        <p:spPr>
          <a:xfrm>
            <a:off x="2471829" y="5236486"/>
            <a:ext cx="1192053" cy="1384995"/>
          </a:xfrm>
          <a:prstGeom prst="rect">
            <a:avLst/>
          </a:prstGeom>
        </p:spPr>
        <p:txBody>
          <a:bodyPr wrap="square">
            <a:spAutoFit/>
          </a:bodyPr>
          <a:lstStyle/>
          <a:p>
            <a:r>
              <a:rPr lang="fr-FR" sz="1200" b="1" dirty="0">
                <a:solidFill>
                  <a:srgbClr val="3BA039"/>
                </a:solidFill>
                <a:latin typeface="Source Sans Pro" panose="020B0503030403020204" pitchFamily="34" charset="0"/>
                <a:ea typeface="Source Sans Pro" panose="020B0503030403020204" pitchFamily="34" charset="0"/>
              </a:rPr>
              <a:t>Présentation du Label Haie aux agriculteurs </a:t>
            </a:r>
            <a:r>
              <a:rPr lang="fr-FR" sz="1200" dirty="0">
                <a:solidFill>
                  <a:srgbClr val="3BA039"/>
                </a:solidFill>
                <a:latin typeface="Source Sans Pro" panose="020B0503030403020204" pitchFamily="34" charset="0"/>
                <a:ea typeface="Source Sans Pro" panose="020B0503030403020204" pitchFamily="34" charset="0"/>
              </a:rPr>
              <a:t>avant engagement PSE</a:t>
            </a:r>
            <a:endParaRPr lang="fr-FR" sz="1200" dirty="0">
              <a:solidFill>
                <a:srgbClr val="3BA039"/>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A58CDDCE-5C74-4947-92EF-E2E68FB3F559}"/>
              </a:ext>
            </a:extLst>
          </p:cNvPr>
          <p:cNvSpPr/>
          <p:nvPr/>
        </p:nvSpPr>
        <p:spPr>
          <a:xfrm>
            <a:off x="832914" y="2983595"/>
            <a:ext cx="2924561" cy="646331"/>
          </a:xfrm>
          <a:prstGeom prst="rect">
            <a:avLst/>
          </a:prstGeom>
        </p:spPr>
        <p:txBody>
          <a:bodyPr wrap="square">
            <a:spAutoFit/>
          </a:bodyPr>
          <a:lstStyle/>
          <a:p>
            <a:r>
              <a:rPr lang="fr-FR" sz="1800" b="1" dirty="0">
                <a:solidFill>
                  <a:srgbClr val="075045"/>
                </a:solidFill>
                <a:latin typeface="Source Sans Pro" panose="020B0503030403020204" pitchFamily="34" charset="0"/>
                <a:ea typeface="Source Sans Pro" panose="020B0503030403020204" pitchFamily="34" charset="0"/>
              </a:rPr>
              <a:t>Calendrier </a:t>
            </a:r>
          </a:p>
          <a:p>
            <a:r>
              <a:rPr lang="fr-FR" sz="1800" b="1" dirty="0">
                <a:solidFill>
                  <a:srgbClr val="075045"/>
                </a:solidFill>
                <a:latin typeface="Source Sans Pro" panose="020B0503030403020204" pitchFamily="34" charset="0"/>
                <a:ea typeface="Source Sans Pro" panose="020B0503030403020204" pitchFamily="34" charset="0"/>
              </a:rPr>
              <a:t>PSE</a:t>
            </a:r>
            <a:endParaRPr lang="fr-FR" sz="18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cxnSp>
        <p:nvCxnSpPr>
          <p:cNvPr id="11" name="Connecteur droit avec flèche 10">
            <a:extLst>
              <a:ext uri="{FF2B5EF4-FFF2-40B4-BE49-F238E27FC236}">
                <a16:creationId xmlns:a16="http://schemas.microsoft.com/office/drawing/2014/main" id="{BC770A59-DD3D-5649-935D-3C71D19AA5D2}"/>
              </a:ext>
            </a:extLst>
          </p:cNvPr>
          <p:cNvCxnSpPr>
            <a:cxnSpLocks/>
          </p:cNvCxnSpPr>
          <p:nvPr/>
        </p:nvCxnSpPr>
        <p:spPr>
          <a:xfrm>
            <a:off x="2544599" y="4245991"/>
            <a:ext cx="8034662" cy="0"/>
          </a:xfrm>
          <a:prstGeom prst="straightConnector1">
            <a:avLst/>
          </a:prstGeom>
          <a:ln w="38100">
            <a:solidFill>
              <a:srgbClr val="075045"/>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F6FC79B-8A75-304E-AB9A-89AEB5B06D13}"/>
              </a:ext>
            </a:extLst>
          </p:cNvPr>
          <p:cNvSpPr/>
          <p:nvPr/>
        </p:nvSpPr>
        <p:spPr>
          <a:xfrm>
            <a:off x="3706683" y="4283482"/>
            <a:ext cx="436369" cy="369332"/>
          </a:xfrm>
          <a:prstGeom prst="rect">
            <a:avLst/>
          </a:prstGeom>
        </p:spPr>
        <p:txBody>
          <a:bodyPr wrap="square">
            <a:spAutoFit/>
          </a:bodyPr>
          <a:lstStyle/>
          <a:p>
            <a:r>
              <a:rPr lang="fr-FR" sz="1800" dirty="0">
                <a:solidFill>
                  <a:srgbClr val="075045"/>
                </a:solidFill>
                <a:latin typeface="Source Sans Pro" panose="020B0503030403020204" pitchFamily="34" charset="0"/>
                <a:ea typeface="Source Sans Pro" panose="020B0503030403020204" pitchFamily="34" charset="0"/>
              </a:rPr>
              <a:t>t0</a:t>
            </a:r>
            <a:endParaRPr lang="fr-FR" sz="18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01A69124-3C7E-D54D-9B77-C7CE49822085}"/>
              </a:ext>
            </a:extLst>
          </p:cNvPr>
          <p:cNvSpPr/>
          <p:nvPr/>
        </p:nvSpPr>
        <p:spPr>
          <a:xfrm>
            <a:off x="4716755" y="4283482"/>
            <a:ext cx="588381" cy="369332"/>
          </a:xfrm>
          <a:prstGeom prst="rect">
            <a:avLst/>
          </a:prstGeom>
        </p:spPr>
        <p:txBody>
          <a:bodyPr wrap="square">
            <a:spAutoFit/>
          </a:bodyPr>
          <a:lstStyle/>
          <a:p>
            <a:r>
              <a:rPr lang="fr-FR" sz="1800" dirty="0">
                <a:solidFill>
                  <a:srgbClr val="075045"/>
                </a:solidFill>
                <a:latin typeface="Source Sans Pro" panose="020B0503030403020204" pitchFamily="34" charset="0"/>
                <a:ea typeface="Source Sans Pro" panose="020B0503030403020204" pitchFamily="34" charset="0"/>
              </a:rPr>
              <a:t>t+1</a:t>
            </a:r>
            <a:endParaRPr lang="fr-FR" sz="18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0C0701D8-FEF1-6644-9EEE-09074D75C50C}"/>
              </a:ext>
            </a:extLst>
          </p:cNvPr>
          <p:cNvSpPr/>
          <p:nvPr/>
        </p:nvSpPr>
        <p:spPr>
          <a:xfrm>
            <a:off x="5878839" y="4283482"/>
            <a:ext cx="588381" cy="369332"/>
          </a:xfrm>
          <a:prstGeom prst="rect">
            <a:avLst/>
          </a:prstGeom>
        </p:spPr>
        <p:txBody>
          <a:bodyPr wrap="square">
            <a:spAutoFit/>
          </a:bodyPr>
          <a:lstStyle/>
          <a:p>
            <a:r>
              <a:rPr lang="fr-FR" sz="1800" dirty="0">
                <a:solidFill>
                  <a:srgbClr val="075045"/>
                </a:solidFill>
                <a:latin typeface="Source Sans Pro" panose="020B0503030403020204" pitchFamily="34" charset="0"/>
                <a:ea typeface="Source Sans Pro" panose="020B0503030403020204" pitchFamily="34" charset="0"/>
              </a:rPr>
              <a:t>t+2</a:t>
            </a:r>
            <a:endParaRPr lang="fr-FR" sz="18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10A93A51-0E45-3A4E-B7FE-E09135B409EE}"/>
              </a:ext>
            </a:extLst>
          </p:cNvPr>
          <p:cNvSpPr/>
          <p:nvPr/>
        </p:nvSpPr>
        <p:spPr>
          <a:xfrm>
            <a:off x="7040923" y="4283482"/>
            <a:ext cx="588381" cy="369332"/>
          </a:xfrm>
          <a:prstGeom prst="rect">
            <a:avLst/>
          </a:prstGeom>
        </p:spPr>
        <p:txBody>
          <a:bodyPr wrap="square">
            <a:spAutoFit/>
          </a:bodyPr>
          <a:lstStyle/>
          <a:p>
            <a:r>
              <a:rPr lang="fr-FR" sz="1800" dirty="0">
                <a:solidFill>
                  <a:srgbClr val="075045"/>
                </a:solidFill>
                <a:latin typeface="Source Sans Pro" panose="020B0503030403020204" pitchFamily="34" charset="0"/>
                <a:ea typeface="Source Sans Pro" panose="020B0503030403020204" pitchFamily="34" charset="0"/>
              </a:rPr>
              <a:t>t+3</a:t>
            </a:r>
            <a:endParaRPr lang="fr-FR" sz="18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8FE0F804-144B-3741-AD54-0438DD9ECA4A}"/>
              </a:ext>
            </a:extLst>
          </p:cNvPr>
          <p:cNvSpPr/>
          <p:nvPr/>
        </p:nvSpPr>
        <p:spPr>
          <a:xfrm>
            <a:off x="8203007" y="4283482"/>
            <a:ext cx="588381" cy="369332"/>
          </a:xfrm>
          <a:prstGeom prst="rect">
            <a:avLst/>
          </a:prstGeom>
        </p:spPr>
        <p:txBody>
          <a:bodyPr wrap="square">
            <a:spAutoFit/>
          </a:bodyPr>
          <a:lstStyle/>
          <a:p>
            <a:r>
              <a:rPr lang="fr-FR" sz="1800" dirty="0">
                <a:solidFill>
                  <a:srgbClr val="075045"/>
                </a:solidFill>
                <a:latin typeface="Source Sans Pro" panose="020B0503030403020204" pitchFamily="34" charset="0"/>
                <a:ea typeface="Source Sans Pro" panose="020B0503030403020204" pitchFamily="34" charset="0"/>
              </a:rPr>
              <a:t>t+4</a:t>
            </a:r>
            <a:endParaRPr lang="fr-FR" sz="18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18235647-9BAE-F24F-9210-2C0F50174245}"/>
              </a:ext>
            </a:extLst>
          </p:cNvPr>
          <p:cNvSpPr/>
          <p:nvPr/>
        </p:nvSpPr>
        <p:spPr>
          <a:xfrm>
            <a:off x="9365090" y="4283482"/>
            <a:ext cx="588381" cy="369332"/>
          </a:xfrm>
          <a:prstGeom prst="rect">
            <a:avLst/>
          </a:prstGeom>
        </p:spPr>
        <p:txBody>
          <a:bodyPr wrap="square">
            <a:spAutoFit/>
          </a:bodyPr>
          <a:lstStyle/>
          <a:p>
            <a:r>
              <a:rPr lang="fr-FR" sz="1800" dirty="0">
                <a:solidFill>
                  <a:srgbClr val="075045"/>
                </a:solidFill>
                <a:latin typeface="Source Sans Pro" panose="020B0503030403020204" pitchFamily="34" charset="0"/>
                <a:ea typeface="Source Sans Pro" panose="020B0503030403020204" pitchFamily="34" charset="0"/>
              </a:rPr>
              <a:t>t+5</a:t>
            </a:r>
            <a:endParaRPr lang="fr-FR" sz="18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FF77910C-5A16-E04C-A99E-49E9C5A20053}"/>
              </a:ext>
            </a:extLst>
          </p:cNvPr>
          <p:cNvSpPr/>
          <p:nvPr/>
        </p:nvSpPr>
        <p:spPr>
          <a:xfrm>
            <a:off x="2544599" y="4283482"/>
            <a:ext cx="588381" cy="369332"/>
          </a:xfrm>
          <a:prstGeom prst="rect">
            <a:avLst/>
          </a:prstGeom>
        </p:spPr>
        <p:txBody>
          <a:bodyPr wrap="square">
            <a:spAutoFit/>
          </a:bodyPr>
          <a:lstStyle/>
          <a:p>
            <a:r>
              <a:rPr lang="fr-FR" sz="18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rPr>
              <a:t>t-1</a:t>
            </a:r>
          </a:p>
        </p:txBody>
      </p:sp>
      <p:sp>
        <p:nvSpPr>
          <p:cNvPr id="24" name="Rectangle 23">
            <a:extLst>
              <a:ext uri="{FF2B5EF4-FFF2-40B4-BE49-F238E27FC236}">
                <a16:creationId xmlns:a16="http://schemas.microsoft.com/office/drawing/2014/main" id="{417E7C83-0344-1642-8B61-21FA5D99EA36}"/>
              </a:ext>
            </a:extLst>
          </p:cNvPr>
          <p:cNvSpPr/>
          <p:nvPr/>
        </p:nvSpPr>
        <p:spPr>
          <a:xfrm>
            <a:off x="826909" y="4593869"/>
            <a:ext cx="1852197" cy="646331"/>
          </a:xfrm>
          <a:prstGeom prst="rect">
            <a:avLst/>
          </a:prstGeom>
        </p:spPr>
        <p:txBody>
          <a:bodyPr wrap="square">
            <a:spAutoFit/>
          </a:bodyPr>
          <a:lstStyle/>
          <a:p>
            <a:r>
              <a:rPr lang="fr-FR" sz="1800" b="1" dirty="0">
                <a:solidFill>
                  <a:srgbClr val="3BA039"/>
                </a:solidFill>
                <a:latin typeface="Source Sans Pro" panose="020B0503030403020204" pitchFamily="34" charset="0"/>
                <a:ea typeface="Source Sans Pro" panose="020B0503030403020204" pitchFamily="34" charset="0"/>
              </a:rPr>
              <a:t>Calendrier </a:t>
            </a:r>
          </a:p>
          <a:p>
            <a:r>
              <a:rPr lang="fr-FR" sz="1800" b="1" dirty="0">
                <a:solidFill>
                  <a:srgbClr val="3BA039"/>
                </a:solidFill>
                <a:latin typeface="Source Sans Pro" panose="020B0503030403020204" pitchFamily="34" charset="0"/>
                <a:ea typeface="Source Sans Pro" panose="020B0503030403020204" pitchFamily="34" charset="0"/>
              </a:rPr>
              <a:t>Label Haie</a:t>
            </a:r>
            <a:endParaRPr lang="fr-FR" sz="1800" dirty="0">
              <a:solidFill>
                <a:srgbClr val="3BA039"/>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B730496D-CF3D-1F48-93BC-6985CB5AAE4A}"/>
              </a:ext>
            </a:extLst>
          </p:cNvPr>
          <p:cNvSpPr/>
          <p:nvPr/>
        </p:nvSpPr>
        <p:spPr>
          <a:xfrm>
            <a:off x="2519920" y="2600276"/>
            <a:ext cx="1177005" cy="1200329"/>
          </a:xfrm>
          <a:prstGeom prst="rect">
            <a:avLst/>
          </a:prstGeom>
        </p:spPr>
        <p:txBody>
          <a:bodyPr wrap="square">
            <a:spAutoFit/>
          </a:bodyPr>
          <a:lstStyle/>
          <a:p>
            <a:r>
              <a:rPr lang="fr-FR" sz="1200" b="1" dirty="0">
                <a:solidFill>
                  <a:srgbClr val="075045"/>
                </a:solidFill>
                <a:latin typeface="Source Sans Pro" panose="020B0503030403020204" pitchFamily="34" charset="0"/>
                <a:ea typeface="Source Sans Pro" panose="020B0503030403020204" pitchFamily="34" charset="0"/>
              </a:rPr>
              <a:t>Présentation du PSE aux agriculteurs </a:t>
            </a:r>
            <a:r>
              <a:rPr lang="fr-FR" sz="1200" dirty="0">
                <a:solidFill>
                  <a:srgbClr val="075045"/>
                </a:solidFill>
                <a:latin typeface="Source Sans Pro" panose="020B0503030403020204" pitchFamily="34" charset="0"/>
                <a:ea typeface="Source Sans Pro" panose="020B0503030403020204" pitchFamily="34" charset="0"/>
              </a:rPr>
              <a:t>avant engagement PSE</a:t>
            </a:r>
            <a:endParaRPr lang="fr-FR" sz="12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DF464E66-17E7-524E-BB54-D39CBC608FD4}"/>
              </a:ext>
            </a:extLst>
          </p:cNvPr>
          <p:cNvSpPr/>
          <p:nvPr/>
        </p:nvSpPr>
        <p:spPr>
          <a:xfrm>
            <a:off x="3735667" y="2021697"/>
            <a:ext cx="1347063" cy="1754326"/>
          </a:xfrm>
          <a:prstGeom prst="rect">
            <a:avLst/>
          </a:prstGeom>
        </p:spPr>
        <p:txBody>
          <a:bodyPr wrap="square">
            <a:spAutoFit/>
          </a:bodyPr>
          <a:lstStyle/>
          <a:p>
            <a:r>
              <a:rPr lang="fr-FR" sz="1200" b="1"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rPr>
              <a:t>Diagnostic initial </a:t>
            </a:r>
            <a:r>
              <a:rPr lang="fr-FR" sz="12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rPr>
              <a:t>de la performance environnementale de l’EA (suivant la grille PSE établie par le territoire) et simulation rémunération PSE</a:t>
            </a:r>
          </a:p>
        </p:txBody>
      </p:sp>
      <p:sp>
        <p:nvSpPr>
          <p:cNvPr id="27" name="Rectangle 26">
            <a:extLst>
              <a:ext uri="{FF2B5EF4-FFF2-40B4-BE49-F238E27FC236}">
                <a16:creationId xmlns:a16="http://schemas.microsoft.com/office/drawing/2014/main" id="{773F70E7-6C9D-F843-A72F-C8CC0931B7D3}"/>
              </a:ext>
            </a:extLst>
          </p:cNvPr>
          <p:cNvSpPr/>
          <p:nvPr/>
        </p:nvSpPr>
        <p:spPr>
          <a:xfrm>
            <a:off x="3524701" y="5819650"/>
            <a:ext cx="1192054" cy="1754326"/>
          </a:xfrm>
          <a:prstGeom prst="rect">
            <a:avLst/>
          </a:prstGeom>
        </p:spPr>
        <p:txBody>
          <a:bodyPr wrap="square">
            <a:spAutoFit/>
          </a:bodyPr>
          <a:lstStyle/>
          <a:p>
            <a:r>
              <a:rPr lang="fr-FR" sz="1200" b="1" dirty="0">
                <a:solidFill>
                  <a:srgbClr val="3BA039"/>
                </a:solidFill>
                <a:effectLst/>
                <a:latin typeface="Source Sans Pro" panose="020B0503030403020204" pitchFamily="34" charset="0"/>
                <a:ea typeface="Source Sans Pro" panose="020B0503030403020204" pitchFamily="34" charset="0"/>
                <a:cs typeface="Times New Roman" panose="02020603050405020304" pitchFamily="18" charset="0"/>
              </a:rPr>
              <a:t>Audit de pré-labellisation </a:t>
            </a:r>
            <a:r>
              <a:rPr lang="fr-FR" sz="1200" dirty="0">
                <a:solidFill>
                  <a:srgbClr val="3BA039"/>
                </a:solidFill>
                <a:latin typeface="Source Sans Pro" panose="020B0503030403020204" pitchFamily="34" charset="0"/>
                <a:ea typeface="Source Sans Pro" panose="020B0503030403020204" pitchFamily="34" charset="0"/>
              </a:rPr>
              <a:t>auprès de l’agriculteur pour évaluer si l’agriculteur peut prétendre au label ou non. </a:t>
            </a:r>
            <a:endParaRPr lang="fr-FR" sz="1200" dirty="0">
              <a:solidFill>
                <a:srgbClr val="3BA039"/>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94E5F1AA-102B-1045-93A7-E0B301F93EAA}"/>
              </a:ext>
            </a:extLst>
          </p:cNvPr>
          <p:cNvSpPr/>
          <p:nvPr/>
        </p:nvSpPr>
        <p:spPr>
          <a:xfrm>
            <a:off x="3732464" y="1664293"/>
            <a:ext cx="1641254" cy="430887"/>
          </a:xfrm>
          <a:prstGeom prst="rect">
            <a:avLst/>
          </a:prstGeom>
        </p:spPr>
        <p:txBody>
          <a:bodyPr wrap="square">
            <a:spAutoFit/>
          </a:bodyPr>
          <a:lstStyle/>
          <a:p>
            <a:r>
              <a:rPr lang="fr-FR" sz="1100" i="1" dirty="0">
                <a:solidFill>
                  <a:srgbClr val="075045"/>
                </a:solidFill>
                <a:latin typeface="Source Sans Pro" panose="020B0503030403020204" pitchFamily="34" charset="0"/>
                <a:ea typeface="Source Sans Pro" panose="020B0503030403020204" pitchFamily="34" charset="0"/>
                <a:cs typeface="Times New Roman" panose="02020603050405020304" pitchFamily="18" charset="0"/>
              </a:rPr>
              <a:t>Accompagnement individuel</a:t>
            </a:r>
            <a:endParaRPr lang="fr-FR" sz="1100" i="1"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6EFCEDDF-22AD-9941-A454-8E5D95C3523B}"/>
              </a:ext>
            </a:extLst>
          </p:cNvPr>
          <p:cNvSpPr/>
          <p:nvPr/>
        </p:nvSpPr>
        <p:spPr>
          <a:xfrm>
            <a:off x="2537471" y="2236581"/>
            <a:ext cx="1116653" cy="430887"/>
          </a:xfrm>
          <a:prstGeom prst="rect">
            <a:avLst/>
          </a:prstGeom>
        </p:spPr>
        <p:txBody>
          <a:bodyPr wrap="square">
            <a:spAutoFit/>
          </a:bodyPr>
          <a:lstStyle/>
          <a:p>
            <a:r>
              <a:rPr lang="fr-FR" sz="1100" i="1" dirty="0">
                <a:solidFill>
                  <a:srgbClr val="075045"/>
                </a:solidFill>
                <a:latin typeface="Source Sans Pro" panose="020B0503030403020204" pitchFamily="34" charset="0"/>
                <a:ea typeface="Source Sans Pro" panose="020B0503030403020204" pitchFamily="34" charset="0"/>
                <a:cs typeface="Times New Roman" panose="02020603050405020304" pitchFamily="18" charset="0"/>
              </a:rPr>
              <a:t>Mobilisation collective</a:t>
            </a:r>
            <a:endParaRPr lang="fr-FR" sz="1100" i="1"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cxnSp>
        <p:nvCxnSpPr>
          <p:cNvPr id="3" name="Connecteur droit avec flèche 2">
            <a:extLst>
              <a:ext uri="{FF2B5EF4-FFF2-40B4-BE49-F238E27FC236}">
                <a16:creationId xmlns:a16="http://schemas.microsoft.com/office/drawing/2014/main" id="{324BF29A-2729-6140-9D94-5681978B0365}"/>
              </a:ext>
            </a:extLst>
          </p:cNvPr>
          <p:cNvCxnSpPr>
            <a:cxnSpLocks/>
          </p:cNvCxnSpPr>
          <p:nvPr/>
        </p:nvCxnSpPr>
        <p:spPr>
          <a:xfrm>
            <a:off x="3890143" y="4787153"/>
            <a:ext cx="0" cy="1032497"/>
          </a:xfrm>
          <a:prstGeom prst="straightConnector1">
            <a:avLst/>
          </a:prstGeom>
          <a:ln w="28575">
            <a:solidFill>
              <a:srgbClr val="3BA039"/>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B10FAAB-0FC1-B64D-9B9E-F1B4C62D5589}"/>
              </a:ext>
            </a:extLst>
          </p:cNvPr>
          <p:cNvSpPr/>
          <p:nvPr/>
        </p:nvSpPr>
        <p:spPr>
          <a:xfrm rot="19146892">
            <a:off x="4937622" y="3243048"/>
            <a:ext cx="1641254" cy="461665"/>
          </a:xfrm>
          <a:prstGeom prst="rect">
            <a:avLst/>
          </a:prstGeom>
        </p:spPr>
        <p:txBody>
          <a:bodyPr wrap="square">
            <a:spAutoFit/>
          </a:bodyPr>
          <a:lstStyle/>
          <a:p>
            <a:r>
              <a:rPr lang="fr-FR" sz="12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rPr>
              <a:t>1</a:t>
            </a:r>
            <a:r>
              <a:rPr lang="fr-FR" sz="1200" baseline="300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rPr>
              <a:t>ère</a:t>
            </a:r>
            <a:r>
              <a:rPr lang="fr-FR" sz="12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rPr>
              <a:t> </a:t>
            </a:r>
            <a:r>
              <a:rPr lang="fr-FR" sz="1200" b="1"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rPr>
              <a:t>Réactualisation </a:t>
            </a:r>
            <a:r>
              <a:rPr lang="fr-FR" sz="12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rPr>
              <a:t>du diagnostic</a:t>
            </a:r>
          </a:p>
        </p:txBody>
      </p:sp>
      <p:sp>
        <p:nvSpPr>
          <p:cNvPr id="31" name="Rectangle 30">
            <a:extLst>
              <a:ext uri="{FF2B5EF4-FFF2-40B4-BE49-F238E27FC236}">
                <a16:creationId xmlns:a16="http://schemas.microsoft.com/office/drawing/2014/main" id="{41C7F2D1-B547-A743-9C76-3EACF8DC5BFD}"/>
              </a:ext>
            </a:extLst>
          </p:cNvPr>
          <p:cNvSpPr/>
          <p:nvPr/>
        </p:nvSpPr>
        <p:spPr>
          <a:xfrm rot="19146892">
            <a:off x="6117499" y="3241149"/>
            <a:ext cx="1737688" cy="461665"/>
          </a:xfrm>
          <a:prstGeom prst="rect">
            <a:avLst/>
          </a:prstGeom>
        </p:spPr>
        <p:txBody>
          <a:bodyPr wrap="square">
            <a:spAutoFit/>
          </a:bodyPr>
          <a:lstStyle/>
          <a:p>
            <a:r>
              <a:rPr lang="fr-FR" sz="12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rPr>
              <a:t>2ème </a:t>
            </a:r>
            <a:r>
              <a:rPr lang="fr-FR" sz="1200" b="1"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rPr>
              <a:t>Réactualisation </a:t>
            </a:r>
            <a:r>
              <a:rPr lang="fr-FR" sz="12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rPr>
              <a:t>du diagnostic</a:t>
            </a:r>
          </a:p>
        </p:txBody>
      </p:sp>
      <p:sp>
        <p:nvSpPr>
          <p:cNvPr id="32" name="Rectangle 31">
            <a:extLst>
              <a:ext uri="{FF2B5EF4-FFF2-40B4-BE49-F238E27FC236}">
                <a16:creationId xmlns:a16="http://schemas.microsoft.com/office/drawing/2014/main" id="{99F23F12-D1F4-6440-B0D6-E93B4B68F91F}"/>
              </a:ext>
            </a:extLst>
          </p:cNvPr>
          <p:cNvSpPr/>
          <p:nvPr/>
        </p:nvSpPr>
        <p:spPr>
          <a:xfrm rot="19146892">
            <a:off x="8441121" y="3297494"/>
            <a:ext cx="1646483" cy="461665"/>
          </a:xfrm>
          <a:prstGeom prst="rect">
            <a:avLst/>
          </a:prstGeom>
        </p:spPr>
        <p:txBody>
          <a:bodyPr wrap="square">
            <a:spAutoFit/>
          </a:bodyPr>
          <a:lstStyle/>
          <a:p>
            <a:r>
              <a:rPr lang="fr-FR" sz="12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rPr>
              <a:t>4ème </a:t>
            </a:r>
            <a:r>
              <a:rPr lang="fr-FR" sz="1200" b="1"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rPr>
              <a:t>Réactualisation </a:t>
            </a:r>
            <a:r>
              <a:rPr lang="fr-FR" sz="12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rPr>
              <a:t>du diagnostic</a:t>
            </a:r>
          </a:p>
        </p:txBody>
      </p:sp>
      <p:sp>
        <p:nvSpPr>
          <p:cNvPr id="33" name="Rectangle 32">
            <a:extLst>
              <a:ext uri="{FF2B5EF4-FFF2-40B4-BE49-F238E27FC236}">
                <a16:creationId xmlns:a16="http://schemas.microsoft.com/office/drawing/2014/main" id="{5D1FC361-28BC-7D48-93FF-5885AB1C37CF}"/>
              </a:ext>
            </a:extLst>
          </p:cNvPr>
          <p:cNvSpPr/>
          <p:nvPr/>
        </p:nvSpPr>
        <p:spPr>
          <a:xfrm rot="19146892">
            <a:off x="7264785" y="3243310"/>
            <a:ext cx="1672470" cy="461665"/>
          </a:xfrm>
          <a:prstGeom prst="rect">
            <a:avLst/>
          </a:prstGeom>
        </p:spPr>
        <p:txBody>
          <a:bodyPr wrap="square">
            <a:spAutoFit/>
          </a:bodyPr>
          <a:lstStyle/>
          <a:p>
            <a:r>
              <a:rPr lang="fr-FR" sz="1200" dirty="0">
                <a:solidFill>
                  <a:srgbClr val="075045"/>
                </a:solidFill>
                <a:latin typeface="Source Sans Pro" panose="020B0503030403020204" pitchFamily="34" charset="0"/>
                <a:ea typeface="Source Sans Pro" panose="020B0503030403020204" pitchFamily="34" charset="0"/>
                <a:cs typeface="Times New Roman" panose="02020603050405020304" pitchFamily="18" charset="0"/>
              </a:rPr>
              <a:t>3</a:t>
            </a:r>
            <a:r>
              <a:rPr lang="fr-FR" sz="12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rPr>
              <a:t>ème </a:t>
            </a:r>
            <a:r>
              <a:rPr lang="fr-FR" sz="1200" b="1"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rPr>
              <a:t>Réactualisation</a:t>
            </a:r>
            <a:r>
              <a:rPr lang="fr-FR" sz="12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rPr>
              <a:t> du diagnostic</a:t>
            </a:r>
          </a:p>
        </p:txBody>
      </p:sp>
      <p:sp>
        <p:nvSpPr>
          <p:cNvPr id="34" name="Rectangle 33">
            <a:extLst>
              <a:ext uri="{FF2B5EF4-FFF2-40B4-BE49-F238E27FC236}">
                <a16:creationId xmlns:a16="http://schemas.microsoft.com/office/drawing/2014/main" id="{BB22E335-64B3-9F45-BF8F-1127456F2372}"/>
              </a:ext>
            </a:extLst>
          </p:cNvPr>
          <p:cNvSpPr/>
          <p:nvPr/>
        </p:nvSpPr>
        <p:spPr>
          <a:xfrm rot="19146892">
            <a:off x="9635939" y="3268912"/>
            <a:ext cx="1767415" cy="461665"/>
          </a:xfrm>
          <a:prstGeom prst="rect">
            <a:avLst/>
          </a:prstGeom>
        </p:spPr>
        <p:txBody>
          <a:bodyPr wrap="square">
            <a:spAutoFit/>
          </a:bodyPr>
          <a:lstStyle/>
          <a:p>
            <a:r>
              <a:rPr lang="fr-FR" sz="12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rPr>
              <a:t>5ème </a:t>
            </a:r>
            <a:r>
              <a:rPr lang="fr-FR" sz="1200" b="1"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rPr>
              <a:t>Réactualisation</a:t>
            </a:r>
            <a:r>
              <a:rPr lang="fr-FR" sz="12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rPr>
              <a:t> du diagnostic</a:t>
            </a:r>
          </a:p>
        </p:txBody>
      </p:sp>
      <p:sp>
        <p:nvSpPr>
          <p:cNvPr id="35" name="Rectangle 34">
            <a:extLst>
              <a:ext uri="{FF2B5EF4-FFF2-40B4-BE49-F238E27FC236}">
                <a16:creationId xmlns:a16="http://schemas.microsoft.com/office/drawing/2014/main" id="{5F1C10DE-098B-2949-9553-0DF78FF63364}"/>
              </a:ext>
            </a:extLst>
          </p:cNvPr>
          <p:cNvSpPr/>
          <p:nvPr/>
        </p:nvSpPr>
        <p:spPr>
          <a:xfrm>
            <a:off x="6437081" y="1230639"/>
            <a:ext cx="298361" cy="523220"/>
          </a:xfrm>
          <a:prstGeom prst="rect">
            <a:avLst/>
          </a:prstGeom>
        </p:spPr>
        <p:txBody>
          <a:bodyPr wrap="square">
            <a:spAutoFit/>
          </a:bodyPr>
          <a:lstStyle/>
          <a:p>
            <a:r>
              <a:rPr lang="fr-FR" sz="2800" b="1" dirty="0">
                <a:solidFill>
                  <a:srgbClr val="C00000"/>
                </a:solidFill>
                <a:latin typeface="Source Sans Pro" panose="020B0503030403020204" pitchFamily="34" charset="0"/>
                <a:ea typeface="Source Sans Pro" panose="020B0503030403020204" pitchFamily="34" charset="0"/>
              </a:rPr>
              <a:t>€</a:t>
            </a:r>
            <a:endParaRPr lang="fr-FR" sz="2800" b="1" dirty="0">
              <a:solidFill>
                <a:srgbClr val="C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40" name="Rectangle 39">
            <a:extLst>
              <a:ext uri="{FF2B5EF4-FFF2-40B4-BE49-F238E27FC236}">
                <a16:creationId xmlns:a16="http://schemas.microsoft.com/office/drawing/2014/main" id="{A0CE0B73-DB16-1140-9F52-CE90AF07A159}"/>
              </a:ext>
            </a:extLst>
          </p:cNvPr>
          <p:cNvSpPr/>
          <p:nvPr/>
        </p:nvSpPr>
        <p:spPr>
          <a:xfrm>
            <a:off x="4134213" y="5032821"/>
            <a:ext cx="1192054" cy="646331"/>
          </a:xfrm>
          <a:prstGeom prst="rect">
            <a:avLst/>
          </a:prstGeom>
        </p:spPr>
        <p:txBody>
          <a:bodyPr wrap="square">
            <a:spAutoFit/>
          </a:bodyPr>
          <a:lstStyle/>
          <a:p>
            <a:r>
              <a:rPr lang="fr-FR" sz="1200" b="1" dirty="0">
                <a:solidFill>
                  <a:srgbClr val="3BA039"/>
                </a:solidFill>
                <a:effectLst/>
                <a:latin typeface="Source Sans Pro" panose="020B0503030403020204" pitchFamily="34" charset="0"/>
                <a:ea typeface="Source Sans Pro" panose="020B0503030403020204" pitchFamily="34" charset="0"/>
                <a:cs typeface="Times New Roman" panose="02020603050405020304" pitchFamily="18" charset="0"/>
              </a:rPr>
              <a:t>Audit initial </a:t>
            </a:r>
            <a:r>
              <a:rPr lang="fr-FR" sz="1200" dirty="0">
                <a:solidFill>
                  <a:srgbClr val="3BA039"/>
                </a:solidFill>
                <a:latin typeface="Source Sans Pro" panose="020B0503030403020204" pitchFamily="34" charset="0"/>
                <a:ea typeface="Source Sans Pro" panose="020B0503030403020204" pitchFamily="34" charset="0"/>
              </a:rPr>
              <a:t>par CERTIS ou l’OCG</a:t>
            </a:r>
            <a:endParaRPr lang="fr-FR" sz="1200" dirty="0">
              <a:solidFill>
                <a:srgbClr val="3BA039"/>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cxnSp>
        <p:nvCxnSpPr>
          <p:cNvPr id="41" name="Connecteur droit avec flèche 40">
            <a:extLst>
              <a:ext uri="{FF2B5EF4-FFF2-40B4-BE49-F238E27FC236}">
                <a16:creationId xmlns:a16="http://schemas.microsoft.com/office/drawing/2014/main" id="{7CF6BA3A-546B-FA42-8368-37140270690F}"/>
              </a:ext>
            </a:extLst>
          </p:cNvPr>
          <p:cNvCxnSpPr>
            <a:cxnSpLocks/>
          </p:cNvCxnSpPr>
          <p:nvPr/>
        </p:nvCxnSpPr>
        <p:spPr>
          <a:xfrm>
            <a:off x="4484509" y="4245991"/>
            <a:ext cx="0" cy="786830"/>
          </a:xfrm>
          <a:prstGeom prst="straightConnector1">
            <a:avLst/>
          </a:prstGeom>
          <a:ln w="28575">
            <a:solidFill>
              <a:srgbClr val="3BA03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7FF7B4CD-D891-BD4F-B14D-7BC3E0F7892F}"/>
              </a:ext>
            </a:extLst>
          </p:cNvPr>
          <p:cNvCxnSpPr>
            <a:cxnSpLocks/>
            <a:endCxn id="23" idx="1"/>
          </p:cNvCxnSpPr>
          <p:nvPr/>
        </p:nvCxnSpPr>
        <p:spPr>
          <a:xfrm flipV="1">
            <a:off x="4890851" y="4011018"/>
            <a:ext cx="246985" cy="245818"/>
          </a:xfrm>
          <a:prstGeom prst="straightConnector1">
            <a:avLst/>
          </a:prstGeom>
          <a:ln w="28575">
            <a:solidFill>
              <a:srgbClr val="075045"/>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E4934AE6-D679-1649-996E-BD1BFEC908C6}"/>
              </a:ext>
            </a:extLst>
          </p:cNvPr>
          <p:cNvCxnSpPr>
            <a:cxnSpLocks/>
          </p:cNvCxnSpPr>
          <p:nvPr/>
        </p:nvCxnSpPr>
        <p:spPr>
          <a:xfrm flipV="1">
            <a:off x="6074701" y="3986936"/>
            <a:ext cx="246985" cy="260342"/>
          </a:xfrm>
          <a:prstGeom prst="straightConnector1">
            <a:avLst/>
          </a:prstGeom>
          <a:ln w="28575">
            <a:solidFill>
              <a:srgbClr val="075045"/>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B495B04D-2478-8543-98DA-3C9852FA1CDF}"/>
              </a:ext>
            </a:extLst>
          </p:cNvPr>
          <p:cNvCxnSpPr>
            <a:cxnSpLocks/>
          </p:cNvCxnSpPr>
          <p:nvPr/>
        </p:nvCxnSpPr>
        <p:spPr>
          <a:xfrm flipV="1">
            <a:off x="7225786" y="3992342"/>
            <a:ext cx="246985" cy="260342"/>
          </a:xfrm>
          <a:prstGeom prst="straightConnector1">
            <a:avLst/>
          </a:prstGeom>
          <a:ln w="28575">
            <a:solidFill>
              <a:srgbClr val="075045"/>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D753DDA0-86AE-3D46-9465-94C31E3AD010}"/>
              </a:ext>
            </a:extLst>
          </p:cNvPr>
          <p:cNvCxnSpPr>
            <a:cxnSpLocks/>
          </p:cNvCxnSpPr>
          <p:nvPr/>
        </p:nvCxnSpPr>
        <p:spPr>
          <a:xfrm flipV="1">
            <a:off x="8417783" y="3984532"/>
            <a:ext cx="246985" cy="260342"/>
          </a:xfrm>
          <a:prstGeom prst="straightConnector1">
            <a:avLst/>
          </a:prstGeom>
          <a:ln w="28575">
            <a:solidFill>
              <a:srgbClr val="075045"/>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B92257C7-5E0A-8C4E-AD6D-8D1FA3407F35}"/>
              </a:ext>
            </a:extLst>
          </p:cNvPr>
          <p:cNvCxnSpPr>
            <a:cxnSpLocks/>
          </p:cNvCxnSpPr>
          <p:nvPr/>
        </p:nvCxnSpPr>
        <p:spPr>
          <a:xfrm flipV="1">
            <a:off x="9596836" y="3986633"/>
            <a:ext cx="246985" cy="260342"/>
          </a:xfrm>
          <a:prstGeom prst="straightConnector1">
            <a:avLst/>
          </a:prstGeom>
          <a:ln w="28575">
            <a:solidFill>
              <a:srgbClr val="075045"/>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3C50027E-84EE-8640-9D4D-2BEC5935B88C}"/>
              </a:ext>
            </a:extLst>
          </p:cNvPr>
          <p:cNvCxnSpPr>
            <a:cxnSpLocks/>
          </p:cNvCxnSpPr>
          <p:nvPr/>
        </p:nvCxnSpPr>
        <p:spPr>
          <a:xfrm>
            <a:off x="2734604" y="4613985"/>
            <a:ext cx="0" cy="608792"/>
          </a:xfrm>
          <a:prstGeom prst="straightConnector1">
            <a:avLst/>
          </a:prstGeom>
          <a:ln w="28575">
            <a:solidFill>
              <a:srgbClr val="3BA039"/>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E8B61E99-00E4-6749-B274-B999CCEFA3FD}"/>
              </a:ext>
            </a:extLst>
          </p:cNvPr>
          <p:cNvCxnSpPr>
            <a:cxnSpLocks/>
          </p:cNvCxnSpPr>
          <p:nvPr/>
        </p:nvCxnSpPr>
        <p:spPr>
          <a:xfrm flipV="1">
            <a:off x="3890143" y="3773807"/>
            <a:ext cx="0" cy="467883"/>
          </a:xfrm>
          <a:prstGeom prst="straightConnector1">
            <a:avLst/>
          </a:prstGeom>
          <a:ln w="28575">
            <a:solidFill>
              <a:srgbClr val="075045"/>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63B028AB-C1F6-ED4E-8382-E7A93D6F9CC6}"/>
              </a:ext>
            </a:extLst>
          </p:cNvPr>
          <p:cNvCxnSpPr>
            <a:cxnSpLocks/>
          </p:cNvCxnSpPr>
          <p:nvPr/>
        </p:nvCxnSpPr>
        <p:spPr>
          <a:xfrm flipV="1">
            <a:off x="2734604" y="3777076"/>
            <a:ext cx="0" cy="467883"/>
          </a:xfrm>
          <a:prstGeom prst="straightConnector1">
            <a:avLst/>
          </a:prstGeom>
          <a:ln w="28575">
            <a:solidFill>
              <a:srgbClr val="075045"/>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D56BF933-A68C-0848-AE83-A335D686C2A8}"/>
              </a:ext>
            </a:extLst>
          </p:cNvPr>
          <p:cNvSpPr/>
          <p:nvPr/>
        </p:nvSpPr>
        <p:spPr>
          <a:xfrm>
            <a:off x="6379602" y="5039622"/>
            <a:ext cx="1249695" cy="1015663"/>
          </a:xfrm>
          <a:prstGeom prst="rect">
            <a:avLst/>
          </a:prstGeom>
        </p:spPr>
        <p:txBody>
          <a:bodyPr wrap="square">
            <a:spAutoFit/>
          </a:bodyPr>
          <a:lstStyle/>
          <a:p>
            <a:r>
              <a:rPr lang="fr-FR" sz="1200" b="1" dirty="0">
                <a:solidFill>
                  <a:srgbClr val="3BA039"/>
                </a:solidFill>
                <a:effectLst/>
                <a:latin typeface="Source Sans Pro" panose="020B0503030403020204" pitchFamily="34" charset="0"/>
                <a:ea typeface="Source Sans Pro" panose="020B0503030403020204" pitchFamily="34" charset="0"/>
                <a:cs typeface="Times New Roman" panose="02020603050405020304" pitchFamily="18" charset="0"/>
              </a:rPr>
              <a:t>Audit de suivi </a:t>
            </a:r>
            <a:r>
              <a:rPr lang="fr-FR" sz="1200" dirty="0">
                <a:solidFill>
                  <a:srgbClr val="3BA039"/>
                </a:solidFill>
                <a:latin typeface="Source Sans Pro" panose="020B0503030403020204" pitchFamily="34" charset="0"/>
                <a:ea typeface="Source Sans Pro" panose="020B0503030403020204" pitchFamily="34" charset="0"/>
              </a:rPr>
              <a:t>par CERTIS ou l’OCG (tous les deux ans jusqu’au niv.2)</a:t>
            </a:r>
            <a:endParaRPr lang="fr-FR" sz="1200" dirty="0">
              <a:solidFill>
                <a:srgbClr val="3BA039"/>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cxnSp>
        <p:nvCxnSpPr>
          <p:cNvPr id="56" name="Connecteur droit avec flèche 55">
            <a:extLst>
              <a:ext uri="{FF2B5EF4-FFF2-40B4-BE49-F238E27FC236}">
                <a16:creationId xmlns:a16="http://schemas.microsoft.com/office/drawing/2014/main" id="{FC8130E9-0C01-C84D-A1DB-2C0437032A44}"/>
              </a:ext>
            </a:extLst>
          </p:cNvPr>
          <p:cNvCxnSpPr>
            <a:cxnSpLocks/>
          </p:cNvCxnSpPr>
          <p:nvPr/>
        </p:nvCxnSpPr>
        <p:spPr>
          <a:xfrm>
            <a:off x="6729899" y="4252792"/>
            <a:ext cx="0" cy="786830"/>
          </a:xfrm>
          <a:prstGeom prst="straightConnector1">
            <a:avLst/>
          </a:prstGeom>
          <a:ln w="28575">
            <a:solidFill>
              <a:srgbClr val="3BA039"/>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63809C74-B8E2-C448-8141-2D0BFDE2A0AE}"/>
              </a:ext>
            </a:extLst>
          </p:cNvPr>
          <p:cNvSpPr/>
          <p:nvPr/>
        </p:nvSpPr>
        <p:spPr>
          <a:xfrm>
            <a:off x="8682632" y="5020238"/>
            <a:ext cx="1249695" cy="1015663"/>
          </a:xfrm>
          <a:prstGeom prst="rect">
            <a:avLst/>
          </a:prstGeom>
        </p:spPr>
        <p:txBody>
          <a:bodyPr wrap="square">
            <a:spAutoFit/>
          </a:bodyPr>
          <a:lstStyle/>
          <a:p>
            <a:r>
              <a:rPr lang="fr-FR" sz="1200" b="1" dirty="0">
                <a:solidFill>
                  <a:srgbClr val="3BA039"/>
                </a:solidFill>
                <a:effectLst/>
                <a:latin typeface="Source Sans Pro" panose="020B0503030403020204" pitchFamily="34" charset="0"/>
                <a:ea typeface="Source Sans Pro" panose="020B0503030403020204" pitchFamily="34" charset="0"/>
                <a:cs typeface="Times New Roman" panose="02020603050405020304" pitchFamily="18" charset="0"/>
              </a:rPr>
              <a:t>Audit de suivi </a:t>
            </a:r>
            <a:r>
              <a:rPr lang="fr-FR" sz="1200" dirty="0">
                <a:solidFill>
                  <a:srgbClr val="3BA039"/>
                </a:solidFill>
                <a:latin typeface="Source Sans Pro" panose="020B0503030403020204" pitchFamily="34" charset="0"/>
                <a:ea typeface="Source Sans Pro" panose="020B0503030403020204" pitchFamily="34" charset="0"/>
              </a:rPr>
              <a:t>par CERTIS ou l’OCG (tous les deux ans jusqu’au niv.2)</a:t>
            </a:r>
            <a:endParaRPr lang="fr-FR" sz="1200" dirty="0">
              <a:solidFill>
                <a:srgbClr val="3BA039"/>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cxnSp>
        <p:nvCxnSpPr>
          <p:cNvPr id="58" name="Connecteur droit avec flèche 57">
            <a:extLst>
              <a:ext uri="{FF2B5EF4-FFF2-40B4-BE49-F238E27FC236}">
                <a16:creationId xmlns:a16="http://schemas.microsoft.com/office/drawing/2014/main" id="{82629778-28DB-364F-81E7-2221EC03A304}"/>
              </a:ext>
            </a:extLst>
          </p:cNvPr>
          <p:cNvCxnSpPr>
            <a:cxnSpLocks/>
          </p:cNvCxnSpPr>
          <p:nvPr/>
        </p:nvCxnSpPr>
        <p:spPr>
          <a:xfrm>
            <a:off x="9032929" y="4233408"/>
            <a:ext cx="0" cy="786830"/>
          </a:xfrm>
          <a:prstGeom prst="straightConnector1">
            <a:avLst/>
          </a:prstGeom>
          <a:ln w="28575">
            <a:solidFill>
              <a:srgbClr val="3BA039"/>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1A41F673-90DE-D64D-A7F7-6C0A1077F8FD}"/>
              </a:ext>
            </a:extLst>
          </p:cNvPr>
          <p:cNvSpPr/>
          <p:nvPr/>
        </p:nvSpPr>
        <p:spPr>
          <a:xfrm>
            <a:off x="4653020" y="724377"/>
            <a:ext cx="1874126" cy="769441"/>
          </a:xfrm>
          <a:prstGeom prst="rect">
            <a:avLst/>
          </a:prstGeom>
        </p:spPr>
        <p:txBody>
          <a:bodyPr wrap="square">
            <a:spAutoFit/>
          </a:bodyPr>
          <a:lstStyle/>
          <a:p>
            <a:r>
              <a:rPr lang="fr-FR" sz="1100" b="1" dirty="0">
                <a:solidFill>
                  <a:srgbClr val="C00000"/>
                </a:solidFill>
                <a:latin typeface="Source Sans Pro" panose="020B0503030403020204" pitchFamily="34" charset="0"/>
                <a:ea typeface="Source Sans Pro" panose="020B0503030403020204" pitchFamily="34" charset="0"/>
                <a:cs typeface="Times New Roman" panose="02020603050405020304" pitchFamily="18" charset="0"/>
              </a:rPr>
              <a:t>Signature de la convention PSE de 5 ans entre l’agriculteur et la collectivité porteuse</a:t>
            </a:r>
            <a:endParaRPr lang="fr-FR" sz="1100" b="1" dirty="0">
              <a:solidFill>
                <a:srgbClr val="C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60" name="Flèche courbée vers la droite 59">
            <a:extLst>
              <a:ext uri="{FF2B5EF4-FFF2-40B4-BE49-F238E27FC236}">
                <a16:creationId xmlns:a16="http://schemas.microsoft.com/office/drawing/2014/main" id="{FDF37C47-94C9-FC47-A06F-56456774C640}"/>
              </a:ext>
            </a:extLst>
          </p:cNvPr>
          <p:cNvSpPr/>
          <p:nvPr/>
        </p:nvSpPr>
        <p:spPr>
          <a:xfrm rot="1415606" flipV="1">
            <a:off x="4176647" y="871044"/>
            <a:ext cx="343279" cy="736756"/>
          </a:xfrm>
          <a:prstGeom prst="curv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2" name="Rectangle 61">
            <a:extLst>
              <a:ext uri="{FF2B5EF4-FFF2-40B4-BE49-F238E27FC236}">
                <a16:creationId xmlns:a16="http://schemas.microsoft.com/office/drawing/2014/main" id="{0627DCE3-049E-4E40-85AA-C7F512783B5F}"/>
              </a:ext>
            </a:extLst>
          </p:cNvPr>
          <p:cNvSpPr/>
          <p:nvPr/>
        </p:nvSpPr>
        <p:spPr>
          <a:xfrm>
            <a:off x="5195908" y="6041457"/>
            <a:ext cx="1249695" cy="600164"/>
          </a:xfrm>
          <a:prstGeom prst="rect">
            <a:avLst/>
          </a:prstGeom>
        </p:spPr>
        <p:txBody>
          <a:bodyPr wrap="square">
            <a:spAutoFit/>
          </a:bodyPr>
          <a:lstStyle/>
          <a:p>
            <a:r>
              <a:rPr lang="fr-FR" sz="1100" b="1" dirty="0">
                <a:solidFill>
                  <a:srgbClr val="3BA039"/>
                </a:solidFill>
                <a:latin typeface="Source Sans Pro" panose="020B0503030403020204" pitchFamily="34" charset="0"/>
                <a:ea typeface="Source Sans Pro" panose="020B0503030403020204" pitchFamily="34" charset="0"/>
                <a:cs typeface="Times New Roman" panose="02020603050405020304" pitchFamily="18" charset="0"/>
              </a:rPr>
              <a:t>Obtention de la certification Label Haie</a:t>
            </a:r>
            <a:endParaRPr lang="fr-FR" sz="1100" b="1" dirty="0">
              <a:solidFill>
                <a:srgbClr val="3BA039"/>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63" name="Flèche courbée vers la droite 62">
            <a:extLst>
              <a:ext uri="{FF2B5EF4-FFF2-40B4-BE49-F238E27FC236}">
                <a16:creationId xmlns:a16="http://schemas.microsoft.com/office/drawing/2014/main" id="{4DAAA518-A99A-B74D-9025-152F03DF87B4}"/>
              </a:ext>
            </a:extLst>
          </p:cNvPr>
          <p:cNvSpPr/>
          <p:nvPr/>
        </p:nvSpPr>
        <p:spPr>
          <a:xfrm rot="18395165">
            <a:off x="4757953" y="5517790"/>
            <a:ext cx="343279" cy="733216"/>
          </a:xfrm>
          <a:prstGeom prst="curvedRightArrow">
            <a:avLst/>
          </a:prstGeom>
          <a:solidFill>
            <a:srgbClr val="3BA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BA039"/>
              </a:solidFill>
            </a:endParaRPr>
          </a:p>
        </p:txBody>
      </p:sp>
      <p:sp>
        <p:nvSpPr>
          <p:cNvPr id="64" name="Flèche courbée vers la droite 63">
            <a:extLst>
              <a:ext uri="{FF2B5EF4-FFF2-40B4-BE49-F238E27FC236}">
                <a16:creationId xmlns:a16="http://schemas.microsoft.com/office/drawing/2014/main" id="{BB969987-61C2-7943-94A4-8CE73B4354D2}"/>
              </a:ext>
            </a:extLst>
          </p:cNvPr>
          <p:cNvSpPr/>
          <p:nvPr/>
        </p:nvSpPr>
        <p:spPr>
          <a:xfrm rot="1415606" flipV="1">
            <a:off x="6050773" y="2179239"/>
            <a:ext cx="343279" cy="736756"/>
          </a:xfrm>
          <a:prstGeom prst="curv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5" name="Rectangle 64">
            <a:extLst>
              <a:ext uri="{FF2B5EF4-FFF2-40B4-BE49-F238E27FC236}">
                <a16:creationId xmlns:a16="http://schemas.microsoft.com/office/drawing/2014/main" id="{F630E8D2-8036-9F43-9F7D-F93442C541B3}"/>
              </a:ext>
            </a:extLst>
          </p:cNvPr>
          <p:cNvSpPr/>
          <p:nvPr/>
        </p:nvSpPr>
        <p:spPr>
          <a:xfrm>
            <a:off x="5867209" y="1648437"/>
            <a:ext cx="1641254" cy="600164"/>
          </a:xfrm>
          <a:prstGeom prst="rect">
            <a:avLst/>
          </a:prstGeom>
        </p:spPr>
        <p:txBody>
          <a:bodyPr wrap="square">
            <a:spAutoFit/>
          </a:bodyPr>
          <a:lstStyle/>
          <a:p>
            <a:r>
              <a:rPr lang="fr-FR" sz="1100" b="1" dirty="0">
                <a:solidFill>
                  <a:srgbClr val="C00000"/>
                </a:solidFill>
                <a:latin typeface="Source Sans Pro" panose="020B0503030403020204" pitchFamily="34" charset="0"/>
                <a:ea typeface="Source Sans Pro" panose="020B0503030403020204" pitchFamily="34" charset="0"/>
                <a:cs typeface="Times New Roman" panose="02020603050405020304" pitchFamily="18" charset="0"/>
              </a:rPr>
              <a:t>L’agriculteur touche sa 1</a:t>
            </a:r>
            <a:r>
              <a:rPr lang="fr-FR" sz="1100" b="1" baseline="30000" dirty="0">
                <a:solidFill>
                  <a:srgbClr val="C00000"/>
                </a:solidFill>
                <a:latin typeface="Source Sans Pro" panose="020B0503030403020204" pitchFamily="34" charset="0"/>
                <a:ea typeface="Source Sans Pro" panose="020B0503030403020204" pitchFamily="34" charset="0"/>
                <a:cs typeface="Times New Roman" panose="02020603050405020304" pitchFamily="18" charset="0"/>
              </a:rPr>
              <a:t>ère</a:t>
            </a:r>
            <a:r>
              <a:rPr lang="fr-FR" sz="1100" b="1" dirty="0">
                <a:solidFill>
                  <a:srgbClr val="C00000"/>
                </a:solidFill>
                <a:latin typeface="Source Sans Pro" panose="020B0503030403020204" pitchFamily="34" charset="0"/>
                <a:ea typeface="Source Sans Pro" panose="020B0503030403020204" pitchFamily="34" charset="0"/>
                <a:cs typeface="Times New Roman" panose="02020603050405020304" pitchFamily="18" charset="0"/>
              </a:rPr>
              <a:t> rémunération PSE (comparaison t0 et t+1)</a:t>
            </a:r>
            <a:endParaRPr lang="fr-FR" sz="1100" b="1" dirty="0">
              <a:solidFill>
                <a:srgbClr val="C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66" name="Rectangle 65">
            <a:extLst>
              <a:ext uri="{FF2B5EF4-FFF2-40B4-BE49-F238E27FC236}">
                <a16:creationId xmlns:a16="http://schemas.microsoft.com/office/drawing/2014/main" id="{990222DA-25AD-1C42-83B2-45148D149AA0}"/>
              </a:ext>
            </a:extLst>
          </p:cNvPr>
          <p:cNvSpPr/>
          <p:nvPr/>
        </p:nvSpPr>
        <p:spPr>
          <a:xfrm>
            <a:off x="8227720" y="1241564"/>
            <a:ext cx="298361" cy="523220"/>
          </a:xfrm>
          <a:prstGeom prst="rect">
            <a:avLst/>
          </a:prstGeom>
        </p:spPr>
        <p:txBody>
          <a:bodyPr wrap="square">
            <a:spAutoFit/>
          </a:bodyPr>
          <a:lstStyle/>
          <a:p>
            <a:r>
              <a:rPr lang="fr-FR" sz="2800" b="1" dirty="0">
                <a:solidFill>
                  <a:srgbClr val="C00000"/>
                </a:solidFill>
                <a:latin typeface="Source Sans Pro" panose="020B0503030403020204" pitchFamily="34" charset="0"/>
                <a:ea typeface="Source Sans Pro" panose="020B0503030403020204" pitchFamily="34" charset="0"/>
              </a:rPr>
              <a:t>€</a:t>
            </a:r>
            <a:endParaRPr lang="fr-FR" sz="2800" b="1" dirty="0">
              <a:solidFill>
                <a:srgbClr val="C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67" name="Flèche courbée vers la droite 66">
            <a:extLst>
              <a:ext uri="{FF2B5EF4-FFF2-40B4-BE49-F238E27FC236}">
                <a16:creationId xmlns:a16="http://schemas.microsoft.com/office/drawing/2014/main" id="{C3A9F670-E345-734F-9A86-F5A398E2C1BE}"/>
              </a:ext>
            </a:extLst>
          </p:cNvPr>
          <p:cNvSpPr/>
          <p:nvPr/>
        </p:nvSpPr>
        <p:spPr>
          <a:xfrm rot="2335844" flipV="1">
            <a:off x="7557852" y="2142263"/>
            <a:ext cx="343279" cy="804283"/>
          </a:xfrm>
          <a:prstGeom prst="curv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8" name="Rectangle 67">
            <a:extLst>
              <a:ext uri="{FF2B5EF4-FFF2-40B4-BE49-F238E27FC236}">
                <a16:creationId xmlns:a16="http://schemas.microsoft.com/office/drawing/2014/main" id="{658A55ED-EA05-5D43-90AE-C999078CAC89}"/>
              </a:ext>
            </a:extLst>
          </p:cNvPr>
          <p:cNvSpPr/>
          <p:nvPr/>
        </p:nvSpPr>
        <p:spPr>
          <a:xfrm>
            <a:off x="7752743" y="1656862"/>
            <a:ext cx="1802324" cy="600164"/>
          </a:xfrm>
          <a:prstGeom prst="rect">
            <a:avLst/>
          </a:prstGeom>
        </p:spPr>
        <p:txBody>
          <a:bodyPr wrap="square">
            <a:spAutoFit/>
          </a:bodyPr>
          <a:lstStyle/>
          <a:p>
            <a:r>
              <a:rPr lang="fr-FR" sz="1100" b="1" dirty="0">
                <a:solidFill>
                  <a:srgbClr val="C00000"/>
                </a:solidFill>
                <a:latin typeface="Source Sans Pro" panose="020B0503030403020204" pitchFamily="34" charset="0"/>
                <a:ea typeface="Source Sans Pro" panose="020B0503030403020204" pitchFamily="34" charset="0"/>
                <a:cs typeface="Times New Roman" panose="02020603050405020304" pitchFamily="18" charset="0"/>
              </a:rPr>
              <a:t>L’agriculteur touche sa 2</a:t>
            </a:r>
            <a:r>
              <a:rPr lang="fr-FR" sz="1100" b="1" baseline="30000" dirty="0">
                <a:solidFill>
                  <a:srgbClr val="C00000"/>
                </a:solidFill>
                <a:latin typeface="Source Sans Pro" panose="020B0503030403020204" pitchFamily="34" charset="0"/>
                <a:ea typeface="Source Sans Pro" panose="020B0503030403020204" pitchFamily="34" charset="0"/>
                <a:cs typeface="Times New Roman" panose="02020603050405020304" pitchFamily="18" charset="0"/>
              </a:rPr>
              <a:t>ème</a:t>
            </a:r>
            <a:r>
              <a:rPr lang="fr-FR" sz="1100" b="1" dirty="0">
                <a:solidFill>
                  <a:srgbClr val="C00000"/>
                </a:solidFill>
                <a:latin typeface="Source Sans Pro" panose="020B0503030403020204" pitchFamily="34" charset="0"/>
                <a:ea typeface="Source Sans Pro" panose="020B0503030403020204" pitchFamily="34" charset="0"/>
                <a:cs typeface="Times New Roman" panose="02020603050405020304" pitchFamily="18" charset="0"/>
              </a:rPr>
              <a:t> rémunération PSE (comparaison t+1 et t+2)</a:t>
            </a:r>
            <a:endParaRPr lang="fr-FR" sz="1100" b="1" dirty="0">
              <a:solidFill>
                <a:srgbClr val="C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70" name="Rectangle 69">
            <a:extLst>
              <a:ext uri="{FF2B5EF4-FFF2-40B4-BE49-F238E27FC236}">
                <a16:creationId xmlns:a16="http://schemas.microsoft.com/office/drawing/2014/main" id="{F30DB2FD-D549-FF49-85C7-05A7FCC2B6A2}"/>
              </a:ext>
            </a:extLst>
          </p:cNvPr>
          <p:cNvSpPr/>
          <p:nvPr/>
        </p:nvSpPr>
        <p:spPr>
          <a:xfrm>
            <a:off x="8548733" y="2447795"/>
            <a:ext cx="298361" cy="523220"/>
          </a:xfrm>
          <a:prstGeom prst="rect">
            <a:avLst/>
          </a:prstGeom>
        </p:spPr>
        <p:txBody>
          <a:bodyPr wrap="square">
            <a:spAutoFit/>
          </a:bodyPr>
          <a:lstStyle/>
          <a:p>
            <a:r>
              <a:rPr lang="fr-FR" sz="2800" b="1" dirty="0">
                <a:solidFill>
                  <a:srgbClr val="C00000"/>
                </a:solidFill>
                <a:latin typeface="Source Sans Pro" panose="020B0503030403020204" pitchFamily="34" charset="0"/>
                <a:ea typeface="Source Sans Pro" panose="020B0503030403020204" pitchFamily="34" charset="0"/>
              </a:rPr>
              <a:t>€</a:t>
            </a:r>
            <a:endParaRPr lang="fr-FR" sz="2800" b="1" dirty="0">
              <a:solidFill>
                <a:srgbClr val="C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71" name="Rectangle 70">
            <a:extLst>
              <a:ext uri="{FF2B5EF4-FFF2-40B4-BE49-F238E27FC236}">
                <a16:creationId xmlns:a16="http://schemas.microsoft.com/office/drawing/2014/main" id="{97498891-0FE6-8C48-A744-DEA330EE75D3}"/>
              </a:ext>
            </a:extLst>
          </p:cNvPr>
          <p:cNvSpPr/>
          <p:nvPr/>
        </p:nvSpPr>
        <p:spPr>
          <a:xfrm>
            <a:off x="9686869" y="2457522"/>
            <a:ext cx="298361" cy="523220"/>
          </a:xfrm>
          <a:prstGeom prst="rect">
            <a:avLst/>
          </a:prstGeom>
        </p:spPr>
        <p:txBody>
          <a:bodyPr wrap="square">
            <a:spAutoFit/>
          </a:bodyPr>
          <a:lstStyle/>
          <a:p>
            <a:r>
              <a:rPr lang="fr-FR" sz="2800" b="1" dirty="0">
                <a:solidFill>
                  <a:srgbClr val="C00000"/>
                </a:solidFill>
                <a:latin typeface="Source Sans Pro" panose="020B0503030403020204" pitchFamily="34" charset="0"/>
                <a:ea typeface="Source Sans Pro" panose="020B0503030403020204" pitchFamily="34" charset="0"/>
              </a:rPr>
              <a:t>€</a:t>
            </a:r>
            <a:endParaRPr lang="fr-FR" sz="2800" b="1" dirty="0">
              <a:solidFill>
                <a:srgbClr val="C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72" name="Rectangle 71">
            <a:extLst>
              <a:ext uri="{FF2B5EF4-FFF2-40B4-BE49-F238E27FC236}">
                <a16:creationId xmlns:a16="http://schemas.microsoft.com/office/drawing/2014/main" id="{C1DC9D15-66C8-1042-BF52-8CBEE1E00759}"/>
              </a:ext>
            </a:extLst>
          </p:cNvPr>
          <p:cNvSpPr/>
          <p:nvPr/>
        </p:nvSpPr>
        <p:spPr>
          <a:xfrm>
            <a:off x="10834733" y="2467250"/>
            <a:ext cx="298361" cy="523220"/>
          </a:xfrm>
          <a:prstGeom prst="rect">
            <a:avLst/>
          </a:prstGeom>
        </p:spPr>
        <p:txBody>
          <a:bodyPr wrap="square">
            <a:spAutoFit/>
          </a:bodyPr>
          <a:lstStyle/>
          <a:p>
            <a:r>
              <a:rPr lang="fr-FR" sz="2800" b="1" dirty="0">
                <a:solidFill>
                  <a:srgbClr val="C00000"/>
                </a:solidFill>
                <a:latin typeface="Source Sans Pro" panose="020B0503030403020204" pitchFamily="34" charset="0"/>
                <a:ea typeface="Source Sans Pro" panose="020B0503030403020204" pitchFamily="34" charset="0"/>
              </a:rPr>
              <a:t>€</a:t>
            </a:r>
            <a:endParaRPr lang="fr-FR" sz="2800" b="1" dirty="0">
              <a:solidFill>
                <a:srgbClr val="C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74" name="Rectangle 73">
            <a:extLst>
              <a:ext uri="{FF2B5EF4-FFF2-40B4-BE49-F238E27FC236}">
                <a16:creationId xmlns:a16="http://schemas.microsoft.com/office/drawing/2014/main" id="{E2E40A4B-21B0-0649-AE50-89E579010040}"/>
              </a:ext>
            </a:extLst>
          </p:cNvPr>
          <p:cNvSpPr/>
          <p:nvPr/>
        </p:nvSpPr>
        <p:spPr>
          <a:xfrm>
            <a:off x="2483005" y="550829"/>
            <a:ext cx="1177005" cy="1200329"/>
          </a:xfrm>
          <a:prstGeom prst="rect">
            <a:avLst/>
          </a:prstGeom>
        </p:spPr>
        <p:txBody>
          <a:bodyPr wrap="square">
            <a:spAutoFit/>
          </a:bodyPr>
          <a:lstStyle/>
          <a:p>
            <a:r>
              <a:rPr lang="fr-FR" sz="1200" b="1" dirty="0">
                <a:solidFill>
                  <a:srgbClr val="075045"/>
                </a:solidFill>
                <a:latin typeface="Source Sans Pro" panose="020B0503030403020204" pitchFamily="34" charset="0"/>
                <a:ea typeface="Source Sans Pro" panose="020B0503030403020204" pitchFamily="34" charset="0"/>
              </a:rPr>
              <a:t>Détermination des densités </a:t>
            </a:r>
            <a:r>
              <a:rPr lang="fr-FR" sz="1200" dirty="0">
                <a:solidFill>
                  <a:srgbClr val="075045"/>
                </a:solidFill>
                <a:latin typeface="Source Sans Pro" panose="020B0503030403020204" pitchFamily="34" charset="0"/>
                <a:ea typeface="Source Sans Pro" panose="020B0503030403020204" pitchFamily="34" charset="0"/>
              </a:rPr>
              <a:t>de haies par exploitation agricole du territoire PSE</a:t>
            </a:r>
            <a:endParaRPr lang="fr-FR" sz="12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cxnSp>
        <p:nvCxnSpPr>
          <p:cNvPr id="75" name="Connecteur droit avec flèche 74">
            <a:extLst>
              <a:ext uri="{FF2B5EF4-FFF2-40B4-BE49-F238E27FC236}">
                <a16:creationId xmlns:a16="http://schemas.microsoft.com/office/drawing/2014/main" id="{180DEB59-70C2-1E4A-B349-05346EDF8041}"/>
              </a:ext>
            </a:extLst>
          </p:cNvPr>
          <p:cNvCxnSpPr>
            <a:cxnSpLocks/>
          </p:cNvCxnSpPr>
          <p:nvPr/>
        </p:nvCxnSpPr>
        <p:spPr>
          <a:xfrm flipV="1">
            <a:off x="2717043" y="1768698"/>
            <a:ext cx="0" cy="467883"/>
          </a:xfrm>
          <a:prstGeom prst="straightConnector1">
            <a:avLst/>
          </a:prstGeom>
          <a:ln w="28575">
            <a:solidFill>
              <a:srgbClr val="075045"/>
            </a:solidFill>
            <a:tailEnd type="triangle"/>
          </a:ln>
        </p:spPr>
        <p:style>
          <a:lnRef idx="1">
            <a:schemeClr val="accent1"/>
          </a:lnRef>
          <a:fillRef idx="0">
            <a:schemeClr val="accent1"/>
          </a:fillRef>
          <a:effectRef idx="0">
            <a:schemeClr val="accent1"/>
          </a:effectRef>
          <a:fontRef idx="minor">
            <a:schemeClr val="tx1"/>
          </a:fontRef>
        </p:style>
      </p:cxnSp>
      <p:sp>
        <p:nvSpPr>
          <p:cNvPr id="76" name="Accolade ouvrante 75">
            <a:extLst>
              <a:ext uri="{FF2B5EF4-FFF2-40B4-BE49-F238E27FC236}">
                <a16:creationId xmlns:a16="http://schemas.microsoft.com/office/drawing/2014/main" id="{0CA81750-B607-284B-A4F9-12C0AA09A0CE}"/>
              </a:ext>
            </a:extLst>
          </p:cNvPr>
          <p:cNvSpPr/>
          <p:nvPr/>
        </p:nvSpPr>
        <p:spPr>
          <a:xfrm rot="5400000">
            <a:off x="3047608" y="-223242"/>
            <a:ext cx="220061" cy="1199671"/>
          </a:xfrm>
          <a:prstGeom prst="leftBrace">
            <a:avLst/>
          </a:prstGeom>
          <a:ln w="28575">
            <a:solidFill>
              <a:srgbClr val="0750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7" name="Accolade ouvrante 76">
            <a:extLst>
              <a:ext uri="{FF2B5EF4-FFF2-40B4-BE49-F238E27FC236}">
                <a16:creationId xmlns:a16="http://schemas.microsoft.com/office/drawing/2014/main" id="{9A079784-F60A-1A40-8DD4-C46DF37BE1E1}"/>
              </a:ext>
            </a:extLst>
          </p:cNvPr>
          <p:cNvSpPr/>
          <p:nvPr/>
        </p:nvSpPr>
        <p:spPr>
          <a:xfrm rot="5400000">
            <a:off x="7051635" y="-2938722"/>
            <a:ext cx="222819" cy="6633390"/>
          </a:xfrm>
          <a:prstGeom prst="leftBrace">
            <a:avLst/>
          </a:prstGeom>
          <a:ln w="28575">
            <a:solidFill>
              <a:srgbClr val="0750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8" name="Rectangle 77">
            <a:extLst>
              <a:ext uri="{FF2B5EF4-FFF2-40B4-BE49-F238E27FC236}">
                <a16:creationId xmlns:a16="http://schemas.microsoft.com/office/drawing/2014/main" id="{E1506324-A507-D142-8AA6-14BE4628B7F0}"/>
              </a:ext>
            </a:extLst>
          </p:cNvPr>
          <p:cNvSpPr/>
          <p:nvPr/>
        </p:nvSpPr>
        <p:spPr>
          <a:xfrm>
            <a:off x="2483005" y="38835"/>
            <a:ext cx="2150538" cy="276999"/>
          </a:xfrm>
          <a:prstGeom prst="rect">
            <a:avLst/>
          </a:prstGeom>
        </p:spPr>
        <p:txBody>
          <a:bodyPr wrap="square">
            <a:spAutoFit/>
          </a:bodyPr>
          <a:lstStyle/>
          <a:p>
            <a:r>
              <a:rPr lang="fr-FR" sz="1200" b="1" dirty="0">
                <a:solidFill>
                  <a:srgbClr val="075045"/>
                </a:solidFill>
                <a:latin typeface="Source Sans Pro" panose="020B0503030403020204" pitchFamily="34" charset="0"/>
                <a:ea typeface="Source Sans Pro" panose="020B0503030403020204" pitchFamily="34" charset="0"/>
              </a:rPr>
              <a:t>Phase 1 – </a:t>
            </a:r>
            <a:r>
              <a:rPr lang="fr-FR" sz="1200" dirty="0">
                <a:solidFill>
                  <a:srgbClr val="075045"/>
                </a:solidFill>
                <a:latin typeface="Source Sans Pro" panose="020B0503030403020204" pitchFamily="34" charset="0"/>
                <a:ea typeface="Source Sans Pro" panose="020B0503030403020204" pitchFamily="34" charset="0"/>
              </a:rPr>
              <a:t>étude de faisabilité</a:t>
            </a:r>
            <a:endParaRPr lang="fr-FR" sz="12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79" name="Rectangle 78">
            <a:extLst>
              <a:ext uri="{FF2B5EF4-FFF2-40B4-BE49-F238E27FC236}">
                <a16:creationId xmlns:a16="http://schemas.microsoft.com/office/drawing/2014/main" id="{184ACC3F-E9FB-8049-9795-F27FCA792E03}"/>
              </a:ext>
            </a:extLst>
          </p:cNvPr>
          <p:cNvSpPr/>
          <p:nvPr/>
        </p:nvSpPr>
        <p:spPr>
          <a:xfrm>
            <a:off x="6491195" y="9955"/>
            <a:ext cx="3219649" cy="276999"/>
          </a:xfrm>
          <a:prstGeom prst="rect">
            <a:avLst/>
          </a:prstGeom>
        </p:spPr>
        <p:txBody>
          <a:bodyPr wrap="square">
            <a:spAutoFit/>
          </a:bodyPr>
          <a:lstStyle/>
          <a:p>
            <a:r>
              <a:rPr lang="fr-FR" sz="1200" b="1" dirty="0">
                <a:solidFill>
                  <a:srgbClr val="075045"/>
                </a:solidFill>
                <a:latin typeface="Source Sans Pro" panose="020B0503030403020204" pitchFamily="34" charset="0"/>
                <a:ea typeface="Source Sans Pro" panose="020B0503030403020204" pitchFamily="34" charset="0"/>
              </a:rPr>
              <a:t>Phase 2 – </a:t>
            </a:r>
            <a:r>
              <a:rPr lang="fr-FR" sz="1200" dirty="0">
                <a:solidFill>
                  <a:srgbClr val="075045"/>
                </a:solidFill>
                <a:latin typeface="Source Sans Pro" panose="020B0503030403020204" pitchFamily="34" charset="0"/>
                <a:ea typeface="Source Sans Pro" panose="020B0503030403020204" pitchFamily="34" charset="0"/>
              </a:rPr>
              <a:t>Mise en œuvre des PSE</a:t>
            </a:r>
            <a:endParaRPr lang="fr-FR" sz="12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Tree>
    <p:extLst>
      <p:ext uri="{BB962C8B-B14F-4D97-AF65-F5344CB8AC3E}">
        <p14:creationId xmlns:p14="http://schemas.microsoft.com/office/powerpoint/2010/main" val="3584432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96410E-E7E9-F542-98BA-1EF7C715D300}"/>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Google Shape;85;p3">
            <a:extLst>
              <a:ext uri="{FF2B5EF4-FFF2-40B4-BE49-F238E27FC236}">
                <a16:creationId xmlns:a16="http://schemas.microsoft.com/office/drawing/2014/main" id="{68AC7100-C560-DB4C-AF9F-BC6133B468FE}"/>
              </a:ext>
            </a:extLst>
          </p:cNvPr>
          <p:cNvSpPr txBox="1">
            <a:spLocks/>
          </p:cNvSpPr>
          <p:nvPr/>
        </p:nvSpPr>
        <p:spPr>
          <a:xfrm>
            <a:off x="100362" y="601600"/>
            <a:ext cx="2419558" cy="255824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b="1" dirty="0">
                <a:solidFill>
                  <a:srgbClr val="075045"/>
                </a:solidFill>
                <a:latin typeface="Source Sans Pro" panose="020B0503030403020204" pitchFamily="34" charset="0"/>
                <a:ea typeface="Source Sans Pro" panose="020B0503030403020204" pitchFamily="34" charset="0"/>
              </a:rPr>
              <a:t>Distribution </a:t>
            </a:r>
          </a:p>
          <a:p>
            <a:r>
              <a:rPr lang="fr-FR" sz="2400" b="1" dirty="0">
                <a:solidFill>
                  <a:srgbClr val="075045"/>
                </a:solidFill>
                <a:latin typeface="Source Sans Pro" panose="020B0503030403020204" pitchFamily="34" charset="0"/>
                <a:ea typeface="Source Sans Pro" panose="020B0503030403020204" pitchFamily="34" charset="0"/>
              </a:rPr>
              <a:t>des rôles variable en fonction des territoires</a:t>
            </a:r>
          </a:p>
          <a:p>
            <a:endParaRPr lang="fr-FR" sz="2400" b="1" dirty="0">
              <a:solidFill>
                <a:srgbClr val="075045"/>
              </a:solidFill>
              <a:latin typeface="Source Sans Pro" panose="020B0503030403020204" pitchFamily="34" charset="0"/>
              <a:ea typeface="Source Sans Pro" panose="020B0503030403020204" pitchFamily="34" charset="0"/>
            </a:endParaRPr>
          </a:p>
          <a:p>
            <a:r>
              <a:rPr lang="fr-FR" sz="2400" dirty="0">
                <a:solidFill>
                  <a:srgbClr val="075045"/>
                </a:solidFill>
                <a:latin typeface="Source Sans Pro" panose="020B0503030403020204" pitchFamily="34" charset="0"/>
                <a:ea typeface="Source Sans Pro" panose="020B0503030403020204" pitchFamily="34" charset="0"/>
              </a:rPr>
              <a:t>Des exemples</a:t>
            </a:r>
          </a:p>
          <a:p>
            <a:endParaRPr lang="fr-FR" sz="2400" b="1" dirty="0">
              <a:solidFill>
                <a:srgbClr val="075045"/>
              </a:solidFill>
              <a:latin typeface="Source Sans Pro" panose="020B0503030403020204" pitchFamily="34" charset="77"/>
            </a:endParaRPr>
          </a:p>
        </p:txBody>
      </p:sp>
      <p:sp>
        <p:nvSpPr>
          <p:cNvPr id="6" name="Rectangle 5">
            <a:extLst>
              <a:ext uri="{FF2B5EF4-FFF2-40B4-BE49-F238E27FC236}">
                <a16:creationId xmlns:a16="http://schemas.microsoft.com/office/drawing/2014/main" id="{B3A69C65-76F7-2343-A841-3C84DA31CEC0}"/>
              </a:ext>
            </a:extLst>
          </p:cNvPr>
          <p:cNvSpPr/>
          <p:nvPr/>
        </p:nvSpPr>
        <p:spPr>
          <a:xfrm>
            <a:off x="3019117" y="1112682"/>
            <a:ext cx="2574287" cy="738664"/>
          </a:xfrm>
          <a:prstGeom prst="rect">
            <a:avLst/>
          </a:prstGeom>
        </p:spPr>
        <p:txBody>
          <a:bodyPr wrap="square">
            <a:spAutoFit/>
          </a:bodyPr>
          <a:lstStyle/>
          <a:p>
            <a:r>
              <a:rPr lang="fr-FR" sz="1400" b="1" dirty="0">
                <a:solidFill>
                  <a:srgbClr val="075045"/>
                </a:solidFill>
                <a:latin typeface="Source Sans Pro" panose="020B0503030403020204" pitchFamily="34" charset="0"/>
                <a:ea typeface="Source Sans Pro" panose="020B0503030403020204" pitchFamily="34" charset="0"/>
              </a:rPr>
              <a:t>Syndicat d'Eau du Nord Ouest Mayennais (SENOM) </a:t>
            </a:r>
            <a:r>
              <a:rPr lang="fr-FR" sz="1400" dirty="0">
                <a:solidFill>
                  <a:srgbClr val="075045"/>
                </a:solidFill>
                <a:latin typeface="Source Sans Pro" panose="020B0503030403020204" pitchFamily="34" charset="0"/>
                <a:ea typeface="Source Sans Pro" panose="020B0503030403020204" pitchFamily="34" charset="0"/>
              </a:rPr>
              <a:t>– porteurs de projets PSE</a:t>
            </a:r>
            <a:endParaRPr lang="fr-FR" sz="14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3865DC6A-4555-AC43-AF95-DA47024ADD9B}"/>
              </a:ext>
            </a:extLst>
          </p:cNvPr>
          <p:cNvSpPr/>
          <p:nvPr/>
        </p:nvSpPr>
        <p:spPr>
          <a:xfrm>
            <a:off x="3019117" y="2097467"/>
            <a:ext cx="2924561" cy="738664"/>
          </a:xfrm>
          <a:prstGeom prst="rect">
            <a:avLst/>
          </a:prstGeom>
        </p:spPr>
        <p:txBody>
          <a:bodyPr wrap="square">
            <a:spAutoFit/>
          </a:bodyPr>
          <a:lstStyle/>
          <a:p>
            <a:r>
              <a:rPr lang="fr-FR" sz="1400" b="1" dirty="0">
                <a:solidFill>
                  <a:srgbClr val="075045"/>
                </a:solidFill>
                <a:latin typeface="Source Sans Pro" panose="020B0503030403020204" pitchFamily="34" charset="0"/>
                <a:ea typeface="Source Sans Pro" panose="020B0503030403020204" pitchFamily="34" charset="0"/>
              </a:rPr>
              <a:t>SCIC Mayenne Bois Energie </a:t>
            </a:r>
            <a:r>
              <a:rPr lang="fr-FR" sz="1400" dirty="0">
                <a:solidFill>
                  <a:srgbClr val="075045"/>
                </a:solidFill>
                <a:latin typeface="Source Sans Pro" panose="020B0503030403020204" pitchFamily="34" charset="0"/>
                <a:ea typeface="Source Sans Pro" panose="020B0503030403020204" pitchFamily="34" charset="0"/>
              </a:rPr>
              <a:t>– partenaire associé sur le volet haie des PSE</a:t>
            </a:r>
            <a:endParaRPr lang="fr-FR" sz="14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A58CDDCE-5C74-4947-92EF-E2E68FB3F559}"/>
              </a:ext>
            </a:extLst>
          </p:cNvPr>
          <p:cNvSpPr/>
          <p:nvPr/>
        </p:nvSpPr>
        <p:spPr>
          <a:xfrm>
            <a:off x="3019118" y="131074"/>
            <a:ext cx="2807752" cy="646331"/>
          </a:xfrm>
          <a:prstGeom prst="rect">
            <a:avLst/>
          </a:prstGeom>
        </p:spPr>
        <p:txBody>
          <a:bodyPr wrap="square">
            <a:spAutoFit/>
          </a:bodyPr>
          <a:lstStyle/>
          <a:p>
            <a:r>
              <a:rPr lang="fr-FR" sz="1800" b="1" dirty="0">
                <a:solidFill>
                  <a:srgbClr val="075045"/>
                </a:solidFill>
                <a:latin typeface="Source Sans Pro" panose="020B0503030403020204" pitchFamily="34" charset="0"/>
                <a:ea typeface="Source Sans Pro" panose="020B0503030403020204" pitchFamily="34" charset="0"/>
              </a:rPr>
              <a:t>Acteurs partenaires </a:t>
            </a:r>
          </a:p>
          <a:p>
            <a:r>
              <a:rPr lang="fr-FR" sz="1800" b="1" dirty="0">
                <a:solidFill>
                  <a:srgbClr val="075045"/>
                </a:solidFill>
                <a:latin typeface="Source Sans Pro" panose="020B0503030403020204" pitchFamily="34" charset="0"/>
                <a:ea typeface="Source Sans Pro" panose="020B0503030403020204" pitchFamily="34" charset="0"/>
              </a:rPr>
              <a:t>pour les PSE</a:t>
            </a:r>
            <a:endParaRPr lang="fr-FR" sz="18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cxnSp>
        <p:nvCxnSpPr>
          <p:cNvPr id="5" name="Connecteur droit avec flèche 4">
            <a:extLst>
              <a:ext uri="{FF2B5EF4-FFF2-40B4-BE49-F238E27FC236}">
                <a16:creationId xmlns:a16="http://schemas.microsoft.com/office/drawing/2014/main" id="{7F067767-5C13-A44D-8C6A-B34E4343A615}"/>
              </a:ext>
            </a:extLst>
          </p:cNvPr>
          <p:cNvCxnSpPr>
            <a:cxnSpLocks/>
          </p:cNvCxnSpPr>
          <p:nvPr/>
        </p:nvCxnSpPr>
        <p:spPr>
          <a:xfrm>
            <a:off x="5943678" y="1359620"/>
            <a:ext cx="710991" cy="0"/>
          </a:xfrm>
          <a:prstGeom prst="straightConnector1">
            <a:avLst/>
          </a:prstGeom>
          <a:ln w="38100">
            <a:solidFill>
              <a:srgbClr val="075045"/>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BC770A59-DD3D-5649-935D-3C71D19AA5D2}"/>
              </a:ext>
            </a:extLst>
          </p:cNvPr>
          <p:cNvCxnSpPr/>
          <p:nvPr/>
        </p:nvCxnSpPr>
        <p:spPr>
          <a:xfrm>
            <a:off x="5943678" y="2310088"/>
            <a:ext cx="822503" cy="0"/>
          </a:xfrm>
          <a:prstGeom prst="straightConnector1">
            <a:avLst/>
          </a:prstGeom>
          <a:ln w="38100">
            <a:solidFill>
              <a:srgbClr val="075045"/>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1DCABB7-E944-F746-8DFF-57BA409F1A46}"/>
              </a:ext>
            </a:extLst>
          </p:cNvPr>
          <p:cNvSpPr/>
          <p:nvPr/>
        </p:nvSpPr>
        <p:spPr>
          <a:xfrm>
            <a:off x="6766179" y="1165228"/>
            <a:ext cx="2924561" cy="954107"/>
          </a:xfrm>
          <a:prstGeom prst="rect">
            <a:avLst/>
          </a:prstGeom>
        </p:spPr>
        <p:txBody>
          <a:bodyPr wrap="square">
            <a:spAutoFit/>
          </a:bodyPr>
          <a:lstStyle/>
          <a:p>
            <a:pPr marL="285750" indent="-285750">
              <a:buFont typeface="Arial" panose="020B0604020202020204" pitchFamily="34" charset="0"/>
              <a:buChar char="•"/>
            </a:pPr>
            <a:r>
              <a:rPr lang="fr-FR" sz="1400" dirty="0">
                <a:solidFill>
                  <a:srgbClr val="075045"/>
                </a:solidFill>
                <a:latin typeface="Source Sans Pro" panose="020B0503030403020204" pitchFamily="34" charset="0"/>
                <a:ea typeface="Source Sans Pro" panose="020B0503030403020204" pitchFamily="34" charset="0"/>
              </a:rPr>
              <a:t>Animateur PSE</a:t>
            </a:r>
          </a:p>
          <a:p>
            <a:pPr marL="285750" indent="-285750">
              <a:buFont typeface="Arial" panose="020B0604020202020204" pitchFamily="34" charset="0"/>
              <a:buChar char="•"/>
            </a:pPr>
            <a:r>
              <a:rPr lang="fr-FR" sz="1400" dirty="0">
                <a:solidFill>
                  <a:srgbClr val="075045"/>
                </a:solidFill>
                <a:latin typeface="Source Sans Pro" panose="020B0503030403020204" pitchFamily="34" charset="0"/>
                <a:ea typeface="Source Sans Pro" panose="020B0503030403020204" pitchFamily="34" charset="0"/>
              </a:rPr>
              <a:t>Instructeur PSE </a:t>
            </a:r>
          </a:p>
          <a:p>
            <a:pPr marL="285750" indent="-285750">
              <a:buFont typeface="Arial" panose="020B0604020202020204" pitchFamily="34" charset="0"/>
              <a:buChar char="•"/>
            </a:pPr>
            <a:r>
              <a:rPr lang="fr-FR" sz="1400" dirty="0">
                <a:solidFill>
                  <a:srgbClr val="3BA039"/>
                </a:solidFill>
                <a:latin typeface="Source Sans Pro" panose="020B0503030403020204" pitchFamily="34" charset="0"/>
                <a:ea typeface="Source Sans Pro" panose="020B0503030403020204" pitchFamily="34" charset="0"/>
              </a:rPr>
              <a:t>Relai Label Haie</a:t>
            </a:r>
          </a:p>
          <a:p>
            <a:endParaRPr lang="fr-FR" sz="14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FF6FC79B-8A75-304E-AB9A-89AEB5B06D13}"/>
              </a:ext>
            </a:extLst>
          </p:cNvPr>
          <p:cNvSpPr/>
          <p:nvPr/>
        </p:nvSpPr>
        <p:spPr>
          <a:xfrm>
            <a:off x="7008084" y="107905"/>
            <a:ext cx="2165099" cy="646331"/>
          </a:xfrm>
          <a:prstGeom prst="rect">
            <a:avLst/>
          </a:prstGeom>
        </p:spPr>
        <p:txBody>
          <a:bodyPr wrap="square">
            <a:spAutoFit/>
          </a:bodyPr>
          <a:lstStyle/>
          <a:p>
            <a:r>
              <a:rPr lang="fr-FR" sz="1800" b="1" dirty="0">
                <a:solidFill>
                  <a:srgbClr val="075045"/>
                </a:solidFill>
                <a:latin typeface="Source Sans Pro" panose="020B0503030403020204" pitchFamily="34" charset="0"/>
                <a:ea typeface="Source Sans Pro" panose="020B0503030403020204" pitchFamily="34" charset="0"/>
              </a:rPr>
              <a:t>Rôles pour la mise en œuvre des PSE</a:t>
            </a:r>
            <a:endParaRPr lang="fr-FR" sz="18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64D17833-3277-1F4F-AC4B-B1A87D99664B}"/>
              </a:ext>
            </a:extLst>
          </p:cNvPr>
          <p:cNvSpPr/>
          <p:nvPr/>
        </p:nvSpPr>
        <p:spPr>
          <a:xfrm>
            <a:off x="6766180" y="2146921"/>
            <a:ext cx="2924561" cy="1169551"/>
          </a:xfrm>
          <a:prstGeom prst="rect">
            <a:avLst/>
          </a:prstGeom>
        </p:spPr>
        <p:txBody>
          <a:bodyPr wrap="square">
            <a:spAutoFit/>
          </a:bodyPr>
          <a:lstStyle/>
          <a:p>
            <a:pPr marL="285750" indent="-285750">
              <a:buFont typeface="Arial" panose="020B0604020202020204" pitchFamily="34" charset="0"/>
              <a:buChar char="•"/>
            </a:pPr>
            <a:r>
              <a:rPr lang="fr-FR" sz="1400" dirty="0">
                <a:solidFill>
                  <a:srgbClr val="3BA039"/>
                </a:solidFill>
                <a:latin typeface="Source Sans Pro" panose="020B0503030403020204" pitchFamily="34" charset="0"/>
                <a:ea typeface="Source Sans Pro" panose="020B0503030403020204" pitchFamily="34" charset="0"/>
              </a:rPr>
              <a:t>Relai Label Haie</a:t>
            </a:r>
          </a:p>
          <a:p>
            <a:pPr marL="285750" indent="-285750">
              <a:buFont typeface="Arial" panose="020B0604020202020204" pitchFamily="34" charset="0"/>
              <a:buChar char="•"/>
            </a:pPr>
            <a:r>
              <a:rPr lang="fr-FR" sz="1400" dirty="0">
                <a:solidFill>
                  <a:srgbClr val="3BA039"/>
                </a:solidFill>
                <a:latin typeface="Source Sans Pro" panose="020B0503030403020204" pitchFamily="34" charset="0"/>
                <a:ea typeface="Source Sans Pro" panose="020B0503030403020204" pitchFamily="34" charset="0"/>
              </a:rPr>
              <a:t>Auditeur Label Haie</a:t>
            </a:r>
          </a:p>
          <a:p>
            <a:pPr marL="285750" indent="-285750">
              <a:buFont typeface="Arial" panose="020B0604020202020204" pitchFamily="34" charset="0"/>
              <a:buChar char="•"/>
            </a:pPr>
            <a:r>
              <a:rPr lang="fr-FR" sz="1400" dirty="0">
                <a:solidFill>
                  <a:srgbClr val="3BA039"/>
                </a:solidFill>
                <a:latin typeface="Source Sans Pro" panose="020B0503030403020204" pitchFamily="34" charset="0"/>
                <a:ea typeface="Source Sans Pro" panose="020B0503030403020204" pitchFamily="34" charset="0"/>
              </a:rPr>
              <a:t>Animateur Label Haie</a:t>
            </a:r>
          </a:p>
          <a:p>
            <a:pPr marL="285750" indent="-285750">
              <a:buFont typeface="Arial" panose="020B0604020202020204" pitchFamily="34" charset="0"/>
              <a:buChar char="•"/>
            </a:pPr>
            <a:r>
              <a:rPr lang="fr-FR" sz="1400" dirty="0">
                <a:solidFill>
                  <a:srgbClr val="3BA039"/>
                </a:solidFill>
                <a:latin typeface="Source Sans Pro" panose="020B0503030403020204" pitchFamily="34" charset="0"/>
                <a:ea typeface="Source Sans Pro" panose="020B0503030403020204" pitchFamily="34" charset="0"/>
              </a:rPr>
              <a:t>Référent régional du Label Haie</a:t>
            </a:r>
          </a:p>
          <a:p>
            <a:endParaRPr lang="fr-FR" sz="14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5566783E-07CC-9F4E-869D-C9561870B14E}"/>
              </a:ext>
            </a:extLst>
          </p:cNvPr>
          <p:cNvSpPr/>
          <p:nvPr/>
        </p:nvSpPr>
        <p:spPr>
          <a:xfrm>
            <a:off x="3019117" y="3460692"/>
            <a:ext cx="2924561" cy="523220"/>
          </a:xfrm>
          <a:prstGeom prst="rect">
            <a:avLst/>
          </a:prstGeom>
        </p:spPr>
        <p:txBody>
          <a:bodyPr wrap="square">
            <a:spAutoFit/>
          </a:bodyPr>
          <a:lstStyle/>
          <a:p>
            <a:r>
              <a:rPr lang="fr-FR" sz="1400" b="1" dirty="0">
                <a:solidFill>
                  <a:srgbClr val="075045"/>
                </a:solidFill>
                <a:latin typeface="Source Sans Pro" panose="020B0503030403020204" pitchFamily="34" charset="0"/>
                <a:ea typeface="Source Sans Pro" panose="020B0503030403020204" pitchFamily="34" charset="0"/>
              </a:rPr>
              <a:t>PNR de la Brenne </a:t>
            </a:r>
            <a:r>
              <a:rPr lang="fr-FR" sz="1400" dirty="0">
                <a:solidFill>
                  <a:srgbClr val="075045"/>
                </a:solidFill>
                <a:latin typeface="Source Sans Pro" panose="020B0503030403020204" pitchFamily="34" charset="0"/>
                <a:ea typeface="Source Sans Pro" panose="020B0503030403020204" pitchFamily="34" charset="0"/>
              </a:rPr>
              <a:t>– porteurs de projets PSE</a:t>
            </a:r>
            <a:endParaRPr lang="fr-FR" sz="14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cxnSp>
        <p:nvCxnSpPr>
          <p:cNvPr id="18" name="Connecteur droit avec flèche 17">
            <a:extLst>
              <a:ext uri="{FF2B5EF4-FFF2-40B4-BE49-F238E27FC236}">
                <a16:creationId xmlns:a16="http://schemas.microsoft.com/office/drawing/2014/main" id="{12CD21D9-3E8D-4A42-ACCE-537B59897F12}"/>
              </a:ext>
            </a:extLst>
          </p:cNvPr>
          <p:cNvCxnSpPr>
            <a:cxnSpLocks/>
          </p:cNvCxnSpPr>
          <p:nvPr/>
        </p:nvCxnSpPr>
        <p:spPr>
          <a:xfrm>
            <a:off x="5943678" y="3707630"/>
            <a:ext cx="710991" cy="0"/>
          </a:xfrm>
          <a:prstGeom prst="straightConnector1">
            <a:avLst/>
          </a:prstGeom>
          <a:ln w="38100">
            <a:solidFill>
              <a:srgbClr val="075045"/>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12EEFB5-13BE-6F48-9421-67D5E4087C1F}"/>
              </a:ext>
            </a:extLst>
          </p:cNvPr>
          <p:cNvSpPr/>
          <p:nvPr/>
        </p:nvSpPr>
        <p:spPr>
          <a:xfrm>
            <a:off x="6766179" y="3513238"/>
            <a:ext cx="2924561" cy="1169551"/>
          </a:xfrm>
          <a:prstGeom prst="rect">
            <a:avLst/>
          </a:prstGeom>
        </p:spPr>
        <p:txBody>
          <a:bodyPr wrap="square">
            <a:spAutoFit/>
          </a:bodyPr>
          <a:lstStyle/>
          <a:p>
            <a:pPr marL="285750" indent="-285750">
              <a:buFont typeface="Arial" panose="020B0604020202020204" pitchFamily="34" charset="0"/>
              <a:buChar char="•"/>
            </a:pPr>
            <a:r>
              <a:rPr lang="fr-FR" sz="1400" dirty="0">
                <a:solidFill>
                  <a:srgbClr val="075045"/>
                </a:solidFill>
                <a:latin typeface="Source Sans Pro" panose="020B0503030403020204" pitchFamily="34" charset="0"/>
                <a:ea typeface="Source Sans Pro" panose="020B0503030403020204" pitchFamily="34" charset="0"/>
              </a:rPr>
              <a:t>Animateur PSE</a:t>
            </a:r>
          </a:p>
          <a:p>
            <a:pPr marL="285750" indent="-285750">
              <a:buFont typeface="Arial" panose="020B0604020202020204" pitchFamily="34" charset="0"/>
              <a:buChar char="•"/>
            </a:pPr>
            <a:r>
              <a:rPr lang="fr-FR" sz="1400" dirty="0">
                <a:solidFill>
                  <a:srgbClr val="075045"/>
                </a:solidFill>
                <a:latin typeface="Source Sans Pro" panose="020B0503030403020204" pitchFamily="34" charset="0"/>
                <a:ea typeface="Source Sans Pro" panose="020B0503030403020204" pitchFamily="34" charset="0"/>
              </a:rPr>
              <a:t>Instructeur PSE </a:t>
            </a:r>
          </a:p>
          <a:p>
            <a:pPr marL="285750" indent="-285750">
              <a:buFont typeface="Arial" panose="020B0604020202020204" pitchFamily="34" charset="0"/>
              <a:buChar char="•"/>
            </a:pPr>
            <a:r>
              <a:rPr lang="fr-FR" sz="1400" dirty="0">
                <a:solidFill>
                  <a:srgbClr val="3BA039"/>
                </a:solidFill>
                <a:latin typeface="Source Sans Pro" panose="020B0503030403020204" pitchFamily="34" charset="0"/>
                <a:ea typeface="Source Sans Pro" panose="020B0503030403020204" pitchFamily="34" charset="0"/>
              </a:rPr>
              <a:t>Relai Label Haie</a:t>
            </a:r>
          </a:p>
          <a:p>
            <a:pPr marL="285750" indent="-285750">
              <a:buFont typeface="Arial" panose="020B0604020202020204" pitchFamily="34" charset="0"/>
              <a:buChar char="•"/>
            </a:pPr>
            <a:r>
              <a:rPr lang="fr-FR" sz="1400" dirty="0">
                <a:solidFill>
                  <a:srgbClr val="3BA039"/>
                </a:solidFill>
                <a:latin typeface="Source Sans Pro" panose="020B0503030403020204" pitchFamily="34" charset="0"/>
                <a:ea typeface="Source Sans Pro" panose="020B0503030403020204" pitchFamily="34" charset="0"/>
              </a:rPr>
              <a:t>Animateur Label Haie</a:t>
            </a:r>
          </a:p>
          <a:p>
            <a:pPr marL="285750" indent="-285750">
              <a:buFont typeface="Arial" panose="020B0604020202020204" pitchFamily="34" charset="0"/>
              <a:buChar char="•"/>
            </a:pPr>
            <a:r>
              <a:rPr lang="fr-FR" sz="1400" dirty="0">
                <a:solidFill>
                  <a:srgbClr val="3BA039"/>
                </a:solidFill>
                <a:latin typeface="Source Sans Pro" panose="020B0503030403020204" pitchFamily="34" charset="0"/>
                <a:ea typeface="Source Sans Pro" panose="020B0503030403020204" pitchFamily="34" charset="0"/>
              </a:rPr>
              <a:t>Référent régional du Label Haie</a:t>
            </a:r>
          </a:p>
        </p:txBody>
      </p:sp>
      <p:cxnSp>
        <p:nvCxnSpPr>
          <p:cNvPr id="4" name="Connecteur droit 3">
            <a:extLst>
              <a:ext uri="{FF2B5EF4-FFF2-40B4-BE49-F238E27FC236}">
                <a16:creationId xmlns:a16="http://schemas.microsoft.com/office/drawing/2014/main" id="{DF619E46-3F1C-0347-980A-7C2CE7D5F165}"/>
              </a:ext>
            </a:extLst>
          </p:cNvPr>
          <p:cNvCxnSpPr/>
          <p:nvPr/>
        </p:nvCxnSpPr>
        <p:spPr>
          <a:xfrm>
            <a:off x="3059173" y="3201984"/>
            <a:ext cx="6691028" cy="0"/>
          </a:xfrm>
          <a:prstGeom prst="line">
            <a:avLst/>
          </a:prstGeom>
          <a:ln w="9525">
            <a:solidFill>
              <a:srgbClr val="075045"/>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BAAE164-C7B6-C646-BE63-7FC7CA1CF3E2}"/>
              </a:ext>
            </a:extLst>
          </p:cNvPr>
          <p:cNvSpPr/>
          <p:nvPr/>
        </p:nvSpPr>
        <p:spPr>
          <a:xfrm>
            <a:off x="3019117" y="5195033"/>
            <a:ext cx="2924561" cy="523220"/>
          </a:xfrm>
          <a:prstGeom prst="rect">
            <a:avLst/>
          </a:prstGeom>
        </p:spPr>
        <p:txBody>
          <a:bodyPr wrap="square">
            <a:spAutoFit/>
          </a:bodyPr>
          <a:lstStyle/>
          <a:p>
            <a:r>
              <a:rPr lang="fr-FR" sz="1400" b="1" dirty="0">
                <a:solidFill>
                  <a:srgbClr val="075045"/>
                </a:solidFill>
                <a:latin typeface="Source Sans Pro" panose="020B0503030403020204" pitchFamily="34" charset="0"/>
                <a:ea typeface="Source Sans Pro" panose="020B0503030403020204" pitchFamily="34" charset="0"/>
              </a:rPr>
              <a:t>PNR des Monts d'Ardèche </a:t>
            </a:r>
            <a:r>
              <a:rPr lang="fr-FR" sz="1400" dirty="0">
                <a:solidFill>
                  <a:srgbClr val="075045"/>
                </a:solidFill>
                <a:latin typeface="Source Sans Pro" panose="020B0503030403020204" pitchFamily="34" charset="0"/>
                <a:ea typeface="Source Sans Pro" panose="020B0503030403020204" pitchFamily="34" charset="0"/>
              </a:rPr>
              <a:t>– porteurs de projets PSE</a:t>
            </a:r>
            <a:endParaRPr lang="fr-FR" sz="14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cxnSp>
        <p:nvCxnSpPr>
          <p:cNvPr id="21" name="Connecteur droit avec flèche 20">
            <a:extLst>
              <a:ext uri="{FF2B5EF4-FFF2-40B4-BE49-F238E27FC236}">
                <a16:creationId xmlns:a16="http://schemas.microsoft.com/office/drawing/2014/main" id="{E12B899A-AA6F-C543-BC98-EFDFE90AFA27}"/>
              </a:ext>
            </a:extLst>
          </p:cNvPr>
          <p:cNvCxnSpPr>
            <a:cxnSpLocks/>
          </p:cNvCxnSpPr>
          <p:nvPr/>
        </p:nvCxnSpPr>
        <p:spPr>
          <a:xfrm>
            <a:off x="5943678" y="5441971"/>
            <a:ext cx="710991" cy="0"/>
          </a:xfrm>
          <a:prstGeom prst="straightConnector1">
            <a:avLst/>
          </a:prstGeom>
          <a:ln w="38100">
            <a:solidFill>
              <a:srgbClr val="075045"/>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41227B8B-AD9D-DE4F-B454-0C0EC5BFADAA}"/>
              </a:ext>
            </a:extLst>
          </p:cNvPr>
          <p:cNvSpPr/>
          <p:nvPr/>
        </p:nvSpPr>
        <p:spPr>
          <a:xfrm>
            <a:off x="6766179" y="5189146"/>
            <a:ext cx="2924561" cy="523220"/>
          </a:xfrm>
          <a:prstGeom prst="rect">
            <a:avLst/>
          </a:prstGeom>
        </p:spPr>
        <p:txBody>
          <a:bodyPr wrap="square">
            <a:spAutoFit/>
          </a:bodyPr>
          <a:lstStyle/>
          <a:p>
            <a:pPr marL="285750" indent="-285750">
              <a:buFont typeface="Arial" panose="020B0604020202020204" pitchFamily="34" charset="0"/>
              <a:buChar char="•"/>
            </a:pPr>
            <a:r>
              <a:rPr lang="fr-FR" sz="1400" dirty="0">
                <a:solidFill>
                  <a:srgbClr val="075045"/>
                </a:solidFill>
                <a:latin typeface="Source Sans Pro" panose="020B0503030403020204" pitchFamily="34" charset="0"/>
                <a:ea typeface="Source Sans Pro" panose="020B0503030403020204" pitchFamily="34" charset="0"/>
              </a:rPr>
              <a:t>Coordinateur PSE</a:t>
            </a:r>
          </a:p>
          <a:p>
            <a:pPr marL="285750" indent="-285750">
              <a:buFont typeface="Arial" panose="020B0604020202020204" pitchFamily="34" charset="0"/>
              <a:buChar char="•"/>
            </a:pPr>
            <a:r>
              <a:rPr lang="fr-FR" sz="1400" dirty="0">
                <a:solidFill>
                  <a:srgbClr val="075045"/>
                </a:solidFill>
                <a:latin typeface="Source Sans Pro" panose="020B0503030403020204" pitchFamily="34" charset="0"/>
                <a:ea typeface="Source Sans Pro" panose="020B0503030403020204" pitchFamily="34" charset="0"/>
              </a:rPr>
              <a:t>Instructeur PSE </a:t>
            </a:r>
          </a:p>
        </p:txBody>
      </p:sp>
      <p:cxnSp>
        <p:nvCxnSpPr>
          <p:cNvPr id="23" name="Connecteur droit 22">
            <a:extLst>
              <a:ext uri="{FF2B5EF4-FFF2-40B4-BE49-F238E27FC236}">
                <a16:creationId xmlns:a16="http://schemas.microsoft.com/office/drawing/2014/main" id="{470D593E-79C8-694C-94F8-D5C41CFB8B2A}"/>
              </a:ext>
            </a:extLst>
          </p:cNvPr>
          <p:cNvCxnSpPr/>
          <p:nvPr/>
        </p:nvCxnSpPr>
        <p:spPr>
          <a:xfrm>
            <a:off x="3059173" y="4881756"/>
            <a:ext cx="6691028" cy="0"/>
          </a:xfrm>
          <a:prstGeom prst="line">
            <a:avLst/>
          </a:prstGeom>
          <a:ln w="9525">
            <a:solidFill>
              <a:srgbClr val="075045"/>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DF7D4074-30BD-4945-96D6-3266F8C4A6D5}"/>
              </a:ext>
            </a:extLst>
          </p:cNvPr>
          <p:cNvSpPr/>
          <p:nvPr/>
        </p:nvSpPr>
        <p:spPr>
          <a:xfrm>
            <a:off x="3019117" y="6037893"/>
            <a:ext cx="2924561" cy="523220"/>
          </a:xfrm>
          <a:prstGeom prst="rect">
            <a:avLst/>
          </a:prstGeom>
        </p:spPr>
        <p:txBody>
          <a:bodyPr wrap="square">
            <a:spAutoFit/>
          </a:bodyPr>
          <a:lstStyle/>
          <a:p>
            <a:r>
              <a:rPr lang="fr-FR" sz="1400" b="1" dirty="0">
                <a:solidFill>
                  <a:srgbClr val="075045"/>
                </a:solidFill>
                <a:latin typeface="Source Sans Pro" panose="020B0503030403020204" pitchFamily="34" charset="0"/>
                <a:ea typeface="Source Sans Pro" panose="020B0503030403020204" pitchFamily="34" charset="0"/>
              </a:rPr>
              <a:t>Chambre d'agriculture de l'Ardèche </a:t>
            </a:r>
            <a:r>
              <a:rPr lang="fr-FR" sz="1400" dirty="0">
                <a:solidFill>
                  <a:srgbClr val="075045"/>
                </a:solidFill>
                <a:latin typeface="Source Sans Pro" panose="020B0503030403020204" pitchFamily="34" charset="0"/>
                <a:ea typeface="Source Sans Pro" panose="020B0503030403020204" pitchFamily="34" charset="0"/>
              </a:rPr>
              <a:t>– partenaire associé </a:t>
            </a:r>
            <a:endParaRPr lang="fr-FR" sz="14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cxnSp>
        <p:nvCxnSpPr>
          <p:cNvPr id="25" name="Connecteur droit avec flèche 24">
            <a:extLst>
              <a:ext uri="{FF2B5EF4-FFF2-40B4-BE49-F238E27FC236}">
                <a16:creationId xmlns:a16="http://schemas.microsoft.com/office/drawing/2014/main" id="{C614E277-7C4F-7441-B8FF-3800E06108A4}"/>
              </a:ext>
            </a:extLst>
          </p:cNvPr>
          <p:cNvCxnSpPr>
            <a:cxnSpLocks/>
          </p:cNvCxnSpPr>
          <p:nvPr/>
        </p:nvCxnSpPr>
        <p:spPr>
          <a:xfrm>
            <a:off x="6003139" y="6273530"/>
            <a:ext cx="710991" cy="0"/>
          </a:xfrm>
          <a:prstGeom prst="straightConnector1">
            <a:avLst/>
          </a:prstGeom>
          <a:ln w="38100">
            <a:solidFill>
              <a:srgbClr val="075045"/>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CDCE3D6-EB98-8B49-A40A-644507E4E751}"/>
              </a:ext>
            </a:extLst>
          </p:cNvPr>
          <p:cNvSpPr/>
          <p:nvPr/>
        </p:nvSpPr>
        <p:spPr>
          <a:xfrm>
            <a:off x="6825640" y="6079138"/>
            <a:ext cx="3660777" cy="954107"/>
          </a:xfrm>
          <a:prstGeom prst="rect">
            <a:avLst/>
          </a:prstGeom>
        </p:spPr>
        <p:txBody>
          <a:bodyPr wrap="square">
            <a:spAutoFit/>
          </a:bodyPr>
          <a:lstStyle/>
          <a:p>
            <a:pPr marL="285750" indent="-285750">
              <a:buFont typeface="Arial" panose="020B0604020202020204" pitchFamily="34" charset="0"/>
              <a:buChar char="•"/>
            </a:pPr>
            <a:r>
              <a:rPr lang="fr-FR" sz="1400" dirty="0">
                <a:solidFill>
                  <a:srgbClr val="075045"/>
                </a:solidFill>
                <a:latin typeface="Source Sans Pro" panose="020B0503030403020204" pitchFamily="34" charset="0"/>
                <a:ea typeface="Source Sans Pro" panose="020B0503030403020204" pitchFamily="34" charset="0"/>
              </a:rPr>
              <a:t>Animateur PSE (réalise les diagnostics auprès des agriculteurs)</a:t>
            </a:r>
          </a:p>
          <a:p>
            <a:pPr marL="285750" indent="-285750">
              <a:buFont typeface="Arial" panose="020B0604020202020204" pitchFamily="34" charset="0"/>
              <a:buChar char="•"/>
            </a:pPr>
            <a:r>
              <a:rPr lang="fr-FR" sz="1400" dirty="0">
                <a:solidFill>
                  <a:srgbClr val="3BA039"/>
                </a:solidFill>
                <a:latin typeface="Source Sans Pro" panose="020B0503030403020204" pitchFamily="34" charset="0"/>
                <a:ea typeface="Source Sans Pro" panose="020B0503030403020204" pitchFamily="34" charset="0"/>
              </a:rPr>
              <a:t>Relai Label Haie</a:t>
            </a:r>
          </a:p>
          <a:p>
            <a:pPr marL="285750" indent="-285750">
              <a:buFont typeface="Arial" panose="020B0604020202020204" pitchFamily="34" charset="0"/>
              <a:buChar char="•"/>
            </a:pPr>
            <a:r>
              <a:rPr lang="fr-FR" sz="1400" dirty="0">
                <a:solidFill>
                  <a:srgbClr val="3BA039"/>
                </a:solidFill>
                <a:latin typeface="Source Sans Pro" panose="020B0503030403020204" pitchFamily="34" charset="0"/>
                <a:ea typeface="Source Sans Pro" panose="020B0503030403020204" pitchFamily="34" charset="0"/>
              </a:rPr>
              <a:t>Auditeur Label Haie</a:t>
            </a:r>
          </a:p>
        </p:txBody>
      </p:sp>
      <p:cxnSp>
        <p:nvCxnSpPr>
          <p:cNvPr id="27" name="Connecteur droit 26">
            <a:extLst>
              <a:ext uri="{FF2B5EF4-FFF2-40B4-BE49-F238E27FC236}">
                <a16:creationId xmlns:a16="http://schemas.microsoft.com/office/drawing/2014/main" id="{86361441-6A4B-454B-8521-13BD74FB5587}"/>
              </a:ext>
            </a:extLst>
          </p:cNvPr>
          <p:cNvCxnSpPr/>
          <p:nvPr/>
        </p:nvCxnSpPr>
        <p:spPr>
          <a:xfrm>
            <a:off x="3064629" y="908219"/>
            <a:ext cx="6691028" cy="0"/>
          </a:xfrm>
          <a:prstGeom prst="line">
            <a:avLst/>
          </a:prstGeom>
          <a:ln w="9525">
            <a:solidFill>
              <a:srgbClr val="0750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199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96410E-E7E9-F542-98BA-1EF7C715D300}"/>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Google Shape;85;p3">
            <a:extLst>
              <a:ext uri="{FF2B5EF4-FFF2-40B4-BE49-F238E27FC236}">
                <a16:creationId xmlns:a16="http://schemas.microsoft.com/office/drawing/2014/main" id="{68AC7100-C560-DB4C-AF9F-BC6133B468FE}"/>
              </a:ext>
            </a:extLst>
          </p:cNvPr>
          <p:cNvSpPr txBox="1">
            <a:spLocks/>
          </p:cNvSpPr>
          <p:nvPr/>
        </p:nvSpPr>
        <p:spPr>
          <a:xfrm>
            <a:off x="100362" y="601600"/>
            <a:ext cx="2419558" cy="255824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b="1" dirty="0">
                <a:solidFill>
                  <a:srgbClr val="075045"/>
                </a:solidFill>
                <a:latin typeface="Source Sans Pro" panose="020B0503030403020204" pitchFamily="34" charset="0"/>
                <a:ea typeface="Source Sans Pro" panose="020B0503030403020204" pitchFamily="34" charset="0"/>
              </a:rPr>
              <a:t>Formations au Label Haie</a:t>
            </a:r>
          </a:p>
          <a:p>
            <a:endParaRPr lang="fr-FR" sz="2400" b="1" dirty="0">
              <a:solidFill>
                <a:srgbClr val="075045"/>
              </a:solidFill>
              <a:latin typeface="Source Sans Pro" panose="020B0503030403020204" pitchFamily="34" charset="0"/>
              <a:ea typeface="Source Sans Pro" panose="020B0503030403020204" pitchFamily="34" charset="0"/>
            </a:endParaRPr>
          </a:p>
          <a:p>
            <a:r>
              <a:rPr lang="fr-FR" sz="1600" u="sng" dirty="0">
                <a:solidFill>
                  <a:srgbClr val="075045"/>
                </a:solidFill>
                <a:latin typeface="Source Sans Pro" panose="020B0503030403020204" pitchFamily="34" charset="0"/>
                <a:ea typeface="Source Sans Pro" panose="020B0503030403020204" pitchFamily="34" charset="0"/>
              </a:rPr>
              <a:t>1</a:t>
            </a:r>
            <a:r>
              <a:rPr lang="fr-FR" sz="1600" u="sng" baseline="30000" dirty="0">
                <a:solidFill>
                  <a:srgbClr val="075045"/>
                </a:solidFill>
                <a:latin typeface="Source Sans Pro" panose="020B0503030403020204" pitchFamily="34" charset="0"/>
                <a:ea typeface="Source Sans Pro" panose="020B0503030403020204" pitchFamily="34" charset="0"/>
              </a:rPr>
              <a:t>er</a:t>
            </a:r>
            <a:r>
              <a:rPr lang="fr-FR" sz="1600" u="sng" dirty="0">
                <a:solidFill>
                  <a:srgbClr val="075045"/>
                </a:solidFill>
                <a:latin typeface="Source Sans Pro" panose="020B0503030403020204" pitchFamily="34" charset="0"/>
                <a:ea typeface="Source Sans Pro" panose="020B0503030403020204" pitchFamily="34" charset="0"/>
              </a:rPr>
              <a:t> temps : </a:t>
            </a:r>
            <a:r>
              <a:rPr lang="fr-FR" sz="1600" dirty="0">
                <a:solidFill>
                  <a:srgbClr val="075045"/>
                </a:solidFill>
                <a:latin typeface="Source Sans Pro" panose="020B0503030403020204" pitchFamily="34" charset="0"/>
                <a:ea typeface="Source Sans Pro" panose="020B0503030403020204" pitchFamily="34" charset="0"/>
              </a:rPr>
              <a:t>Formations données par l’</a:t>
            </a:r>
            <a:r>
              <a:rPr lang="fr-FR" sz="1600" dirty="0" err="1">
                <a:solidFill>
                  <a:srgbClr val="075045"/>
                </a:solidFill>
                <a:latin typeface="Source Sans Pro" panose="020B0503030403020204" pitchFamily="34" charset="0"/>
                <a:ea typeface="Source Sans Pro" panose="020B0503030403020204" pitchFamily="34" charset="0"/>
              </a:rPr>
              <a:t>Afac</a:t>
            </a:r>
            <a:r>
              <a:rPr lang="fr-FR" sz="1600" dirty="0">
                <a:solidFill>
                  <a:srgbClr val="075045"/>
                </a:solidFill>
                <a:latin typeface="Source Sans Pro" panose="020B0503030403020204" pitchFamily="34" charset="0"/>
                <a:ea typeface="Source Sans Pro" panose="020B0503030403020204" pitchFamily="34" charset="0"/>
              </a:rPr>
              <a:t>-Agroforesteries (subventionnée par le MTE, AELB, OFB, </a:t>
            </a:r>
            <a:r>
              <a:rPr lang="fr-FR" sz="1600" dirty="0" err="1">
                <a:solidFill>
                  <a:srgbClr val="075045"/>
                </a:solidFill>
                <a:latin typeface="Source Sans Pro" panose="020B0503030403020204" pitchFamily="34" charset="0"/>
                <a:ea typeface="Source Sans Pro" panose="020B0503030403020204" pitchFamily="34" charset="0"/>
              </a:rPr>
              <a:t>Ademe</a:t>
            </a:r>
            <a:r>
              <a:rPr lang="fr-FR" sz="1600" dirty="0">
                <a:solidFill>
                  <a:srgbClr val="075045"/>
                </a:solidFill>
                <a:latin typeface="Source Sans Pro" panose="020B0503030403020204" pitchFamily="34" charset="0"/>
                <a:ea typeface="Source Sans Pro" panose="020B0503030403020204" pitchFamily="34" charset="0"/>
              </a:rPr>
              <a:t>)</a:t>
            </a:r>
          </a:p>
          <a:p>
            <a:endParaRPr lang="fr-FR" sz="1600" dirty="0">
              <a:solidFill>
                <a:srgbClr val="075045"/>
              </a:solidFill>
              <a:latin typeface="Source Sans Pro" panose="020B0503030403020204" pitchFamily="34" charset="0"/>
              <a:ea typeface="Source Sans Pro" panose="020B0503030403020204" pitchFamily="34" charset="0"/>
            </a:endParaRPr>
          </a:p>
          <a:p>
            <a:r>
              <a:rPr lang="fr-FR" sz="1600" u="sng" dirty="0">
                <a:solidFill>
                  <a:srgbClr val="075045"/>
                </a:solidFill>
                <a:latin typeface="Source Sans Pro" panose="020B0503030403020204" pitchFamily="34" charset="0"/>
                <a:ea typeface="Source Sans Pro" panose="020B0503030403020204" pitchFamily="34" charset="0"/>
              </a:rPr>
              <a:t>2</a:t>
            </a:r>
            <a:r>
              <a:rPr lang="fr-FR" sz="1600" u="sng" baseline="30000" dirty="0">
                <a:solidFill>
                  <a:srgbClr val="075045"/>
                </a:solidFill>
                <a:latin typeface="Source Sans Pro" panose="020B0503030403020204" pitchFamily="34" charset="0"/>
                <a:ea typeface="Source Sans Pro" panose="020B0503030403020204" pitchFamily="34" charset="0"/>
              </a:rPr>
              <a:t>ème</a:t>
            </a:r>
            <a:r>
              <a:rPr lang="fr-FR" sz="1600" u="sng" dirty="0">
                <a:solidFill>
                  <a:srgbClr val="075045"/>
                </a:solidFill>
                <a:latin typeface="Source Sans Pro" panose="020B0503030403020204" pitchFamily="34" charset="0"/>
                <a:ea typeface="Source Sans Pro" panose="020B0503030403020204" pitchFamily="34" charset="0"/>
              </a:rPr>
              <a:t> temps : </a:t>
            </a:r>
            <a:r>
              <a:rPr lang="fr-FR" sz="1600" dirty="0">
                <a:solidFill>
                  <a:srgbClr val="075045"/>
                </a:solidFill>
                <a:latin typeface="Source Sans Pro" panose="020B0503030403020204" pitchFamily="34" charset="0"/>
                <a:ea typeface="Source Sans Pro" panose="020B0503030403020204" pitchFamily="34" charset="0"/>
              </a:rPr>
              <a:t>Formations données par les référents régionaux du Label Haie</a:t>
            </a:r>
          </a:p>
          <a:p>
            <a:endParaRPr lang="fr-FR" sz="2400" b="1" dirty="0">
              <a:solidFill>
                <a:srgbClr val="075045"/>
              </a:solidFill>
              <a:latin typeface="Source Sans Pro" panose="020B0503030403020204" pitchFamily="34" charset="0"/>
              <a:ea typeface="Source Sans Pro" panose="020B0503030403020204" pitchFamily="34" charset="0"/>
            </a:endParaRPr>
          </a:p>
          <a:p>
            <a:endParaRPr lang="fr-FR" sz="2400" b="1" dirty="0">
              <a:solidFill>
                <a:srgbClr val="075045"/>
              </a:solidFill>
              <a:latin typeface="Source Sans Pro" panose="020B0503030403020204" pitchFamily="34" charset="77"/>
            </a:endParaRPr>
          </a:p>
        </p:txBody>
      </p:sp>
      <p:graphicFrame>
        <p:nvGraphicFramePr>
          <p:cNvPr id="2" name="Tableau 1">
            <a:extLst>
              <a:ext uri="{FF2B5EF4-FFF2-40B4-BE49-F238E27FC236}">
                <a16:creationId xmlns:a16="http://schemas.microsoft.com/office/drawing/2014/main" id="{343E5A06-5261-2F49-86B7-1801B08B6CA1}"/>
              </a:ext>
            </a:extLst>
          </p:cNvPr>
          <p:cNvGraphicFramePr>
            <a:graphicFrameLocks noGrp="1"/>
          </p:cNvGraphicFramePr>
          <p:nvPr>
            <p:extLst>
              <p:ext uri="{D42A27DB-BD31-4B8C-83A1-F6EECF244321}">
                <p14:modId xmlns:p14="http://schemas.microsoft.com/office/powerpoint/2010/main" val="3558126414"/>
              </p:ext>
            </p:extLst>
          </p:nvPr>
        </p:nvGraphicFramePr>
        <p:xfrm>
          <a:off x="2486467" y="105133"/>
          <a:ext cx="8166118" cy="7382581"/>
        </p:xfrm>
        <a:graphic>
          <a:graphicData uri="http://schemas.openxmlformats.org/drawingml/2006/table">
            <a:tbl>
              <a:tblPr firstRow="1" firstCol="1" bandRow="1">
                <a:tableStyleId>{5C22544A-7EE6-4342-B048-85BDC9FD1C3A}</a:tableStyleId>
              </a:tblPr>
              <a:tblGrid>
                <a:gridCol w="1700617">
                  <a:extLst>
                    <a:ext uri="{9D8B030D-6E8A-4147-A177-3AD203B41FA5}">
                      <a16:colId xmlns:a16="http://schemas.microsoft.com/office/drawing/2014/main" val="2128776235"/>
                    </a:ext>
                  </a:extLst>
                </a:gridCol>
                <a:gridCol w="3655609">
                  <a:extLst>
                    <a:ext uri="{9D8B030D-6E8A-4147-A177-3AD203B41FA5}">
                      <a16:colId xmlns:a16="http://schemas.microsoft.com/office/drawing/2014/main" val="1601405480"/>
                    </a:ext>
                  </a:extLst>
                </a:gridCol>
                <a:gridCol w="2809892">
                  <a:extLst>
                    <a:ext uri="{9D8B030D-6E8A-4147-A177-3AD203B41FA5}">
                      <a16:colId xmlns:a16="http://schemas.microsoft.com/office/drawing/2014/main" val="662447351"/>
                    </a:ext>
                  </a:extLst>
                </a:gridCol>
              </a:tblGrid>
              <a:tr h="463579">
                <a:tc>
                  <a:txBody>
                    <a:bodyPr/>
                    <a:lstStyle/>
                    <a:p>
                      <a:pPr algn="ctr">
                        <a:lnSpc>
                          <a:spcPct val="120000"/>
                        </a:lnSpc>
                      </a:pPr>
                      <a:r>
                        <a:rPr lang="fr-FR" sz="1400" dirty="0">
                          <a:solidFill>
                            <a:schemeClr val="bg1"/>
                          </a:solidFill>
                          <a:effectLst/>
                          <a:latin typeface="Source Sans Pro" panose="020B0503030403020204" pitchFamily="34" charset="0"/>
                          <a:ea typeface="Source Sans Pro" panose="020B0503030403020204" pitchFamily="34" charset="0"/>
                        </a:rPr>
                        <a:t> Degré de formation au Label Haie</a:t>
                      </a:r>
                    </a:p>
                  </a:txBody>
                  <a:tcPr marL="30791" marR="30791" marT="0" marB="0">
                    <a:solidFill>
                      <a:srgbClr val="009193"/>
                    </a:solidFill>
                  </a:tcPr>
                </a:tc>
                <a:tc>
                  <a:txBody>
                    <a:bodyPr/>
                    <a:lstStyle/>
                    <a:p>
                      <a:pPr algn="ctr">
                        <a:lnSpc>
                          <a:spcPct val="120000"/>
                        </a:lnSpc>
                      </a:pPr>
                      <a:r>
                        <a:rPr lang="fr-FR" sz="1400" dirty="0">
                          <a:solidFill>
                            <a:schemeClr val="bg1"/>
                          </a:solidFill>
                          <a:effectLst/>
                          <a:latin typeface="Source Sans Pro" panose="020B0503030403020204" pitchFamily="34" charset="0"/>
                          <a:ea typeface="Source Sans Pro" panose="020B0503030403020204" pitchFamily="34" charset="0"/>
                        </a:rPr>
                        <a:t> Objet de la formation</a:t>
                      </a:r>
                      <a:endParaRPr lang="fr-FR" sz="1400" dirty="0">
                        <a:solidFill>
                          <a:schemeClr val="bg1"/>
                        </a:solidFill>
                        <a:effectLst/>
                        <a:latin typeface="Source Sans Pro" panose="020B0503030403020204" pitchFamily="34" charset="0"/>
                        <a:ea typeface="Source Sans Pro" panose="020B0503030403020204" pitchFamily="34" charset="0"/>
                        <a:cs typeface="Minion Pro" panose="02040503050306020203" pitchFamily="18" charset="0"/>
                      </a:endParaRPr>
                    </a:p>
                  </a:txBody>
                  <a:tcPr marL="30791" marR="30791" marT="0" marB="0">
                    <a:solidFill>
                      <a:srgbClr val="009193"/>
                    </a:solidFill>
                  </a:tcPr>
                </a:tc>
                <a:tc>
                  <a:txBody>
                    <a:bodyPr/>
                    <a:lstStyle/>
                    <a:p>
                      <a:pPr algn="ctr">
                        <a:lnSpc>
                          <a:spcPct val="120000"/>
                        </a:lnSpc>
                      </a:pPr>
                      <a:r>
                        <a:rPr lang="fr-FR" sz="1400" dirty="0">
                          <a:solidFill>
                            <a:schemeClr val="bg1"/>
                          </a:solidFill>
                          <a:effectLst/>
                          <a:latin typeface="Source Sans Pro" panose="020B0503030403020204" pitchFamily="34" charset="0"/>
                          <a:ea typeface="Source Sans Pro" panose="020B0503030403020204" pitchFamily="34" charset="0"/>
                        </a:rPr>
                        <a:t> Temps de formation pour l’agent</a:t>
                      </a:r>
                    </a:p>
                  </a:txBody>
                  <a:tcPr marL="30791" marR="30791" marT="0" marB="0">
                    <a:solidFill>
                      <a:srgbClr val="009193"/>
                    </a:solidFill>
                  </a:tcPr>
                </a:tc>
                <a:extLst>
                  <a:ext uri="{0D108BD9-81ED-4DB2-BD59-A6C34878D82A}">
                    <a16:rowId xmlns:a16="http://schemas.microsoft.com/office/drawing/2014/main" val="1549336503"/>
                  </a:ext>
                </a:extLst>
              </a:tr>
              <a:tr h="1293076">
                <a:tc>
                  <a:txBody>
                    <a:bodyPr/>
                    <a:lstStyle/>
                    <a:p>
                      <a:r>
                        <a:rPr lang="fr-FR" sz="1800" dirty="0">
                          <a:solidFill>
                            <a:srgbClr val="075045"/>
                          </a:solidFill>
                          <a:effectLst/>
                          <a:latin typeface="Source Sans Pro" panose="020B0503030403020204" pitchFamily="34" charset="0"/>
                          <a:ea typeface="Source Sans Pro" panose="020B0503030403020204" pitchFamily="34" charset="0"/>
                        </a:rPr>
                        <a:t> </a:t>
                      </a:r>
                    </a:p>
                    <a:p>
                      <a:r>
                        <a:rPr lang="fr-FR" sz="1800" dirty="0">
                          <a:solidFill>
                            <a:srgbClr val="075045"/>
                          </a:solidFill>
                          <a:effectLst/>
                          <a:latin typeface="Source Sans Pro" panose="020B0503030403020204" pitchFamily="34" charset="0"/>
                          <a:ea typeface="Source Sans Pro" panose="020B0503030403020204" pitchFamily="34" charset="0"/>
                        </a:rPr>
                        <a:t>Relai du </a:t>
                      </a:r>
                    </a:p>
                    <a:p>
                      <a:r>
                        <a:rPr lang="fr-FR" sz="1800" dirty="0">
                          <a:solidFill>
                            <a:srgbClr val="075045"/>
                          </a:solidFill>
                          <a:effectLst/>
                          <a:latin typeface="Source Sans Pro" panose="020B0503030403020204" pitchFamily="34" charset="0"/>
                          <a:ea typeface="Source Sans Pro" panose="020B0503030403020204" pitchFamily="34" charset="0"/>
                        </a:rPr>
                        <a:t>Label Haie</a:t>
                      </a:r>
                    </a:p>
                    <a:p>
                      <a:r>
                        <a:rPr lang="fr-FR" sz="1800" dirty="0">
                          <a:solidFill>
                            <a:srgbClr val="075045"/>
                          </a:solidFill>
                          <a:effectLst/>
                          <a:latin typeface="Source Sans Pro" panose="020B0503030403020204" pitchFamily="34" charset="0"/>
                          <a:ea typeface="Source Sans Pro" panose="020B0503030403020204" pitchFamily="34" charset="0"/>
                        </a:rPr>
                        <a:t> </a:t>
                      </a:r>
                      <a:endParaRPr lang="fr-FR" sz="18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0791" marR="30791" marT="0" marB="0">
                    <a:solidFill>
                      <a:srgbClr val="E5F2EF"/>
                    </a:solidFill>
                  </a:tcPr>
                </a:tc>
                <a:tc>
                  <a:txBody>
                    <a:bodyPr/>
                    <a:lstStyle/>
                    <a:p>
                      <a:r>
                        <a:rPr lang="fr-FR" sz="1200" b="1" dirty="0">
                          <a:solidFill>
                            <a:srgbClr val="075045"/>
                          </a:solidFill>
                          <a:effectLst/>
                          <a:latin typeface="Source Sans Pro" panose="020B0503030403020204" pitchFamily="34" charset="0"/>
                          <a:ea typeface="Source Sans Pro" panose="020B0503030403020204" pitchFamily="34" charset="0"/>
                        </a:rPr>
                        <a:t>Savoir présenter le Label Haie aux agriculteurs PSE </a:t>
                      </a:r>
                      <a:r>
                        <a:rPr lang="fr-FR" sz="1200" dirty="0">
                          <a:solidFill>
                            <a:srgbClr val="075045"/>
                          </a:solidFill>
                          <a:effectLst/>
                          <a:latin typeface="Source Sans Pro" panose="020B0503030403020204" pitchFamily="34" charset="0"/>
                          <a:ea typeface="Source Sans Pro" panose="020B0503030403020204" pitchFamily="34" charset="0"/>
                        </a:rPr>
                        <a:t>(connaissance théorique : les indicateurs, les étapes de certifications, le coût, les atouts, le lien avec les PSE, la FAQ, …)</a:t>
                      </a:r>
                    </a:p>
                    <a:p>
                      <a:r>
                        <a:rPr lang="fr-FR" sz="1200" dirty="0">
                          <a:solidFill>
                            <a:srgbClr val="075045"/>
                          </a:solidFill>
                          <a:effectLst/>
                          <a:latin typeface="Source Sans Pro" panose="020B0503030403020204" pitchFamily="34" charset="0"/>
                          <a:ea typeface="Source Sans Pro" panose="020B0503030403020204" pitchFamily="34" charset="0"/>
                        </a:rPr>
                        <a:t> </a:t>
                      </a:r>
                      <a:endParaRPr lang="fr-FR" sz="12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0791" marR="30791" marT="0" marB="0">
                    <a:solidFill>
                      <a:schemeClr val="accent3">
                        <a:lumMod val="20000"/>
                        <a:lumOff val="80000"/>
                      </a:schemeClr>
                    </a:solidFill>
                  </a:tcPr>
                </a:tc>
                <a:tc>
                  <a:txBody>
                    <a:bodyPr/>
                    <a:lstStyle/>
                    <a:p>
                      <a:pPr marL="171450" indent="-171450">
                        <a:buFont typeface="Arial" panose="020B0604020202020204" pitchFamily="34" charset="0"/>
                        <a:buChar char="•"/>
                      </a:pPr>
                      <a:r>
                        <a:rPr lang="fr-FR" sz="1100" dirty="0">
                          <a:solidFill>
                            <a:srgbClr val="075045"/>
                          </a:solidFill>
                          <a:effectLst/>
                          <a:latin typeface="Source Sans Pro" panose="020B0503030403020204" pitchFamily="34" charset="0"/>
                          <a:ea typeface="Source Sans Pro" panose="020B0503030403020204" pitchFamily="34" charset="0"/>
                        </a:rPr>
                        <a:t>0,5 j terrain au pied des haies du territoire PSE (sur 3 haies représentatives du territoires)</a:t>
                      </a:r>
                    </a:p>
                    <a:p>
                      <a:pPr marL="171450" indent="-171450">
                        <a:buFont typeface="Arial" panose="020B0604020202020204" pitchFamily="34" charset="0"/>
                        <a:buChar char="•"/>
                      </a:pPr>
                      <a:r>
                        <a:rPr lang="fr-FR" sz="1100" dirty="0">
                          <a:solidFill>
                            <a:srgbClr val="075045"/>
                          </a:solidFill>
                          <a:effectLst/>
                          <a:latin typeface="Source Sans Pro" panose="020B0503030403020204" pitchFamily="34" charset="0"/>
                          <a:ea typeface="Source Sans Pro" panose="020B0503030403020204" pitchFamily="34" charset="0"/>
                        </a:rPr>
                        <a:t>0,5 j en salle </a:t>
                      </a:r>
                    </a:p>
                    <a:p>
                      <a:pPr marL="171450" indent="-171450">
                        <a:buFont typeface="Arial" panose="020B0604020202020204" pitchFamily="34" charset="0"/>
                        <a:buChar char="•"/>
                      </a:pPr>
                      <a:r>
                        <a:rPr lang="fr-FR" sz="1100" dirty="0">
                          <a:solidFill>
                            <a:srgbClr val="075045"/>
                          </a:solidFill>
                          <a:effectLst/>
                          <a:latin typeface="Source Sans Pro" panose="020B0503030403020204" pitchFamily="34" charset="0"/>
                          <a:ea typeface="Source Sans Pro" panose="020B0503030403020204" pitchFamily="34" charset="0"/>
                        </a:rPr>
                        <a:t>0,5 j lecture de documents de références et de FAQ</a:t>
                      </a:r>
                    </a:p>
                    <a:p>
                      <a:endParaRPr lang="fr-FR" sz="1100" dirty="0">
                        <a:solidFill>
                          <a:srgbClr val="075045"/>
                        </a:solidFill>
                        <a:effectLst/>
                        <a:latin typeface="Source Sans Pro" panose="020B0503030403020204" pitchFamily="34" charset="0"/>
                        <a:ea typeface="Source Sans Pro" panose="020B0503030403020204" pitchFamily="34" charset="0"/>
                      </a:endParaRPr>
                    </a:p>
                    <a:p>
                      <a:r>
                        <a:rPr lang="fr-FR" sz="1100" b="1" dirty="0">
                          <a:solidFill>
                            <a:srgbClr val="075045"/>
                          </a:solidFill>
                          <a:effectLst/>
                          <a:latin typeface="Source Sans Pro" panose="020B0503030403020204" pitchFamily="34" charset="0"/>
                          <a:ea typeface="Source Sans Pro" panose="020B0503030403020204" pitchFamily="34" charset="0"/>
                        </a:rPr>
                        <a:t>Total : 1,5 j</a:t>
                      </a:r>
                      <a:endParaRPr lang="fr-FR" sz="1100" b="1"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0791" marR="30791" marT="0" marB="0">
                    <a:solidFill>
                      <a:schemeClr val="bg2"/>
                    </a:solidFill>
                  </a:tcPr>
                </a:tc>
                <a:extLst>
                  <a:ext uri="{0D108BD9-81ED-4DB2-BD59-A6C34878D82A}">
                    <a16:rowId xmlns:a16="http://schemas.microsoft.com/office/drawing/2014/main" val="1830463813"/>
                  </a:ext>
                </a:extLst>
              </a:tr>
              <a:tr h="3946456">
                <a:tc>
                  <a:txBody>
                    <a:bodyPr/>
                    <a:lstStyle/>
                    <a:p>
                      <a:r>
                        <a:rPr lang="fr-FR" sz="1800" dirty="0">
                          <a:solidFill>
                            <a:srgbClr val="075045"/>
                          </a:solidFill>
                          <a:effectLst/>
                          <a:latin typeface="Source Sans Pro" panose="020B0503030403020204" pitchFamily="34" charset="0"/>
                          <a:ea typeface="Source Sans Pro" panose="020B0503030403020204" pitchFamily="34" charset="0"/>
                        </a:rPr>
                        <a:t> </a:t>
                      </a:r>
                    </a:p>
                    <a:p>
                      <a:r>
                        <a:rPr lang="fr-FR" sz="1800" dirty="0">
                          <a:solidFill>
                            <a:srgbClr val="075045"/>
                          </a:solidFill>
                          <a:effectLst/>
                          <a:latin typeface="Source Sans Pro" panose="020B0503030403020204" pitchFamily="34" charset="0"/>
                          <a:ea typeface="Source Sans Pro" panose="020B0503030403020204" pitchFamily="34" charset="0"/>
                        </a:rPr>
                        <a:t>Auditeur du Label Haie </a:t>
                      </a:r>
                    </a:p>
                    <a:p>
                      <a:r>
                        <a:rPr lang="fr-FR" sz="1800" dirty="0">
                          <a:solidFill>
                            <a:srgbClr val="075045"/>
                          </a:solidFill>
                          <a:effectLst/>
                          <a:latin typeface="Source Sans Pro" panose="020B0503030403020204" pitchFamily="34" charset="0"/>
                          <a:ea typeface="Source Sans Pro" panose="020B0503030403020204" pitchFamily="34" charset="0"/>
                        </a:rPr>
                        <a:t> </a:t>
                      </a:r>
                    </a:p>
                    <a:p>
                      <a:r>
                        <a:rPr lang="fr-FR" sz="1800" dirty="0">
                          <a:solidFill>
                            <a:srgbClr val="075045"/>
                          </a:solidFill>
                          <a:effectLst/>
                          <a:latin typeface="Source Sans Pro" panose="020B0503030403020204" pitchFamily="34" charset="0"/>
                          <a:ea typeface="Source Sans Pro" panose="020B0503030403020204" pitchFamily="34" charset="0"/>
                        </a:rPr>
                        <a:t> </a:t>
                      </a:r>
                    </a:p>
                    <a:p>
                      <a:r>
                        <a:rPr lang="fr-FR" sz="1800" dirty="0">
                          <a:solidFill>
                            <a:srgbClr val="075045"/>
                          </a:solidFill>
                          <a:effectLst/>
                          <a:latin typeface="Source Sans Pro" panose="020B0503030403020204" pitchFamily="34" charset="0"/>
                          <a:ea typeface="Source Sans Pro" panose="020B0503030403020204" pitchFamily="34" charset="0"/>
                        </a:rPr>
                        <a:t> </a:t>
                      </a:r>
                    </a:p>
                    <a:p>
                      <a:r>
                        <a:rPr lang="fr-FR" sz="1800" dirty="0">
                          <a:solidFill>
                            <a:srgbClr val="075045"/>
                          </a:solidFill>
                          <a:effectLst/>
                          <a:latin typeface="Source Sans Pro" panose="020B0503030403020204" pitchFamily="34" charset="0"/>
                          <a:ea typeface="Source Sans Pro" panose="020B0503030403020204" pitchFamily="34" charset="0"/>
                        </a:rPr>
                        <a:t> </a:t>
                      </a:r>
                    </a:p>
                    <a:p>
                      <a:r>
                        <a:rPr lang="fr-FR" sz="1800" dirty="0">
                          <a:solidFill>
                            <a:srgbClr val="075045"/>
                          </a:solidFill>
                          <a:effectLst/>
                          <a:latin typeface="Source Sans Pro" panose="020B0503030403020204" pitchFamily="34" charset="0"/>
                          <a:ea typeface="Source Sans Pro" panose="020B0503030403020204" pitchFamily="34" charset="0"/>
                        </a:rPr>
                        <a:t> </a:t>
                      </a:r>
                    </a:p>
                    <a:p>
                      <a:r>
                        <a:rPr lang="fr-FR" sz="1800" dirty="0">
                          <a:solidFill>
                            <a:srgbClr val="075045"/>
                          </a:solidFill>
                          <a:effectLst/>
                          <a:latin typeface="Source Sans Pro" panose="020B0503030403020204" pitchFamily="34" charset="0"/>
                          <a:ea typeface="Source Sans Pro" panose="020B0503030403020204" pitchFamily="34" charset="0"/>
                        </a:rPr>
                        <a:t>Animateur du Label Haie</a:t>
                      </a:r>
                    </a:p>
                    <a:p>
                      <a:r>
                        <a:rPr lang="fr-FR" sz="1800" dirty="0">
                          <a:solidFill>
                            <a:srgbClr val="075045"/>
                          </a:solidFill>
                          <a:effectLst/>
                          <a:latin typeface="Source Sans Pro" panose="020B0503030403020204" pitchFamily="34" charset="0"/>
                          <a:ea typeface="Source Sans Pro" panose="020B0503030403020204" pitchFamily="34" charset="0"/>
                        </a:rPr>
                        <a:t> </a:t>
                      </a:r>
                      <a:endParaRPr lang="fr-FR" sz="18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0791" marR="30791" marT="0" marB="0">
                    <a:solidFill>
                      <a:srgbClr val="E5F2EF"/>
                    </a:solidFill>
                  </a:tcPr>
                </a:tc>
                <a:tc>
                  <a:txBody>
                    <a:bodyPr/>
                    <a:lstStyle/>
                    <a:p>
                      <a:r>
                        <a:rPr lang="fr-FR" sz="1200" b="1" dirty="0">
                          <a:solidFill>
                            <a:srgbClr val="075045"/>
                          </a:solidFill>
                          <a:effectLst/>
                          <a:latin typeface="Source Sans Pro" panose="020B0503030403020204" pitchFamily="34" charset="0"/>
                          <a:ea typeface="Source Sans Pro" panose="020B0503030403020204" pitchFamily="34" charset="0"/>
                        </a:rPr>
                        <a:t>Savoir réaliser un audit du Label Haie chez un agriculteur PSE </a:t>
                      </a:r>
                      <a:r>
                        <a:rPr lang="fr-FR" sz="1200" dirty="0">
                          <a:solidFill>
                            <a:srgbClr val="075045"/>
                          </a:solidFill>
                          <a:effectLst/>
                          <a:latin typeface="Source Sans Pro" panose="020B0503030403020204" pitchFamily="34" charset="0"/>
                          <a:ea typeface="Source Sans Pro" panose="020B0503030403020204" pitchFamily="34" charset="0"/>
                        </a:rPr>
                        <a:t>(connaissance pratique : savoir lire les indicateurs devant une haie, donner les conseils adaptés, savoir se servir de l’appli informatique (tablette et ordinateur), connaître le protocole d’audit, …)</a:t>
                      </a:r>
                    </a:p>
                    <a:p>
                      <a:r>
                        <a:rPr lang="fr-FR" sz="1200" dirty="0">
                          <a:solidFill>
                            <a:srgbClr val="075045"/>
                          </a:solidFill>
                          <a:effectLst/>
                          <a:latin typeface="Source Sans Pro" panose="020B0503030403020204" pitchFamily="34" charset="0"/>
                          <a:ea typeface="Source Sans Pro" panose="020B0503030403020204" pitchFamily="34" charset="0"/>
                        </a:rPr>
                        <a:t> </a:t>
                      </a:r>
                    </a:p>
                    <a:p>
                      <a:endParaRPr lang="fr-FR" sz="1200" dirty="0">
                        <a:solidFill>
                          <a:srgbClr val="075045"/>
                        </a:solidFill>
                        <a:effectLst/>
                        <a:latin typeface="Source Sans Pro" panose="020B0503030403020204" pitchFamily="34" charset="0"/>
                        <a:ea typeface="Source Sans Pro" panose="020B0503030403020204" pitchFamily="34" charset="0"/>
                      </a:endParaRPr>
                    </a:p>
                    <a:p>
                      <a:endParaRPr lang="fr-FR" sz="1200" dirty="0">
                        <a:solidFill>
                          <a:srgbClr val="075045"/>
                        </a:solidFill>
                        <a:effectLst/>
                        <a:latin typeface="Source Sans Pro" panose="020B0503030403020204" pitchFamily="34" charset="0"/>
                        <a:ea typeface="Source Sans Pro" panose="020B0503030403020204" pitchFamily="34" charset="0"/>
                      </a:endParaRPr>
                    </a:p>
                    <a:p>
                      <a:endParaRPr lang="fr-FR" sz="1200" dirty="0">
                        <a:solidFill>
                          <a:srgbClr val="075045"/>
                        </a:solidFill>
                        <a:effectLst/>
                        <a:latin typeface="Source Sans Pro" panose="020B0503030403020204" pitchFamily="34" charset="0"/>
                        <a:ea typeface="Source Sans Pro" panose="020B0503030403020204" pitchFamily="34" charset="0"/>
                      </a:endParaRPr>
                    </a:p>
                    <a:p>
                      <a:endParaRPr lang="fr-FR" sz="1200" dirty="0">
                        <a:solidFill>
                          <a:srgbClr val="075045"/>
                        </a:solidFill>
                        <a:effectLst/>
                        <a:latin typeface="Source Sans Pro" panose="020B0503030403020204" pitchFamily="34" charset="0"/>
                        <a:ea typeface="Source Sans Pro" panose="020B0503030403020204" pitchFamily="34" charset="0"/>
                      </a:endParaRPr>
                    </a:p>
                    <a:p>
                      <a:r>
                        <a:rPr lang="fr-FR" sz="1200" b="1" dirty="0">
                          <a:solidFill>
                            <a:srgbClr val="075045"/>
                          </a:solidFill>
                          <a:effectLst/>
                          <a:latin typeface="Source Sans Pro" panose="020B0503030403020204" pitchFamily="34" charset="0"/>
                          <a:ea typeface="Source Sans Pro" panose="020B0503030403020204" pitchFamily="34" charset="0"/>
                        </a:rPr>
                        <a:t>Savoir accompagner un groupe d’agriculteurs / manager une OCG </a:t>
                      </a:r>
                      <a:r>
                        <a:rPr lang="fr-FR" sz="1200" dirty="0">
                          <a:solidFill>
                            <a:srgbClr val="075045"/>
                          </a:solidFill>
                          <a:effectLst/>
                          <a:latin typeface="Source Sans Pro" panose="020B0503030403020204" pitchFamily="34" charset="0"/>
                          <a:ea typeface="Source Sans Pro" panose="020B0503030403020204" pitchFamily="34" charset="0"/>
                        </a:rPr>
                        <a:t>(suivi des audits dans le temps, organiser des formation pour l’amélioration des pratiques, construire des partenariats ou projet pour ouvrir des débouchés économiques, …)</a:t>
                      </a:r>
                    </a:p>
                    <a:p>
                      <a:r>
                        <a:rPr lang="fr-FR" sz="1200" dirty="0">
                          <a:solidFill>
                            <a:srgbClr val="075045"/>
                          </a:solidFill>
                          <a:effectLst/>
                          <a:latin typeface="Source Sans Pro" panose="020B0503030403020204" pitchFamily="34" charset="0"/>
                          <a:ea typeface="Source Sans Pro" panose="020B0503030403020204" pitchFamily="34" charset="0"/>
                        </a:rPr>
                        <a:t> </a:t>
                      </a:r>
                      <a:endParaRPr lang="fr-FR" sz="12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0791" marR="30791" marT="0" marB="0">
                    <a:solidFill>
                      <a:schemeClr val="accent3">
                        <a:lumMod val="20000"/>
                        <a:lumOff val="80000"/>
                      </a:schemeClr>
                    </a:solidFill>
                  </a:tcPr>
                </a:tc>
                <a:tc>
                  <a:txBody>
                    <a:bodyPr/>
                    <a:lstStyle/>
                    <a:p>
                      <a:pPr marL="171450" indent="-171450">
                        <a:buFont typeface="Arial" panose="020B0604020202020204" pitchFamily="34" charset="0"/>
                        <a:buChar char="•"/>
                      </a:pPr>
                      <a:endParaRPr lang="fr-FR" sz="1100" dirty="0">
                        <a:solidFill>
                          <a:srgbClr val="075045"/>
                        </a:solidFill>
                        <a:effectLst/>
                        <a:latin typeface="Source Sans Pro" panose="020B0503030403020204" pitchFamily="34" charset="0"/>
                        <a:ea typeface="Source Sans Pro" panose="020B0503030403020204" pitchFamily="34" charset="0"/>
                      </a:endParaRPr>
                    </a:p>
                    <a:p>
                      <a:pPr marL="171450" indent="-171450">
                        <a:buFont typeface="Arial" panose="020B0604020202020204" pitchFamily="34" charset="0"/>
                        <a:buChar char="•"/>
                      </a:pPr>
                      <a:r>
                        <a:rPr lang="fr-FR" sz="1100" dirty="0">
                          <a:solidFill>
                            <a:srgbClr val="075045"/>
                          </a:solidFill>
                          <a:effectLst/>
                          <a:latin typeface="Source Sans Pro" panose="020B0503030403020204" pitchFamily="34" charset="0"/>
                          <a:ea typeface="Source Sans Pro" panose="020B0503030403020204" pitchFamily="34" charset="0"/>
                        </a:rPr>
                        <a:t>0,5 j de terrain au pied des haies du territoire PSE (voir plusieurs cas types pour voir comment s’applique le Label sur le territoire)</a:t>
                      </a:r>
                    </a:p>
                    <a:p>
                      <a:pPr marL="171450" indent="-171450">
                        <a:buFont typeface="Arial" panose="020B0604020202020204" pitchFamily="34" charset="0"/>
                        <a:buChar char="•"/>
                      </a:pPr>
                      <a:r>
                        <a:rPr lang="fr-FR" sz="1100" dirty="0">
                          <a:solidFill>
                            <a:srgbClr val="075045"/>
                          </a:solidFill>
                          <a:effectLst/>
                          <a:latin typeface="Source Sans Pro" panose="020B0503030403020204" pitchFamily="34" charset="0"/>
                          <a:ea typeface="Source Sans Pro" panose="020B0503030403020204" pitchFamily="34" charset="0"/>
                        </a:rPr>
                        <a:t>0,5 j utilisation appli numérique tablette et ordinateur (préparation audit), protocole audit</a:t>
                      </a:r>
                    </a:p>
                    <a:p>
                      <a:pPr marL="0" indent="0">
                        <a:buFont typeface="Arial" panose="020B0604020202020204" pitchFamily="34" charset="0"/>
                        <a:buNone/>
                      </a:pPr>
                      <a:r>
                        <a:rPr lang="fr-FR" sz="1100" b="1" dirty="0">
                          <a:solidFill>
                            <a:srgbClr val="075045"/>
                          </a:solidFill>
                          <a:effectLst/>
                          <a:latin typeface="Source Sans Pro" panose="020B0503030403020204" pitchFamily="34" charset="0"/>
                          <a:ea typeface="Source Sans Pro" panose="020B0503030403020204" pitchFamily="34" charset="0"/>
                        </a:rPr>
                        <a:t>Total : 1 j </a:t>
                      </a:r>
                    </a:p>
                    <a:p>
                      <a:pPr marL="0" indent="0">
                        <a:buFont typeface="Arial" panose="020B0604020202020204" pitchFamily="34" charset="0"/>
                        <a:buNone/>
                      </a:pPr>
                      <a:endParaRPr lang="fr-FR" sz="1100" b="1" dirty="0">
                        <a:solidFill>
                          <a:srgbClr val="075045"/>
                        </a:solidFill>
                        <a:effectLst/>
                        <a:latin typeface="Source Sans Pro" panose="020B0503030403020204" pitchFamily="34" charset="0"/>
                        <a:ea typeface="Source Sans Pro" panose="020B0503030403020204" pitchFamily="34" charset="0"/>
                      </a:endParaRPr>
                    </a:p>
                    <a:p>
                      <a:pPr marL="171450" indent="-171450">
                        <a:buFont typeface="Arial" panose="020B0604020202020204" pitchFamily="34" charset="0"/>
                        <a:buChar char="•"/>
                      </a:pPr>
                      <a:r>
                        <a:rPr lang="fr-FR" sz="1100" dirty="0">
                          <a:solidFill>
                            <a:srgbClr val="075045"/>
                          </a:solidFill>
                          <a:effectLst/>
                          <a:latin typeface="Source Sans Pro" panose="020B0503030403020204" pitchFamily="34" charset="0"/>
                          <a:ea typeface="Source Sans Pro" panose="020B0503030403020204" pitchFamily="34" charset="0"/>
                        </a:rPr>
                        <a:t>1j au bureau : </a:t>
                      </a:r>
                    </a:p>
                    <a:p>
                      <a:pPr marL="171450" indent="-171450">
                        <a:buFont typeface="Arial" panose="020B0604020202020204" pitchFamily="34" charset="0"/>
                        <a:buChar char="•"/>
                      </a:pPr>
                      <a:r>
                        <a:rPr lang="fr-FR" sz="1100" dirty="0">
                          <a:solidFill>
                            <a:srgbClr val="075045"/>
                          </a:solidFill>
                          <a:effectLst/>
                          <a:latin typeface="Source Sans Pro" panose="020B0503030403020204" pitchFamily="34" charset="0"/>
                          <a:ea typeface="Source Sans Pro" panose="020B0503030403020204" pitchFamily="34" charset="0"/>
                        </a:rPr>
                        <a:t> - procédure de certification (fréquence des audits, gestion des écarts, …) </a:t>
                      </a:r>
                    </a:p>
                    <a:p>
                      <a:pPr marL="171450" indent="-171450">
                        <a:lnSpc>
                          <a:spcPct val="120000"/>
                        </a:lnSpc>
                        <a:buFont typeface="Arial" panose="020B0604020202020204" pitchFamily="34" charset="0"/>
                        <a:buChar char="•"/>
                      </a:pPr>
                      <a:r>
                        <a:rPr lang="fr-FR" sz="1100" dirty="0">
                          <a:solidFill>
                            <a:srgbClr val="075045"/>
                          </a:solidFill>
                          <a:effectLst/>
                          <a:latin typeface="Source Sans Pro" panose="020B0503030403020204" pitchFamily="34" charset="0"/>
                          <a:ea typeface="Source Sans Pro" panose="020B0503030403020204" pitchFamily="34" charset="0"/>
                        </a:rPr>
                        <a:t>-appli informatique (modules agriculteur, auditeur, …)</a:t>
                      </a:r>
                    </a:p>
                    <a:p>
                      <a:pPr marL="171450" indent="-171450">
                        <a:lnSpc>
                          <a:spcPct val="120000"/>
                        </a:lnSpc>
                        <a:buFont typeface="Arial" panose="020B0604020202020204" pitchFamily="34" charset="0"/>
                        <a:buChar char="•"/>
                      </a:pPr>
                      <a:r>
                        <a:rPr lang="fr-FR" sz="1100" dirty="0">
                          <a:solidFill>
                            <a:srgbClr val="075045"/>
                          </a:solidFill>
                          <a:effectLst/>
                          <a:latin typeface="Source Sans Pro" panose="020B0503030403020204" pitchFamily="34" charset="0"/>
                          <a:ea typeface="Source Sans Pro" panose="020B0503030403020204" pitchFamily="34" charset="0"/>
                        </a:rPr>
                        <a:t>- savoir communiquer sur le Label Haie : règlement d’usage de la marque, plateforme de discours</a:t>
                      </a:r>
                    </a:p>
                    <a:p>
                      <a:pPr marL="171450" indent="-171450">
                        <a:lnSpc>
                          <a:spcPct val="120000"/>
                        </a:lnSpc>
                        <a:buFont typeface="Arial" panose="020B0604020202020204" pitchFamily="34" charset="0"/>
                        <a:buChar char="•"/>
                      </a:pPr>
                      <a:r>
                        <a:rPr lang="fr-FR" sz="1100" dirty="0">
                          <a:solidFill>
                            <a:srgbClr val="075045"/>
                          </a:solidFill>
                          <a:effectLst/>
                          <a:latin typeface="Source Sans Pro" panose="020B0503030403020204" pitchFamily="34" charset="0"/>
                          <a:ea typeface="Source Sans Pro" panose="020B0503030403020204" pitchFamily="34" charset="0"/>
                        </a:rPr>
                        <a:t>- étapes clés d’animation </a:t>
                      </a:r>
                    </a:p>
                    <a:p>
                      <a:pPr marL="171450" indent="-171450">
                        <a:lnSpc>
                          <a:spcPct val="120000"/>
                        </a:lnSpc>
                        <a:buFont typeface="Arial" panose="020B0604020202020204" pitchFamily="34" charset="0"/>
                        <a:buChar char="•"/>
                      </a:pPr>
                      <a:r>
                        <a:rPr lang="fr-FR" sz="1100" dirty="0">
                          <a:solidFill>
                            <a:srgbClr val="075045"/>
                          </a:solidFill>
                          <a:effectLst/>
                          <a:latin typeface="Source Sans Pro" panose="020B0503030403020204" pitchFamily="34" charset="0"/>
                          <a:ea typeface="Source Sans Pro" panose="020B0503030403020204" pitchFamily="34" charset="0"/>
                        </a:rPr>
                        <a:t>- FAQ approfondie</a:t>
                      </a:r>
                    </a:p>
                    <a:p>
                      <a:pPr marL="171450" indent="-171450">
                        <a:lnSpc>
                          <a:spcPct val="120000"/>
                        </a:lnSpc>
                        <a:buFont typeface="Arial" panose="020B0604020202020204" pitchFamily="34" charset="0"/>
                        <a:buChar char="•"/>
                      </a:pPr>
                      <a:r>
                        <a:rPr lang="fr-FR" sz="1100" dirty="0">
                          <a:solidFill>
                            <a:srgbClr val="075045"/>
                          </a:solidFill>
                          <a:effectLst/>
                          <a:latin typeface="Source Sans Pro" panose="020B0503030403020204" pitchFamily="34" charset="0"/>
                          <a:ea typeface="Source Sans Pro" panose="020B0503030403020204" pitchFamily="34" charset="0"/>
                        </a:rPr>
                        <a:t>O,25j de SAV</a:t>
                      </a:r>
                    </a:p>
                    <a:p>
                      <a:r>
                        <a:rPr lang="fr-FR" sz="1100" b="1" dirty="0">
                          <a:solidFill>
                            <a:srgbClr val="075045"/>
                          </a:solidFill>
                          <a:effectLst/>
                          <a:latin typeface="Source Sans Pro" panose="020B0503030403020204" pitchFamily="34" charset="0"/>
                          <a:ea typeface="Source Sans Pro" panose="020B0503030403020204" pitchFamily="34" charset="0"/>
                        </a:rPr>
                        <a:t>Total : 1,25 j</a:t>
                      </a:r>
                    </a:p>
                    <a:p>
                      <a:r>
                        <a:rPr lang="fr-FR" sz="1100" dirty="0">
                          <a:solidFill>
                            <a:srgbClr val="075045"/>
                          </a:solidFill>
                          <a:effectLst/>
                          <a:latin typeface="Source Sans Pro" panose="020B0503030403020204" pitchFamily="34" charset="0"/>
                          <a:ea typeface="Source Sans Pro" panose="020B0503030403020204" pitchFamily="34" charset="0"/>
                        </a:rPr>
                        <a:t> </a:t>
                      </a:r>
                      <a:endParaRPr lang="fr-FR" sz="1100"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0791" marR="30791" marT="0" marB="0">
                    <a:solidFill>
                      <a:schemeClr val="bg2"/>
                    </a:solidFill>
                  </a:tcPr>
                </a:tc>
                <a:extLst>
                  <a:ext uri="{0D108BD9-81ED-4DB2-BD59-A6C34878D82A}">
                    <a16:rowId xmlns:a16="http://schemas.microsoft.com/office/drawing/2014/main" val="989604292"/>
                  </a:ext>
                </a:extLst>
              </a:tr>
              <a:tr h="1423169">
                <a:tc>
                  <a:txBody>
                    <a:bodyPr/>
                    <a:lstStyle/>
                    <a:p>
                      <a:pPr>
                        <a:lnSpc>
                          <a:spcPct val="120000"/>
                        </a:lnSpc>
                      </a:pPr>
                      <a:r>
                        <a:rPr lang="fr-FR" sz="1800" dirty="0">
                          <a:solidFill>
                            <a:srgbClr val="075045"/>
                          </a:solidFill>
                          <a:effectLst/>
                          <a:latin typeface="Source Sans Pro" panose="020B0503030403020204" pitchFamily="34" charset="0"/>
                          <a:ea typeface="Source Sans Pro" panose="020B0503030403020204" pitchFamily="34" charset="0"/>
                        </a:rPr>
                        <a:t> </a:t>
                      </a:r>
                    </a:p>
                    <a:p>
                      <a:pPr>
                        <a:lnSpc>
                          <a:spcPct val="120000"/>
                        </a:lnSpc>
                      </a:pPr>
                      <a:r>
                        <a:rPr lang="fr-FR" sz="1800" dirty="0">
                          <a:solidFill>
                            <a:srgbClr val="075045"/>
                          </a:solidFill>
                          <a:effectLst/>
                          <a:latin typeface="Source Sans Pro" panose="020B0503030403020204" pitchFamily="34" charset="0"/>
                          <a:ea typeface="Source Sans Pro" panose="020B0503030403020204" pitchFamily="34" charset="0"/>
                        </a:rPr>
                        <a:t>Référent régional du Label Haie  </a:t>
                      </a:r>
                      <a:endParaRPr lang="fr-FR" sz="1800" dirty="0">
                        <a:solidFill>
                          <a:srgbClr val="075045"/>
                        </a:solidFill>
                        <a:effectLst/>
                        <a:latin typeface="Source Sans Pro" panose="020B0503030403020204" pitchFamily="34" charset="0"/>
                        <a:ea typeface="Source Sans Pro" panose="020B0503030403020204" pitchFamily="34" charset="0"/>
                        <a:cs typeface="Minion Pro" panose="02040503050306020203" pitchFamily="18" charset="0"/>
                      </a:endParaRPr>
                    </a:p>
                  </a:txBody>
                  <a:tcPr marL="30791" marR="30791" marT="0" marB="0">
                    <a:solidFill>
                      <a:srgbClr val="E5F2EF"/>
                    </a:solidFill>
                  </a:tcPr>
                </a:tc>
                <a:tc>
                  <a:txBody>
                    <a:bodyPr/>
                    <a:lstStyle/>
                    <a:p>
                      <a:r>
                        <a:rPr lang="fr-FR" sz="1200" b="1" dirty="0">
                          <a:solidFill>
                            <a:srgbClr val="075045"/>
                          </a:solidFill>
                          <a:effectLst/>
                          <a:latin typeface="Source Sans Pro" panose="020B0503030403020204" pitchFamily="34" charset="0"/>
                          <a:ea typeface="Source Sans Pro" panose="020B0503030403020204" pitchFamily="34" charset="0"/>
                        </a:rPr>
                        <a:t>Savoir former de nouveaux auditeurs/animateurs Label Haie dans la région </a:t>
                      </a:r>
                      <a:r>
                        <a:rPr lang="fr-FR" sz="1200" dirty="0">
                          <a:solidFill>
                            <a:srgbClr val="075045"/>
                          </a:solidFill>
                          <a:effectLst/>
                          <a:latin typeface="Source Sans Pro" panose="020B0503030403020204" pitchFamily="34" charset="0"/>
                          <a:ea typeface="Source Sans Pro" panose="020B0503030403020204" pitchFamily="34" charset="0"/>
                        </a:rPr>
                        <a:t>(réaliser les formations avec l’appui de l’</a:t>
                      </a:r>
                      <a:r>
                        <a:rPr lang="fr-FR" sz="1200" dirty="0" err="1">
                          <a:solidFill>
                            <a:srgbClr val="075045"/>
                          </a:solidFill>
                          <a:effectLst/>
                          <a:latin typeface="Source Sans Pro" panose="020B0503030403020204" pitchFamily="34" charset="0"/>
                          <a:ea typeface="Source Sans Pro" panose="020B0503030403020204" pitchFamily="34" charset="0"/>
                        </a:rPr>
                        <a:t>Afac</a:t>
                      </a:r>
                      <a:r>
                        <a:rPr lang="fr-FR" sz="1200" dirty="0">
                          <a:solidFill>
                            <a:srgbClr val="075045"/>
                          </a:solidFill>
                          <a:effectLst/>
                          <a:latin typeface="Source Sans Pro" panose="020B0503030403020204" pitchFamily="34" charset="0"/>
                          <a:ea typeface="Source Sans Pro" panose="020B0503030403020204" pitchFamily="34" charset="0"/>
                        </a:rPr>
                        <a:t>, représentant du label dans les instances, référent technique pour les territoires Label Haie, participation à la gouvernance nationale du label, …)</a:t>
                      </a:r>
                    </a:p>
                  </a:txBody>
                  <a:tcPr marL="30791" marR="30791" marT="0" marB="0">
                    <a:solidFill>
                      <a:schemeClr val="accent3">
                        <a:lumMod val="20000"/>
                        <a:lumOff val="80000"/>
                      </a:schemeClr>
                    </a:solidFill>
                  </a:tcPr>
                </a:tc>
                <a:tc>
                  <a:txBody>
                    <a:bodyPr/>
                    <a:lstStyle/>
                    <a:p>
                      <a:pPr marL="0" marR="0" lvl="0" indent="0" algn="l" defTabSz="801968" rtl="0" eaLnBrk="1" fontAlgn="auto" latinLnBrk="0" hangingPunct="1">
                        <a:lnSpc>
                          <a:spcPct val="120000"/>
                        </a:lnSpc>
                        <a:spcBef>
                          <a:spcPts val="0"/>
                        </a:spcBef>
                        <a:spcAft>
                          <a:spcPts val="0"/>
                        </a:spcAft>
                        <a:buClrTx/>
                        <a:buSzTx/>
                        <a:buFontTx/>
                        <a:buNone/>
                        <a:tabLst/>
                        <a:defRPr/>
                      </a:pPr>
                      <a:r>
                        <a:rPr lang="fr-FR" sz="1100" dirty="0">
                          <a:solidFill>
                            <a:srgbClr val="075045"/>
                          </a:solidFill>
                          <a:effectLst/>
                          <a:latin typeface="Source Sans Pro" panose="020B0503030403020204" pitchFamily="34" charset="0"/>
                          <a:ea typeface="Source Sans Pro" panose="020B0503030403020204" pitchFamily="34" charset="0"/>
                        </a:rPr>
                        <a:t> </a:t>
                      </a:r>
                      <a:r>
                        <a:rPr lang="fr-FR" sz="1100" b="1" dirty="0">
                          <a:solidFill>
                            <a:srgbClr val="075045"/>
                          </a:solidFill>
                          <a:effectLst/>
                          <a:latin typeface="Source Sans Pro" panose="020B0503030403020204" pitchFamily="34" charset="0"/>
                          <a:ea typeface="Source Sans Pro" panose="020B0503030403020204" pitchFamily="34" charset="0"/>
                        </a:rPr>
                        <a:t>total : 1,5 j</a:t>
                      </a:r>
                      <a:endParaRPr lang="fr-FR" sz="1100" b="1" dirty="0">
                        <a:solidFill>
                          <a:srgbClr val="075045"/>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0791" marR="30791" marT="0" marB="0">
                    <a:solidFill>
                      <a:schemeClr val="bg2"/>
                    </a:solidFill>
                  </a:tcPr>
                </a:tc>
                <a:extLst>
                  <a:ext uri="{0D108BD9-81ED-4DB2-BD59-A6C34878D82A}">
                    <a16:rowId xmlns:a16="http://schemas.microsoft.com/office/drawing/2014/main" val="2850598268"/>
                  </a:ext>
                </a:extLst>
              </a:tr>
            </a:tbl>
          </a:graphicData>
        </a:graphic>
      </p:graphicFrame>
    </p:spTree>
    <p:extLst>
      <p:ext uri="{BB962C8B-B14F-4D97-AF65-F5344CB8AC3E}">
        <p14:creationId xmlns:p14="http://schemas.microsoft.com/office/powerpoint/2010/main" val="3682333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D51628E-5F1E-E447-8CE2-3750BC3B26E0}"/>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Google Shape;85;p3">
            <a:extLst>
              <a:ext uri="{FF2B5EF4-FFF2-40B4-BE49-F238E27FC236}">
                <a16:creationId xmlns:a16="http://schemas.microsoft.com/office/drawing/2014/main" id="{DF27342F-3A90-0547-B5BB-0B3253C78A8F}"/>
              </a:ext>
            </a:extLst>
          </p:cNvPr>
          <p:cNvSpPr txBox="1">
            <a:spLocks/>
          </p:cNvSpPr>
          <p:nvPr/>
        </p:nvSpPr>
        <p:spPr>
          <a:xfrm>
            <a:off x="193964" y="678060"/>
            <a:ext cx="2091404" cy="255824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dirty="0">
                <a:solidFill>
                  <a:srgbClr val="075045"/>
                </a:solidFill>
                <a:latin typeface="Source Sans Pro" panose="020B0503030403020204" pitchFamily="34" charset="77"/>
              </a:rPr>
              <a:t>Faisabilité financière et de mise en œuvre (technique et dans les délais)</a:t>
            </a:r>
          </a:p>
        </p:txBody>
      </p:sp>
      <p:sp>
        <p:nvSpPr>
          <p:cNvPr id="45" name="Rectangle à coins arrondis 44"/>
          <p:cNvSpPr/>
          <p:nvPr/>
        </p:nvSpPr>
        <p:spPr>
          <a:xfrm>
            <a:off x="4005554" y="4347440"/>
            <a:ext cx="4920093" cy="2986755"/>
          </a:xfrm>
          <a:prstGeom prst="roundRect">
            <a:avLst/>
          </a:prstGeom>
          <a:solidFill>
            <a:srgbClr val="D3ECD3"/>
          </a:solidFill>
          <a:ln>
            <a:solidFill>
              <a:srgbClr val="075045"/>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r>
              <a:rPr lang="fr-FR" sz="2800" b="1" dirty="0">
                <a:solidFill>
                  <a:srgbClr val="075045"/>
                </a:solidFill>
              </a:rPr>
              <a:t>AGRICULTEUR</a:t>
            </a:r>
            <a:endParaRPr lang="fr-FR" b="1" dirty="0">
              <a:solidFill>
                <a:srgbClr val="075045"/>
              </a:solidFill>
            </a:endParaRPr>
          </a:p>
          <a:p>
            <a:pPr algn="ctr"/>
            <a:r>
              <a:rPr lang="fr-FR" dirty="0">
                <a:solidFill>
                  <a:srgbClr val="075045"/>
                </a:solidFill>
              </a:rPr>
              <a:t>Rémunération PSE </a:t>
            </a:r>
            <a:r>
              <a:rPr lang="fr-FR" dirty="0" err="1">
                <a:solidFill>
                  <a:srgbClr val="075045"/>
                </a:solidFill>
              </a:rPr>
              <a:t>moy</a:t>
            </a:r>
            <a:r>
              <a:rPr lang="fr-FR" dirty="0">
                <a:solidFill>
                  <a:srgbClr val="075045"/>
                </a:solidFill>
              </a:rPr>
              <a:t>.:</a:t>
            </a:r>
          </a:p>
          <a:p>
            <a:pPr algn="ctr"/>
            <a:r>
              <a:rPr lang="fr-FR" b="1" dirty="0">
                <a:solidFill>
                  <a:srgbClr val="075045"/>
                </a:solidFill>
              </a:rPr>
              <a:t>6 000€ /an/agriculteur (</a:t>
            </a:r>
            <a:r>
              <a:rPr lang="fr-FR" b="1" dirty="0" err="1">
                <a:solidFill>
                  <a:srgbClr val="075045"/>
                </a:solidFill>
              </a:rPr>
              <a:t>moy</a:t>
            </a:r>
            <a:r>
              <a:rPr lang="fr-FR" b="1" dirty="0">
                <a:solidFill>
                  <a:srgbClr val="075045"/>
                </a:solidFill>
              </a:rPr>
              <a:t>.)</a:t>
            </a:r>
          </a:p>
          <a:p>
            <a:pPr algn="ctr"/>
            <a:r>
              <a:rPr lang="fr-FR" dirty="0">
                <a:solidFill>
                  <a:srgbClr val="075045"/>
                </a:solidFill>
              </a:rPr>
              <a:t>Coût global labellisation :</a:t>
            </a:r>
          </a:p>
          <a:p>
            <a:pPr algn="ctr"/>
            <a:r>
              <a:rPr lang="fr-FR" b="1" dirty="0">
                <a:solidFill>
                  <a:srgbClr val="075045"/>
                </a:solidFill>
              </a:rPr>
              <a:t>350€ (max) /an/agriculteur </a:t>
            </a:r>
          </a:p>
          <a:p>
            <a:pPr algn="ctr"/>
            <a:r>
              <a:rPr lang="fr-FR" b="1" dirty="0">
                <a:solidFill>
                  <a:srgbClr val="075045"/>
                </a:solidFill>
              </a:rPr>
              <a:t>soit 6% montant PSE – acceptable</a:t>
            </a:r>
          </a:p>
          <a:p>
            <a:pPr algn="ctr"/>
            <a:endParaRPr lang="fr-FR" b="1" dirty="0">
              <a:solidFill>
                <a:srgbClr val="075045"/>
              </a:solidFill>
            </a:endParaRPr>
          </a:p>
        </p:txBody>
      </p:sp>
      <p:sp>
        <p:nvSpPr>
          <p:cNvPr id="47" name="Rectangle à coins arrondis 46"/>
          <p:cNvSpPr/>
          <p:nvPr/>
        </p:nvSpPr>
        <p:spPr>
          <a:xfrm>
            <a:off x="3918679" y="359295"/>
            <a:ext cx="5093842" cy="3748836"/>
          </a:xfrm>
          <a:prstGeom prst="roundRect">
            <a:avLst/>
          </a:prstGeom>
          <a:solidFill>
            <a:srgbClr val="B6D5D6"/>
          </a:solidFill>
          <a:ln>
            <a:solidFill>
              <a:srgbClr val="075045"/>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fr-FR" b="1" dirty="0">
              <a:solidFill>
                <a:srgbClr val="075045"/>
              </a:solidFill>
            </a:endParaRPr>
          </a:p>
          <a:p>
            <a:pPr algn="ctr"/>
            <a:endParaRPr lang="fr-FR" sz="2800" b="1" dirty="0">
              <a:solidFill>
                <a:srgbClr val="075045"/>
              </a:solidFill>
            </a:endParaRPr>
          </a:p>
          <a:p>
            <a:pPr algn="ctr"/>
            <a:r>
              <a:rPr lang="fr-FR" sz="2800" b="1" dirty="0">
                <a:solidFill>
                  <a:srgbClr val="075045"/>
                </a:solidFill>
              </a:rPr>
              <a:t>ANIMATEUR</a:t>
            </a:r>
            <a:endParaRPr lang="fr-FR" sz="2800" dirty="0">
              <a:solidFill>
                <a:srgbClr val="075045"/>
              </a:solidFill>
            </a:endParaRPr>
          </a:p>
          <a:p>
            <a:pPr algn="ctr"/>
            <a:r>
              <a:rPr lang="fr-FR" dirty="0">
                <a:solidFill>
                  <a:srgbClr val="075045"/>
                </a:solidFill>
              </a:rPr>
              <a:t>Coût moyen accompagnement gestion durable (dans le cadre de la labellisation) et mise en place de valorisation des haies :</a:t>
            </a:r>
          </a:p>
          <a:p>
            <a:pPr algn="ctr"/>
            <a:r>
              <a:rPr lang="fr-FR" b="1" dirty="0">
                <a:solidFill>
                  <a:srgbClr val="075045"/>
                </a:solidFill>
              </a:rPr>
              <a:t>Animation : 1 000 €/agriculteur</a:t>
            </a:r>
          </a:p>
          <a:p>
            <a:pPr algn="ctr"/>
            <a:r>
              <a:rPr lang="fr-FR" b="1" dirty="0">
                <a:solidFill>
                  <a:srgbClr val="075045"/>
                </a:solidFill>
              </a:rPr>
              <a:t>PGDH : 1 400€/agriculteur</a:t>
            </a:r>
          </a:p>
          <a:p>
            <a:pPr algn="ctr"/>
            <a:r>
              <a:rPr lang="fr-FR" dirty="0">
                <a:solidFill>
                  <a:srgbClr val="075045"/>
                </a:solidFill>
              </a:rPr>
              <a:t>Temps moyen : </a:t>
            </a:r>
            <a:endParaRPr lang="fr-FR" b="1" dirty="0">
              <a:solidFill>
                <a:srgbClr val="075045"/>
              </a:solidFill>
            </a:endParaRPr>
          </a:p>
          <a:p>
            <a:pPr algn="ctr"/>
            <a:r>
              <a:rPr lang="fr-FR" b="1" dirty="0">
                <a:solidFill>
                  <a:srgbClr val="075045"/>
                </a:solidFill>
              </a:rPr>
              <a:t>Animation : 2,5 j/agriculteur</a:t>
            </a:r>
          </a:p>
          <a:p>
            <a:pPr algn="ctr"/>
            <a:r>
              <a:rPr lang="fr-FR" b="1" dirty="0">
                <a:solidFill>
                  <a:srgbClr val="075045"/>
                </a:solidFill>
              </a:rPr>
              <a:t>PGDH : 4 j/agriculteur</a:t>
            </a:r>
          </a:p>
          <a:p>
            <a:pPr algn="ctr"/>
            <a:r>
              <a:rPr lang="fr-FR" dirty="0">
                <a:solidFill>
                  <a:srgbClr val="075045"/>
                </a:solidFill>
              </a:rPr>
              <a:t>Capacité d’accompagnement: </a:t>
            </a:r>
            <a:endParaRPr lang="fr-FR" b="1" dirty="0">
              <a:solidFill>
                <a:srgbClr val="075045"/>
              </a:solidFill>
            </a:endParaRPr>
          </a:p>
          <a:p>
            <a:pPr algn="ctr"/>
            <a:r>
              <a:rPr lang="fr-FR" b="1" dirty="0">
                <a:solidFill>
                  <a:srgbClr val="075045"/>
                </a:solidFill>
              </a:rPr>
              <a:t>25-30 agriculteurs/an/animateur</a:t>
            </a:r>
          </a:p>
          <a:p>
            <a:pPr algn="ctr"/>
            <a:endParaRPr lang="fr-FR" b="1" dirty="0">
              <a:solidFill>
                <a:srgbClr val="075045"/>
              </a:solidFill>
            </a:endParaRPr>
          </a:p>
          <a:p>
            <a:pPr algn="ctr"/>
            <a:endParaRPr lang="fr-FR" b="1" dirty="0">
              <a:solidFill>
                <a:srgbClr val="075045"/>
              </a:solidFill>
            </a:endParaRPr>
          </a:p>
          <a:p>
            <a:pPr algn="ctr"/>
            <a:endParaRPr lang="fr-FR" b="1" dirty="0">
              <a:solidFill>
                <a:srgbClr val="075045"/>
              </a:solidFill>
            </a:endParaRPr>
          </a:p>
        </p:txBody>
      </p:sp>
    </p:spTree>
    <p:extLst>
      <p:ext uri="{BB962C8B-B14F-4D97-AF65-F5344CB8AC3E}">
        <p14:creationId xmlns:p14="http://schemas.microsoft.com/office/powerpoint/2010/main" val="53807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96410E-E7E9-F542-98BA-1EF7C715D300}"/>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Google Shape;85;p3">
            <a:extLst>
              <a:ext uri="{FF2B5EF4-FFF2-40B4-BE49-F238E27FC236}">
                <a16:creationId xmlns:a16="http://schemas.microsoft.com/office/drawing/2014/main" id="{68AC7100-C560-DB4C-AF9F-BC6133B468FE}"/>
              </a:ext>
            </a:extLst>
          </p:cNvPr>
          <p:cNvSpPr txBox="1">
            <a:spLocks/>
          </p:cNvSpPr>
          <p:nvPr/>
        </p:nvSpPr>
        <p:spPr>
          <a:xfrm>
            <a:off x="100362" y="601600"/>
            <a:ext cx="2419558" cy="255824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b="1" dirty="0">
                <a:solidFill>
                  <a:srgbClr val="075045"/>
                </a:solidFill>
                <a:latin typeface="Source Sans Pro" panose="020B0503030403020204" pitchFamily="34" charset="0"/>
                <a:ea typeface="Source Sans Pro" panose="020B0503030403020204" pitchFamily="34" charset="0"/>
              </a:rPr>
              <a:t>Questions / réponses</a:t>
            </a:r>
          </a:p>
          <a:p>
            <a:endParaRPr lang="fr-FR" sz="2400" b="1" dirty="0">
              <a:solidFill>
                <a:srgbClr val="075045"/>
              </a:solidFill>
              <a:latin typeface="Source Sans Pro" panose="020B0503030403020204" pitchFamily="34" charset="0"/>
              <a:ea typeface="Source Sans Pro" panose="020B0503030403020204" pitchFamily="34" charset="0"/>
            </a:endParaRPr>
          </a:p>
          <a:p>
            <a:r>
              <a:rPr lang="fr-FR" sz="2400" b="1" dirty="0">
                <a:solidFill>
                  <a:srgbClr val="075045"/>
                </a:solidFill>
                <a:latin typeface="Source Sans Pro" panose="020B0503030403020204" pitchFamily="34" charset="0"/>
                <a:ea typeface="Source Sans Pro" panose="020B0503030403020204" pitchFamily="34" charset="0"/>
              </a:rPr>
              <a:t>Obligations dans le cadre des PSE </a:t>
            </a:r>
            <a:endParaRPr lang="fr-FR" sz="2400" dirty="0">
              <a:solidFill>
                <a:srgbClr val="075045"/>
              </a:solidFill>
              <a:latin typeface="Source Sans Pro" panose="020B0503030403020204" pitchFamily="34" charset="0"/>
              <a:ea typeface="Source Sans Pro" panose="020B0503030403020204" pitchFamily="34" charset="0"/>
            </a:endParaRPr>
          </a:p>
          <a:p>
            <a:endParaRPr lang="fr-FR" sz="2400" b="1" dirty="0">
              <a:solidFill>
                <a:srgbClr val="075045"/>
              </a:solidFill>
              <a:latin typeface="Source Sans Pro" panose="020B0503030403020204" pitchFamily="34" charset="77"/>
            </a:endParaRPr>
          </a:p>
        </p:txBody>
      </p:sp>
      <p:sp>
        <p:nvSpPr>
          <p:cNvPr id="28" name="Rectangle 27">
            <a:extLst>
              <a:ext uri="{FF2B5EF4-FFF2-40B4-BE49-F238E27FC236}">
                <a16:creationId xmlns:a16="http://schemas.microsoft.com/office/drawing/2014/main" id="{D91C56F9-E2B5-6A4C-A481-4B68ECD71B2E}"/>
              </a:ext>
            </a:extLst>
          </p:cNvPr>
          <p:cNvSpPr/>
          <p:nvPr/>
        </p:nvSpPr>
        <p:spPr>
          <a:xfrm>
            <a:off x="2896454" y="601600"/>
            <a:ext cx="7128492" cy="5778890"/>
          </a:xfrm>
          <a:prstGeom prst="rect">
            <a:avLst/>
          </a:prstGeom>
        </p:spPr>
        <p:txBody>
          <a:bodyPr wrap="square">
            <a:spAutoFit/>
          </a:bodyPr>
          <a:lstStyle/>
          <a:p>
            <a:pPr marL="342900" lvl="0" indent="-342900">
              <a:buFont typeface="Arial" panose="020B0604020202020204" pitchFamily="34" charset="0"/>
              <a:buChar char="•"/>
            </a:pPr>
            <a:r>
              <a:rPr lang="fr-FR" dirty="0">
                <a:solidFill>
                  <a:srgbClr val="075045"/>
                </a:solidFill>
                <a:latin typeface="Source Sans Pro" panose="020B0503030403020204" pitchFamily="34" charset="77"/>
              </a:rPr>
              <a:t>La FAQ précise que « </a:t>
            </a:r>
            <a:r>
              <a:rPr lang="fr-FR" i="1" dirty="0">
                <a:solidFill>
                  <a:srgbClr val="075045"/>
                </a:solidFill>
                <a:latin typeface="Source Sans Pro" panose="020B0503030403020204" pitchFamily="34" charset="77"/>
              </a:rPr>
              <a:t>l’engagement des agriculteurs dans le Label Haie doit être effectif au cours des 5 ans</a:t>
            </a:r>
            <a:r>
              <a:rPr lang="fr-FR" dirty="0">
                <a:solidFill>
                  <a:srgbClr val="075045"/>
                </a:solidFill>
                <a:latin typeface="Source Sans Pro" panose="020B0503030403020204" pitchFamily="34" charset="77"/>
              </a:rPr>
              <a:t> », mais vu que la labellisation n’est obligatoire qu’au terme de la 5</a:t>
            </a:r>
            <a:r>
              <a:rPr lang="fr-FR" baseline="30000" dirty="0">
                <a:solidFill>
                  <a:srgbClr val="075045"/>
                </a:solidFill>
                <a:latin typeface="Source Sans Pro" panose="020B0503030403020204" pitchFamily="34" charset="77"/>
              </a:rPr>
              <a:t>ème</a:t>
            </a:r>
            <a:r>
              <a:rPr lang="fr-FR" dirty="0">
                <a:solidFill>
                  <a:srgbClr val="075045"/>
                </a:solidFill>
                <a:latin typeface="Source Sans Pro" panose="020B0503030403020204" pitchFamily="34" charset="77"/>
              </a:rPr>
              <a:t> année, </a:t>
            </a:r>
            <a:r>
              <a:rPr lang="fr-FR" b="1" dirty="0">
                <a:solidFill>
                  <a:srgbClr val="075045"/>
                </a:solidFill>
                <a:latin typeface="Source Sans Pro" panose="020B0503030403020204" pitchFamily="34" charset="77"/>
              </a:rPr>
              <a:t>comment faire appliquer ces exigences pendant les années où l’agriculteur n’est pas encore labellisé </a:t>
            </a:r>
            <a:r>
              <a:rPr lang="fr-FR" dirty="0">
                <a:solidFill>
                  <a:srgbClr val="075045"/>
                </a:solidFill>
                <a:latin typeface="Source Sans Pro" panose="020B0503030403020204" pitchFamily="34" charset="77"/>
              </a:rPr>
              <a:t>?</a:t>
            </a:r>
          </a:p>
          <a:p>
            <a:pPr marL="342900" lvl="0" indent="-342900">
              <a:buFont typeface="Arial" panose="020B0604020202020204" pitchFamily="34" charset="0"/>
              <a:buChar char="•"/>
            </a:pPr>
            <a:endParaRPr lang="fr-FR" dirty="0">
              <a:solidFill>
                <a:srgbClr val="075045"/>
              </a:solidFill>
              <a:latin typeface="Source Sans Pro" panose="020B0503030403020204" pitchFamily="34" charset="77"/>
            </a:endParaRPr>
          </a:p>
          <a:p>
            <a:pPr marL="342900" indent="-342900">
              <a:buFont typeface="Arial" panose="020B0604020202020204" pitchFamily="34" charset="0"/>
              <a:buChar char="•"/>
            </a:pPr>
            <a:r>
              <a:rPr lang="fr-FR" dirty="0">
                <a:solidFill>
                  <a:srgbClr val="075045"/>
                </a:solidFill>
                <a:latin typeface="Source Sans Pro" panose="020B0503030403020204" pitchFamily="34" charset="77"/>
              </a:rPr>
              <a:t>Que se passe-t-il </a:t>
            </a:r>
            <a:r>
              <a:rPr lang="fr-FR" b="1" dirty="0">
                <a:solidFill>
                  <a:srgbClr val="075045"/>
                </a:solidFill>
                <a:latin typeface="Source Sans Pro" panose="020B0503030403020204" pitchFamily="34" charset="77"/>
              </a:rPr>
              <a:t>si l’agriculteur perd le label </a:t>
            </a:r>
            <a:r>
              <a:rPr lang="fr-FR" dirty="0">
                <a:solidFill>
                  <a:srgbClr val="075045"/>
                </a:solidFill>
                <a:latin typeface="Source Sans Pro" panose="020B0503030403020204" pitchFamily="34" charset="77"/>
              </a:rPr>
              <a:t>une fois la contractualisation des </a:t>
            </a:r>
            <a:r>
              <a:rPr lang="fr-FR" b="1" dirty="0">
                <a:solidFill>
                  <a:srgbClr val="075045"/>
                </a:solidFill>
                <a:latin typeface="Source Sans Pro" panose="020B0503030403020204" pitchFamily="34" charset="77"/>
              </a:rPr>
              <a:t>PSE terminée </a:t>
            </a:r>
            <a:r>
              <a:rPr lang="fr-FR" dirty="0">
                <a:solidFill>
                  <a:srgbClr val="075045"/>
                </a:solidFill>
                <a:latin typeface="Source Sans Pro" panose="020B0503030403020204" pitchFamily="34" charset="77"/>
              </a:rPr>
              <a:t>? (liée à la question 6.4 de la FAQ) </a:t>
            </a:r>
          </a:p>
          <a:p>
            <a:pPr marL="342900" indent="-342900">
              <a:buFont typeface="Arial" panose="020B0604020202020204" pitchFamily="34" charset="0"/>
              <a:buChar char="•"/>
            </a:pPr>
            <a:endParaRPr lang="fr-FR" dirty="0">
              <a:solidFill>
                <a:srgbClr val="075045"/>
              </a:solidFill>
              <a:latin typeface="Source Sans Pro" panose="020B0503030403020204" pitchFamily="34" charset="77"/>
            </a:endParaRPr>
          </a:p>
          <a:p>
            <a:pPr marL="342900" indent="-342900">
              <a:buFont typeface="Arial" panose="020B0604020202020204" pitchFamily="34" charset="0"/>
              <a:buChar char="•"/>
            </a:pPr>
            <a:r>
              <a:rPr lang="fr-FR" dirty="0">
                <a:solidFill>
                  <a:srgbClr val="075045"/>
                </a:solidFill>
                <a:latin typeface="Source Sans Pro" panose="020B0503030403020204" pitchFamily="34" charset="77"/>
              </a:rPr>
              <a:t>Comment obliger une adhésion au Label alors que le </a:t>
            </a:r>
            <a:r>
              <a:rPr lang="fr-FR" b="1" dirty="0">
                <a:solidFill>
                  <a:srgbClr val="075045"/>
                </a:solidFill>
                <a:latin typeface="Source Sans Pro" panose="020B0503030403020204" pitchFamily="34" charset="77"/>
              </a:rPr>
              <a:t>projet PSE est terminé </a:t>
            </a:r>
            <a:r>
              <a:rPr lang="fr-FR" dirty="0">
                <a:solidFill>
                  <a:srgbClr val="075045"/>
                </a:solidFill>
                <a:latin typeface="Source Sans Pro" panose="020B0503030403020204" pitchFamily="34" charset="77"/>
              </a:rPr>
              <a:t>? </a:t>
            </a:r>
          </a:p>
          <a:p>
            <a:pPr marL="342900" indent="-342900">
              <a:buFont typeface="Arial" panose="020B0604020202020204" pitchFamily="34" charset="0"/>
              <a:buChar char="•"/>
            </a:pPr>
            <a:endParaRPr lang="fr-FR" dirty="0">
              <a:solidFill>
                <a:srgbClr val="075045"/>
              </a:solidFill>
              <a:latin typeface="Source Sans Pro" panose="020B0503030403020204" pitchFamily="34" charset="77"/>
            </a:endParaRPr>
          </a:p>
          <a:p>
            <a:pPr marL="342900" indent="-342900">
              <a:buFont typeface="Arial" panose="020B0604020202020204" pitchFamily="34" charset="0"/>
              <a:buChar char="•"/>
            </a:pPr>
            <a:r>
              <a:rPr lang="fr-FR" dirty="0">
                <a:solidFill>
                  <a:srgbClr val="075045"/>
                </a:solidFill>
                <a:latin typeface="Source Sans Pro" panose="020B0503030403020204" pitchFamily="34" charset="77"/>
              </a:rPr>
              <a:t>Que se passe-t-il </a:t>
            </a:r>
            <a:r>
              <a:rPr lang="fr-FR" b="1" dirty="0">
                <a:solidFill>
                  <a:srgbClr val="075045"/>
                </a:solidFill>
                <a:latin typeface="Source Sans Pro" panose="020B0503030403020204" pitchFamily="34" charset="77"/>
              </a:rPr>
              <a:t>si les agris n’atteignent pas les niveaux 2 </a:t>
            </a:r>
            <a:r>
              <a:rPr lang="fr-FR" dirty="0">
                <a:solidFill>
                  <a:srgbClr val="075045"/>
                </a:solidFill>
                <a:latin typeface="Source Sans Pro" panose="020B0503030403020204" pitchFamily="34" charset="77"/>
              </a:rPr>
              <a:t>puis 3 ? Quelle conséquence si une exploitation ne passe pas au niveau 2 / LH </a:t>
            </a:r>
            <a:r>
              <a:rPr lang="fr-FR" b="1" dirty="0">
                <a:solidFill>
                  <a:srgbClr val="075045"/>
                </a:solidFill>
                <a:latin typeface="Source Sans Pro" panose="020B0503030403020204" pitchFamily="34" charset="77"/>
              </a:rPr>
              <a:t>après la fin du contrat PSE </a:t>
            </a:r>
            <a:r>
              <a:rPr lang="fr-FR" dirty="0">
                <a:solidFill>
                  <a:srgbClr val="075045"/>
                </a:solidFill>
                <a:latin typeface="Source Sans Pro" panose="020B0503030403020204" pitchFamily="34" charset="77"/>
              </a:rPr>
              <a:t>?</a:t>
            </a:r>
          </a:p>
          <a:p>
            <a:endParaRPr lang="fr-FR" dirty="0"/>
          </a:p>
          <a:p>
            <a:pPr lvl="0"/>
            <a:endParaRPr lang="fr-FR" dirty="0"/>
          </a:p>
        </p:txBody>
      </p:sp>
    </p:spTree>
    <p:extLst>
      <p:ext uri="{BB962C8B-B14F-4D97-AF65-F5344CB8AC3E}">
        <p14:creationId xmlns:p14="http://schemas.microsoft.com/office/powerpoint/2010/main" val="95994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96410E-E7E9-F542-98BA-1EF7C715D300}"/>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Google Shape;85;p3">
            <a:extLst>
              <a:ext uri="{FF2B5EF4-FFF2-40B4-BE49-F238E27FC236}">
                <a16:creationId xmlns:a16="http://schemas.microsoft.com/office/drawing/2014/main" id="{68AC7100-C560-DB4C-AF9F-BC6133B468FE}"/>
              </a:ext>
            </a:extLst>
          </p:cNvPr>
          <p:cNvSpPr txBox="1">
            <a:spLocks/>
          </p:cNvSpPr>
          <p:nvPr/>
        </p:nvSpPr>
        <p:spPr>
          <a:xfrm>
            <a:off x="100362" y="601600"/>
            <a:ext cx="2419558" cy="255824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b="1" dirty="0">
                <a:solidFill>
                  <a:srgbClr val="075045"/>
                </a:solidFill>
                <a:latin typeface="Source Sans Pro" panose="020B0503030403020204" pitchFamily="34" charset="0"/>
                <a:ea typeface="Source Sans Pro" panose="020B0503030403020204" pitchFamily="34" charset="0"/>
              </a:rPr>
              <a:t>Questions / réponses</a:t>
            </a:r>
          </a:p>
          <a:p>
            <a:endParaRPr lang="fr-FR" sz="2400" b="1" dirty="0">
              <a:solidFill>
                <a:srgbClr val="075045"/>
              </a:solidFill>
              <a:latin typeface="Source Sans Pro" panose="020B0503030403020204" pitchFamily="34" charset="77"/>
            </a:endParaRPr>
          </a:p>
          <a:p>
            <a:r>
              <a:rPr lang="fr-FR" sz="2400" b="1" dirty="0">
                <a:solidFill>
                  <a:srgbClr val="075045"/>
                </a:solidFill>
                <a:latin typeface="Source Sans Pro" panose="020B0503030403020204" pitchFamily="34" charset="77"/>
              </a:rPr>
              <a:t>Financements apportés par l’AERMC</a:t>
            </a:r>
          </a:p>
        </p:txBody>
      </p:sp>
      <p:sp>
        <p:nvSpPr>
          <p:cNvPr id="9" name="Rectangle 8">
            <a:extLst>
              <a:ext uri="{FF2B5EF4-FFF2-40B4-BE49-F238E27FC236}">
                <a16:creationId xmlns:a16="http://schemas.microsoft.com/office/drawing/2014/main" id="{A58CDDCE-5C74-4947-92EF-E2E68FB3F559}"/>
              </a:ext>
            </a:extLst>
          </p:cNvPr>
          <p:cNvSpPr/>
          <p:nvPr/>
        </p:nvSpPr>
        <p:spPr>
          <a:xfrm>
            <a:off x="3019118" y="131074"/>
            <a:ext cx="7128492" cy="1569660"/>
          </a:xfrm>
          <a:prstGeom prst="rect">
            <a:avLst/>
          </a:prstGeom>
        </p:spPr>
        <p:txBody>
          <a:bodyPr wrap="square">
            <a:spAutoFit/>
          </a:bodyPr>
          <a:lstStyle/>
          <a:p>
            <a:r>
              <a:rPr lang="fr-FR" sz="2400" b="1" dirty="0">
                <a:solidFill>
                  <a:srgbClr val="075045"/>
                </a:solidFill>
              </a:rPr>
              <a:t>Financement des actions et des accompagnements techniques liés à la gestion durable des haies (s’appuyant sur le Label Haie) par l’Agence de l’eau RMC</a:t>
            </a:r>
          </a:p>
        </p:txBody>
      </p:sp>
      <p:sp>
        <p:nvSpPr>
          <p:cNvPr id="28" name="Rectangle 27">
            <a:extLst>
              <a:ext uri="{FF2B5EF4-FFF2-40B4-BE49-F238E27FC236}">
                <a16:creationId xmlns:a16="http://schemas.microsoft.com/office/drawing/2014/main" id="{D91C56F9-E2B5-6A4C-A481-4B68ECD71B2E}"/>
              </a:ext>
            </a:extLst>
          </p:cNvPr>
          <p:cNvSpPr/>
          <p:nvPr/>
        </p:nvSpPr>
        <p:spPr>
          <a:xfrm>
            <a:off x="3019118" y="1880724"/>
            <a:ext cx="7128492" cy="5462970"/>
          </a:xfrm>
          <a:prstGeom prst="rect">
            <a:avLst/>
          </a:prstGeom>
        </p:spPr>
        <p:txBody>
          <a:bodyPr wrap="square">
            <a:spAutoFit/>
          </a:bodyPr>
          <a:lstStyle/>
          <a:p>
            <a:pPr marL="342900" indent="-342900">
              <a:buFont typeface="Arial" panose="020B0604020202020204" pitchFamily="34" charset="0"/>
              <a:buChar char="•"/>
            </a:pPr>
            <a:r>
              <a:rPr lang="fr-FR" dirty="0">
                <a:solidFill>
                  <a:srgbClr val="075045"/>
                </a:solidFill>
              </a:rPr>
              <a:t>Quelles sont les </a:t>
            </a:r>
            <a:r>
              <a:rPr lang="fr-FR" b="1" dirty="0">
                <a:solidFill>
                  <a:srgbClr val="075045"/>
                </a:solidFill>
              </a:rPr>
              <a:t>dépenses éligibles </a:t>
            </a:r>
            <a:r>
              <a:rPr lang="fr-FR" dirty="0">
                <a:solidFill>
                  <a:srgbClr val="075045"/>
                </a:solidFill>
              </a:rPr>
              <a:t>et quelles sont les </a:t>
            </a:r>
            <a:r>
              <a:rPr lang="fr-FR" b="1" dirty="0">
                <a:solidFill>
                  <a:srgbClr val="075045"/>
                </a:solidFill>
              </a:rPr>
              <a:t>conditions d’éligibilités</a:t>
            </a:r>
            <a:r>
              <a:rPr lang="fr-FR" dirty="0">
                <a:solidFill>
                  <a:srgbClr val="075045"/>
                </a:solidFill>
              </a:rPr>
              <a:t> aux financements ?</a:t>
            </a:r>
          </a:p>
          <a:p>
            <a:pPr marL="342900" indent="-342900">
              <a:buFont typeface="Arial" panose="020B0604020202020204" pitchFamily="34" charset="0"/>
              <a:buChar char="•"/>
            </a:pPr>
            <a:endParaRPr lang="fr-FR" dirty="0">
              <a:solidFill>
                <a:srgbClr val="075045"/>
              </a:solidFill>
            </a:endParaRPr>
          </a:p>
          <a:p>
            <a:pPr marL="342900" indent="-342900">
              <a:buFont typeface="Arial" panose="020B0604020202020204" pitchFamily="34" charset="0"/>
              <a:buChar char="•"/>
            </a:pPr>
            <a:r>
              <a:rPr lang="fr-FR" dirty="0">
                <a:solidFill>
                  <a:srgbClr val="075045"/>
                </a:solidFill>
              </a:rPr>
              <a:t>L’OCG, pourra t-elle bénéficier des financements de l’Agence </a:t>
            </a:r>
            <a:r>
              <a:rPr lang="fr-FR" b="1" dirty="0">
                <a:solidFill>
                  <a:srgbClr val="075045"/>
                </a:solidFill>
              </a:rPr>
              <a:t>au-delà des 5 ans </a:t>
            </a:r>
            <a:r>
              <a:rPr lang="fr-FR" dirty="0">
                <a:solidFill>
                  <a:srgbClr val="075045"/>
                </a:solidFill>
              </a:rPr>
              <a:t>de PSE ? </a:t>
            </a:r>
          </a:p>
          <a:p>
            <a:pPr marL="342900" indent="-342900">
              <a:buFont typeface="Arial" panose="020B0604020202020204" pitchFamily="34" charset="0"/>
              <a:buChar char="•"/>
            </a:pPr>
            <a:endParaRPr lang="fr-FR" dirty="0">
              <a:solidFill>
                <a:srgbClr val="075045"/>
              </a:solidFill>
            </a:endParaRPr>
          </a:p>
          <a:p>
            <a:pPr marL="342900" indent="-342900">
              <a:buFont typeface="Arial" panose="020B0604020202020204" pitchFamily="34" charset="0"/>
              <a:buChar char="•"/>
            </a:pPr>
            <a:r>
              <a:rPr lang="fr-FR" dirty="0">
                <a:solidFill>
                  <a:srgbClr val="075045"/>
                </a:solidFill>
              </a:rPr>
              <a:t>L’Agence apporte un taux de financement 70% pour l’animation, est-ce que les </a:t>
            </a:r>
            <a:r>
              <a:rPr lang="fr-FR" b="1" dirty="0">
                <a:solidFill>
                  <a:srgbClr val="075045"/>
                </a:solidFill>
              </a:rPr>
              <a:t>30% restant </a:t>
            </a:r>
            <a:r>
              <a:rPr lang="fr-FR" dirty="0">
                <a:solidFill>
                  <a:srgbClr val="075045"/>
                </a:solidFill>
              </a:rPr>
              <a:t>doivent automatiquement être pris en charge par les porteurs ? Ou peuvent-ils être pris en charge par les agriculteurs ?</a:t>
            </a:r>
          </a:p>
          <a:p>
            <a:pPr marL="342900" indent="-342900">
              <a:buFont typeface="Arial" panose="020B0604020202020204" pitchFamily="34" charset="0"/>
              <a:buChar char="•"/>
            </a:pPr>
            <a:endParaRPr lang="fr-FR" dirty="0">
              <a:solidFill>
                <a:srgbClr val="3BA039"/>
              </a:solidFill>
            </a:endParaRPr>
          </a:p>
          <a:p>
            <a:pPr marL="342900" indent="-342900">
              <a:buFont typeface="Arial" panose="020B0604020202020204" pitchFamily="34" charset="0"/>
              <a:buChar char="•"/>
            </a:pPr>
            <a:r>
              <a:rPr lang="fr-FR" dirty="0">
                <a:solidFill>
                  <a:srgbClr val="3BA039"/>
                </a:solidFill>
              </a:rPr>
              <a:t>Comment s’organisera le </a:t>
            </a:r>
            <a:r>
              <a:rPr lang="fr-FR" b="1" dirty="0">
                <a:solidFill>
                  <a:srgbClr val="3BA039"/>
                </a:solidFill>
              </a:rPr>
              <a:t>contrôle des obligations liées au Label </a:t>
            </a:r>
            <a:r>
              <a:rPr lang="fr-FR" dirty="0">
                <a:solidFill>
                  <a:srgbClr val="075045"/>
                </a:solidFill>
              </a:rPr>
              <a:t>et l’éventuel </a:t>
            </a:r>
            <a:r>
              <a:rPr lang="fr-FR" b="1" dirty="0">
                <a:solidFill>
                  <a:srgbClr val="075045"/>
                </a:solidFill>
              </a:rPr>
              <a:t>remboursement d’une partie des PSE </a:t>
            </a:r>
            <a:r>
              <a:rPr lang="fr-FR" dirty="0">
                <a:solidFill>
                  <a:srgbClr val="075045"/>
                </a:solidFill>
              </a:rPr>
              <a:t>?</a:t>
            </a:r>
          </a:p>
          <a:p>
            <a:pPr marL="342900" indent="-342900">
              <a:buFont typeface="Arial" panose="020B0604020202020204" pitchFamily="34" charset="0"/>
              <a:buChar char="•"/>
            </a:pPr>
            <a:endParaRPr lang="fr-FR" dirty="0">
              <a:solidFill>
                <a:srgbClr val="3BA039"/>
              </a:solidFill>
            </a:endParaRPr>
          </a:p>
          <a:p>
            <a:pPr marL="342900" indent="-342900">
              <a:buFont typeface="Arial" panose="020B0604020202020204" pitchFamily="34" charset="0"/>
              <a:buChar char="•"/>
            </a:pPr>
            <a:r>
              <a:rPr lang="fr-FR" dirty="0">
                <a:solidFill>
                  <a:srgbClr val="3BA039"/>
                </a:solidFill>
              </a:rPr>
              <a:t>Les agriculteurs s’engageant dans le </a:t>
            </a:r>
            <a:r>
              <a:rPr lang="fr-FR" b="1" dirty="0">
                <a:solidFill>
                  <a:srgbClr val="3BA039"/>
                </a:solidFill>
              </a:rPr>
              <a:t>plan de relance </a:t>
            </a:r>
            <a:r>
              <a:rPr lang="fr-FR" dirty="0">
                <a:solidFill>
                  <a:srgbClr val="3BA039"/>
                </a:solidFill>
              </a:rPr>
              <a:t>« plantons des haies »  auront-ils l’obligation d’adhérer au Label Haie s’ils ne bénéficient pas du financement PSE ? </a:t>
            </a:r>
          </a:p>
        </p:txBody>
      </p:sp>
    </p:spTree>
    <p:extLst>
      <p:ext uri="{BB962C8B-B14F-4D97-AF65-F5344CB8AC3E}">
        <p14:creationId xmlns:p14="http://schemas.microsoft.com/office/powerpoint/2010/main" val="943151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51628E-5F1E-E447-8CE2-3750BC3B26E0}"/>
              </a:ext>
            </a:extLst>
          </p:cNvPr>
          <p:cNvSpPr/>
          <p:nvPr/>
        </p:nvSpPr>
        <p:spPr>
          <a:xfrm>
            <a:off x="0" y="0"/>
            <a:ext cx="10691813" cy="3779837"/>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Google Shape;91;p4">
            <a:extLst>
              <a:ext uri="{FF2B5EF4-FFF2-40B4-BE49-F238E27FC236}">
                <a16:creationId xmlns:a16="http://schemas.microsoft.com/office/drawing/2014/main" id="{4768AAE0-F3B3-EB4E-88BD-F237F0C47C2E}"/>
              </a:ext>
            </a:extLst>
          </p:cNvPr>
          <p:cNvSpPr txBox="1">
            <a:spLocks/>
          </p:cNvSpPr>
          <p:nvPr/>
        </p:nvSpPr>
        <p:spPr>
          <a:xfrm>
            <a:off x="385455" y="955308"/>
            <a:ext cx="8839688" cy="1356120"/>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pPr>
              <a:lnSpc>
                <a:spcPct val="100000"/>
              </a:lnSpc>
              <a:spcBef>
                <a:spcPts val="0"/>
              </a:spcBef>
              <a:buClr>
                <a:srgbClr val="000000"/>
              </a:buClr>
              <a:buSzPts val="2600"/>
            </a:pPr>
            <a:r>
              <a:rPr lang="fr-FR" sz="4677" b="1" dirty="0">
                <a:solidFill>
                  <a:srgbClr val="075045"/>
                </a:solidFill>
                <a:latin typeface="Roboto"/>
                <a:ea typeface="Roboto"/>
                <a:cs typeface="Roboto"/>
                <a:sym typeface="Roboto"/>
              </a:rPr>
              <a:t>Intégration de la haie dans le dispositif PSE</a:t>
            </a:r>
          </a:p>
        </p:txBody>
      </p:sp>
    </p:spTree>
    <p:extLst>
      <p:ext uri="{BB962C8B-B14F-4D97-AF65-F5344CB8AC3E}">
        <p14:creationId xmlns:p14="http://schemas.microsoft.com/office/powerpoint/2010/main" val="738228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667C22-11D3-314B-A4D9-B27A127F13AD}"/>
              </a:ext>
            </a:extLst>
          </p:cNvPr>
          <p:cNvSpPr/>
          <p:nvPr/>
        </p:nvSpPr>
        <p:spPr>
          <a:xfrm>
            <a:off x="2910468" y="666161"/>
            <a:ext cx="7514250" cy="7109639"/>
          </a:xfrm>
          <a:prstGeom prst="rect">
            <a:avLst/>
          </a:prstGeom>
        </p:spPr>
        <p:txBody>
          <a:bodyPr wrap="square">
            <a:spAutoFit/>
          </a:bodyPr>
          <a:lstStyle/>
          <a:p>
            <a:pPr marL="342900" indent="-342900">
              <a:buFont typeface="Arial" panose="020B0604020202020204" pitchFamily="34" charset="0"/>
              <a:buChar char="•"/>
            </a:pPr>
            <a:r>
              <a:rPr lang="fr-FR" sz="2400" dirty="0">
                <a:solidFill>
                  <a:srgbClr val="075045"/>
                </a:solidFill>
                <a:latin typeface="Source Sans Pro" panose="020B0503030403020204" pitchFamily="34" charset="77"/>
              </a:rPr>
              <a:t>Introduction et rappel du contexte du Label Haie dans le cadre du dispositif notifié et fixé par l’AERMC</a:t>
            </a:r>
          </a:p>
          <a:p>
            <a:pPr marL="342900" indent="-342900">
              <a:buFont typeface="Arial" panose="020B0604020202020204" pitchFamily="34" charset="0"/>
              <a:buChar char="•"/>
            </a:pPr>
            <a:endParaRPr lang="fr-FR" sz="2400" dirty="0">
              <a:solidFill>
                <a:srgbClr val="075045"/>
              </a:solidFill>
              <a:latin typeface="Source Sans Pro" panose="020B0503030403020204" pitchFamily="34" charset="77"/>
            </a:endParaRPr>
          </a:p>
          <a:p>
            <a:pPr marL="342900" indent="-342900">
              <a:buFont typeface="Arial" panose="020B0604020202020204" pitchFamily="34" charset="0"/>
              <a:buChar char="•"/>
            </a:pPr>
            <a:r>
              <a:rPr lang="fr-FR" sz="2400" dirty="0">
                <a:solidFill>
                  <a:srgbClr val="075045"/>
                </a:solidFill>
                <a:latin typeface="Source Sans Pro" panose="020B0503030403020204" pitchFamily="34" charset="77"/>
              </a:rPr>
              <a:t>Présentation du Label Haie </a:t>
            </a:r>
          </a:p>
          <a:p>
            <a:r>
              <a:rPr lang="fr-FR" sz="2400" b="1" dirty="0">
                <a:solidFill>
                  <a:srgbClr val="075045"/>
                </a:solidFill>
                <a:latin typeface="Source Sans Pro" panose="020B0503030403020204" pitchFamily="34" charset="77"/>
              </a:rPr>
              <a:t>&gt;&gt; question/réponse</a:t>
            </a:r>
          </a:p>
          <a:p>
            <a:endParaRPr lang="fr-FR" sz="2400" dirty="0">
              <a:solidFill>
                <a:srgbClr val="075045"/>
              </a:solidFill>
              <a:latin typeface="Source Sans Pro" panose="020B0503030403020204" pitchFamily="34" charset="77"/>
            </a:endParaRPr>
          </a:p>
          <a:p>
            <a:pPr marL="342900" indent="-342900">
              <a:buFont typeface="Arial" panose="020B0604020202020204" pitchFamily="34" charset="0"/>
              <a:buChar char="•"/>
            </a:pPr>
            <a:r>
              <a:rPr lang="fr-FR" sz="2400" dirty="0">
                <a:solidFill>
                  <a:srgbClr val="075045"/>
                </a:solidFill>
                <a:latin typeface="Source Sans Pro" panose="020B0503030403020204" pitchFamily="34" charset="77"/>
              </a:rPr>
              <a:t>Articulation dispositif PSE et Label Haie et calendrier de mise en œuvre </a:t>
            </a:r>
          </a:p>
          <a:p>
            <a:r>
              <a:rPr lang="fr-FR" sz="2400" b="1" dirty="0">
                <a:solidFill>
                  <a:srgbClr val="075045"/>
                </a:solidFill>
                <a:latin typeface="Source Sans Pro" panose="020B0503030403020204" pitchFamily="34" charset="77"/>
              </a:rPr>
              <a:t>&gt;&gt; question/réponse</a:t>
            </a:r>
          </a:p>
          <a:p>
            <a:pPr marL="342900" indent="-342900">
              <a:buFont typeface="Arial" panose="020B0604020202020204" pitchFamily="34" charset="0"/>
              <a:buChar char="•"/>
            </a:pPr>
            <a:endParaRPr lang="fr-FR" sz="2400" dirty="0">
              <a:solidFill>
                <a:srgbClr val="075045"/>
              </a:solidFill>
              <a:latin typeface="Source Sans Pro" panose="020B0503030403020204" pitchFamily="34" charset="77"/>
            </a:endParaRPr>
          </a:p>
          <a:p>
            <a:pPr marL="342900" indent="-342900">
              <a:buFont typeface="Arial" panose="020B0604020202020204" pitchFamily="34" charset="0"/>
              <a:buChar char="•"/>
            </a:pPr>
            <a:r>
              <a:rPr lang="fr-FR" sz="2400" dirty="0">
                <a:solidFill>
                  <a:srgbClr val="075045"/>
                </a:solidFill>
                <a:latin typeface="Source Sans Pro" panose="020B0503030403020204" pitchFamily="34" charset="77"/>
              </a:rPr>
              <a:t>Modalités d’intégration de la haie dans le dispositif : Présentation des travaux conduits dans le  GT PSE Haie et précisions sur l’indicateur % IAE fié par l’AERMC</a:t>
            </a:r>
          </a:p>
          <a:p>
            <a:r>
              <a:rPr lang="fr-FR" sz="2400" b="1" dirty="0">
                <a:solidFill>
                  <a:srgbClr val="075045"/>
                </a:solidFill>
                <a:latin typeface="Source Sans Pro" panose="020B0503030403020204" pitchFamily="34" charset="77"/>
              </a:rPr>
              <a:t>&gt;&gt; question/réponse</a:t>
            </a:r>
          </a:p>
          <a:p>
            <a:pPr marL="342900" indent="-342900">
              <a:buFont typeface="Arial" panose="020B0604020202020204" pitchFamily="34" charset="0"/>
              <a:buChar char="•"/>
            </a:pPr>
            <a:endParaRPr lang="fr-FR" sz="2400" dirty="0">
              <a:solidFill>
                <a:srgbClr val="075045"/>
              </a:solidFill>
              <a:latin typeface="Source Sans Pro" panose="020B0503030403020204" pitchFamily="34" charset="77"/>
            </a:endParaRPr>
          </a:p>
          <a:p>
            <a:pPr marL="342900" indent="-342900">
              <a:buFont typeface="Arial" panose="020B0604020202020204" pitchFamily="34" charset="0"/>
              <a:buChar char="•"/>
            </a:pPr>
            <a:endParaRPr lang="fr-FR" sz="2400" dirty="0">
              <a:solidFill>
                <a:srgbClr val="075045"/>
              </a:solidFill>
              <a:latin typeface="Source Sans Pro" panose="020B0503030403020204" pitchFamily="34" charset="77"/>
            </a:endParaRPr>
          </a:p>
          <a:p>
            <a:endParaRPr lang="fr-FR" sz="3200" b="1" dirty="0">
              <a:solidFill>
                <a:srgbClr val="075045"/>
              </a:solidFill>
              <a:latin typeface="Roboto"/>
              <a:ea typeface="Roboto"/>
              <a:cs typeface="Roboto"/>
              <a:sym typeface="Roboto"/>
            </a:endParaRPr>
          </a:p>
          <a:p>
            <a:endParaRPr lang="fr-FR" sz="1600" b="1" dirty="0">
              <a:solidFill>
                <a:srgbClr val="075045"/>
              </a:solidFill>
              <a:latin typeface="Source Sans Pro" panose="020B0503030403020204" pitchFamily="34" charset="0"/>
            </a:endParaRPr>
          </a:p>
        </p:txBody>
      </p:sp>
      <p:sp>
        <p:nvSpPr>
          <p:cNvPr id="7" name="Rectangle 6">
            <a:extLst>
              <a:ext uri="{FF2B5EF4-FFF2-40B4-BE49-F238E27FC236}">
                <a16:creationId xmlns:a16="http://schemas.microsoft.com/office/drawing/2014/main" id="{8E96410E-E7E9-F542-98BA-1EF7C715D300}"/>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Google Shape;85;p3">
            <a:extLst>
              <a:ext uri="{FF2B5EF4-FFF2-40B4-BE49-F238E27FC236}">
                <a16:creationId xmlns:a16="http://schemas.microsoft.com/office/drawing/2014/main" id="{8BA78AFF-FCCD-DE4B-94A6-D558FD7D44BE}"/>
              </a:ext>
            </a:extLst>
          </p:cNvPr>
          <p:cNvSpPr txBox="1">
            <a:spLocks/>
          </p:cNvSpPr>
          <p:nvPr/>
        </p:nvSpPr>
        <p:spPr>
          <a:xfrm>
            <a:off x="164077" y="0"/>
            <a:ext cx="2091404" cy="255824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b="1" dirty="0">
                <a:solidFill>
                  <a:srgbClr val="075045"/>
                </a:solidFill>
                <a:latin typeface="Source Sans Pro" panose="020B0503030403020204" pitchFamily="34" charset="77"/>
              </a:rPr>
              <a:t>Ordre du jour de la réunion</a:t>
            </a:r>
          </a:p>
          <a:p>
            <a:endParaRPr lang="fr-FR" sz="2400" b="1" dirty="0">
              <a:solidFill>
                <a:srgbClr val="075045"/>
              </a:solidFill>
              <a:latin typeface="Source Sans Pro" panose="020B0503030403020204" pitchFamily="34" charset="77"/>
            </a:endParaRPr>
          </a:p>
          <a:p>
            <a:r>
              <a:rPr lang="fr-FR" sz="2400" b="1" dirty="0">
                <a:solidFill>
                  <a:srgbClr val="075045"/>
                </a:solidFill>
                <a:latin typeface="Source Sans Pro" panose="020B0503030403020204" pitchFamily="34" charset="77"/>
              </a:rPr>
              <a:t>Durée : 2h</a:t>
            </a:r>
          </a:p>
          <a:p>
            <a:endParaRPr lang="fr-FR" sz="2400" b="1" dirty="0">
              <a:solidFill>
                <a:srgbClr val="075045"/>
              </a:solidFill>
              <a:latin typeface="Source Sans Pro" panose="020B0503030403020204" pitchFamily="34" charset="77"/>
            </a:endParaRPr>
          </a:p>
          <a:p>
            <a:r>
              <a:rPr lang="fr-FR" sz="2400" b="1" dirty="0">
                <a:solidFill>
                  <a:srgbClr val="075045"/>
                </a:solidFill>
                <a:latin typeface="Source Sans Pro" panose="020B0503030403020204" pitchFamily="34" charset="77"/>
              </a:rPr>
              <a:t> </a:t>
            </a:r>
          </a:p>
        </p:txBody>
      </p:sp>
    </p:spTree>
    <p:extLst>
      <p:ext uri="{BB962C8B-B14F-4D97-AF65-F5344CB8AC3E}">
        <p14:creationId xmlns:p14="http://schemas.microsoft.com/office/powerpoint/2010/main" val="3619059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305FB4E-02B6-2047-8642-96AE86FB8AFF}"/>
              </a:ext>
            </a:extLst>
          </p:cNvPr>
          <p:cNvPicPr>
            <a:picLocks noChangeAspect="1"/>
          </p:cNvPicPr>
          <p:nvPr/>
        </p:nvPicPr>
        <p:blipFill rotWithShape="1">
          <a:blip r:embed="rId3"/>
          <a:srcRect l="31414" t="12674" r="18604" b="15284"/>
          <a:stretch/>
        </p:blipFill>
        <p:spPr>
          <a:xfrm>
            <a:off x="2620282" y="291806"/>
            <a:ext cx="7859863" cy="6976062"/>
          </a:xfrm>
          <a:prstGeom prst="rect">
            <a:avLst/>
          </a:prstGeom>
        </p:spPr>
      </p:pic>
      <p:sp>
        <p:nvSpPr>
          <p:cNvPr id="7" name="Rectangle 6">
            <a:extLst>
              <a:ext uri="{FF2B5EF4-FFF2-40B4-BE49-F238E27FC236}">
                <a16:creationId xmlns:a16="http://schemas.microsoft.com/office/drawing/2014/main" id="{8E96410E-E7E9-F542-98BA-1EF7C715D300}"/>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Google Shape;85;p3">
            <a:extLst>
              <a:ext uri="{FF2B5EF4-FFF2-40B4-BE49-F238E27FC236}">
                <a16:creationId xmlns:a16="http://schemas.microsoft.com/office/drawing/2014/main" id="{8BA78AFF-FCCD-DE4B-94A6-D558FD7D44BE}"/>
              </a:ext>
            </a:extLst>
          </p:cNvPr>
          <p:cNvSpPr txBox="1">
            <a:spLocks/>
          </p:cNvSpPr>
          <p:nvPr/>
        </p:nvSpPr>
        <p:spPr>
          <a:xfrm>
            <a:off x="100362" y="601600"/>
            <a:ext cx="2419558" cy="4743004"/>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b="1" dirty="0">
                <a:solidFill>
                  <a:srgbClr val="075045"/>
                </a:solidFill>
                <a:latin typeface="Source Sans Pro" panose="020B0503030403020204" pitchFamily="34" charset="77"/>
              </a:rPr>
              <a:t>Constitution d’un GT PSE-Haie</a:t>
            </a:r>
          </a:p>
          <a:p>
            <a:endParaRPr lang="fr-FR" sz="2400" b="1" dirty="0">
              <a:solidFill>
                <a:srgbClr val="075045"/>
              </a:solidFill>
              <a:latin typeface="Source Sans Pro" panose="020B0503030403020204" pitchFamily="34" charset="77"/>
            </a:endParaRPr>
          </a:p>
          <a:p>
            <a:r>
              <a:rPr lang="fr-FR" sz="2400" dirty="0">
                <a:solidFill>
                  <a:srgbClr val="075045"/>
                </a:solidFill>
                <a:latin typeface="Source Sans Pro" panose="020B0503030403020204" pitchFamily="34" charset="77"/>
              </a:rPr>
              <a:t>Programmation des présentations du Label Haie au pied des haies</a:t>
            </a:r>
          </a:p>
          <a:p>
            <a:endParaRPr lang="fr-FR" sz="2400" b="1" dirty="0">
              <a:solidFill>
                <a:srgbClr val="075045"/>
              </a:solidFill>
              <a:latin typeface="Source Sans Pro" panose="020B0503030403020204" pitchFamily="34" charset="77"/>
            </a:endParaRPr>
          </a:p>
          <a:p>
            <a:r>
              <a:rPr lang="fr-FR" sz="2400" b="1" dirty="0">
                <a:solidFill>
                  <a:srgbClr val="075045"/>
                </a:solidFill>
                <a:latin typeface="Source Sans Pro" panose="020B0503030403020204" pitchFamily="34" charset="77"/>
              </a:rPr>
              <a:t>Total 38 territoires PSE engagés dans le GT PSE HAIE</a:t>
            </a:r>
          </a:p>
          <a:p>
            <a:endParaRPr lang="fr-FR" sz="2400" b="1" dirty="0">
              <a:solidFill>
                <a:srgbClr val="075045"/>
              </a:solidFill>
              <a:latin typeface="Source Sans Pro" panose="020B0503030403020204" pitchFamily="34" charset="77"/>
            </a:endParaRPr>
          </a:p>
          <a:p>
            <a:endParaRPr lang="fr-FR" sz="2400" b="1" dirty="0">
              <a:solidFill>
                <a:srgbClr val="075045"/>
              </a:solidFill>
              <a:latin typeface="Source Sans Pro" panose="020B0503030403020204" pitchFamily="34" charset="77"/>
            </a:endParaRPr>
          </a:p>
        </p:txBody>
      </p:sp>
      <p:sp>
        <p:nvSpPr>
          <p:cNvPr id="21" name="Rectangle 20">
            <a:extLst>
              <a:ext uri="{FF2B5EF4-FFF2-40B4-BE49-F238E27FC236}">
                <a16:creationId xmlns:a16="http://schemas.microsoft.com/office/drawing/2014/main" id="{EC70D2C9-54AD-DB47-9CF4-12629D409761}"/>
              </a:ext>
            </a:extLst>
          </p:cNvPr>
          <p:cNvSpPr/>
          <p:nvPr/>
        </p:nvSpPr>
        <p:spPr>
          <a:xfrm>
            <a:off x="7293082" y="291806"/>
            <a:ext cx="774571" cy="461665"/>
          </a:xfrm>
          <a:prstGeom prst="rect">
            <a:avLst/>
          </a:prstGeom>
        </p:spPr>
        <p:txBody>
          <a:bodyPr wrap="none">
            <a:spAutoFit/>
          </a:bodyPr>
          <a:lstStyle/>
          <a:p>
            <a:r>
              <a:rPr lang="fr-FR" sz="2400" b="1" dirty="0">
                <a:solidFill>
                  <a:srgbClr val="075045"/>
                </a:solidFill>
                <a:latin typeface="Source Sans Pro" panose="020B0503030403020204" pitchFamily="34" charset="77"/>
              </a:rPr>
              <a:t>4/11</a:t>
            </a:r>
            <a:endParaRPr lang="fr-FR" dirty="0"/>
          </a:p>
        </p:txBody>
      </p:sp>
      <p:sp>
        <p:nvSpPr>
          <p:cNvPr id="22" name="Rectangle 21">
            <a:extLst>
              <a:ext uri="{FF2B5EF4-FFF2-40B4-BE49-F238E27FC236}">
                <a16:creationId xmlns:a16="http://schemas.microsoft.com/office/drawing/2014/main" id="{05591143-AB7C-3B42-97B7-4183935C24A1}"/>
              </a:ext>
            </a:extLst>
          </p:cNvPr>
          <p:cNvSpPr/>
          <p:nvPr/>
        </p:nvSpPr>
        <p:spPr>
          <a:xfrm>
            <a:off x="7958438" y="2602103"/>
            <a:ext cx="774571" cy="461665"/>
          </a:xfrm>
          <a:prstGeom prst="rect">
            <a:avLst/>
          </a:prstGeom>
        </p:spPr>
        <p:txBody>
          <a:bodyPr wrap="none">
            <a:spAutoFit/>
          </a:bodyPr>
          <a:lstStyle/>
          <a:p>
            <a:r>
              <a:rPr lang="fr-FR" sz="2400" b="1" dirty="0">
                <a:solidFill>
                  <a:srgbClr val="075045"/>
                </a:solidFill>
                <a:latin typeface="Source Sans Pro" panose="020B0503030403020204" pitchFamily="34" charset="77"/>
              </a:rPr>
              <a:t>5/11</a:t>
            </a:r>
            <a:endParaRPr lang="fr-FR" dirty="0"/>
          </a:p>
        </p:txBody>
      </p:sp>
      <p:sp>
        <p:nvSpPr>
          <p:cNvPr id="23" name="Rectangle 22">
            <a:extLst>
              <a:ext uri="{FF2B5EF4-FFF2-40B4-BE49-F238E27FC236}">
                <a16:creationId xmlns:a16="http://schemas.microsoft.com/office/drawing/2014/main" id="{A69BFD77-0769-954E-B649-D845B9C6E3D9}"/>
              </a:ext>
            </a:extLst>
          </p:cNvPr>
          <p:cNvSpPr/>
          <p:nvPr/>
        </p:nvSpPr>
        <p:spPr>
          <a:xfrm>
            <a:off x="7845715" y="4218005"/>
            <a:ext cx="936475" cy="461665"/>
          </a:xfrm>
          <a:prstGeom prst="rect">
            <a:avLst/>
          </a:prstGeom>
        </p:spPr>
        <p:txBody>
          <a:bodyPr wrap="none">
            <a:spAutoFit/>
          </a:bodyPr>
          <a:lstStyle/>
          <a:p>
            <a:r>
              <a:rPr lang="fr-FR" sz="2400" b="1" dirty="0">
                <a:solidFill>
                  <a:srgbClr val="075045"/>
                </a:solidFill>
                <a:latin typeface="Source Sans Pro" panose="020B0503030403020204" pitchFamily="34" charset="77"/>
              </a:rPr>
              <a:t>12/11</a:t>
            </a:r>
            <a:endParaRPr lang="fr-FR" dirty="0"/>
          </a:p>
        </p:txBody>
      </p:sp>
      <p:sp>
        <p:nvSpPr>
          <p:cNvPr id="24" name="Rectangle 23">
            <a:extLst>
              <a:ext uri="{FF2B5EF4-FFF2-40B4-BE49-F238E27FC236}">
                <a16:creationId xmlns:a16="http://schemas.microsoft.com/office/drawing/2014/main" id="{8A3B2007-34F7-2C4B-8290-4F476D855EA0}"/>
              </a:ext>
            </a:extLst>
          </p:cNvPr>
          <p:cNvSpPr/>
          <p:nvPr/>
        </p:nvSpPr>
        <p:spPr>
          <a:xfrm>
            <a:off x="5516208" y="2536392"/>
            <a:ext cx="936475" cy="461665"/>
          </a:xfrm>
          <a:prstGeom prst="rect">
            <a:avLst/>
          </a:prstGeom>
        </p:spPr>
        <p:txBody>
          <a:bodyPr wrap="none">
            <a:spAutoFit/>
          </a:bodyPr>
          <a:lstStyle/>
          <a:p>
            <a:r>
              <a:rPr lang="fr-FR" sz="2400" b="1" dirty="0">
                <a:solidFill>
                  <a:srgbClr val="075045"/>
                </a:solidFill>
                <a:latin typeface="Source Sans Pro" panose="020B0503030403020204" pitchFamily="34" charset="77"/>
              </a:rPr>
              <a:t>29/10</a:t>
            </a:r>
            <a:endParaRPr lang="fr-FR" dirty="0"/>
          </a:p>
        </p:txBody>
      </p:sp>
      <p:sp>
        <p:nvSpPr>
          <p:cNvPr id="25" name="Rectangle 24">
            <a:extLst>
              <a:ext uri="{FF2B5EF4-FFF2-40B4-BE49-F238E27FC236}">
                <a16:creationId xmlns:a16="http://schemas.microsoft.com/office/drawing/2014/main" id="{AC115034-76EE-4F48-900C-DEADA077ABD9}"/>
              </a:ext>
            </a:extLst>
          </p:cNvPr>
          <p:cNvSpPr/>
          <p:nvPr/>
        </p:nvSpPr>
        <p:spPr>
          <a:xfrm>
            <a:off x="4480021" y="4341291"/>
            <a:ext cx="936475" cy="461665"/>
          </a:xfrm>
          <a:prstGeom prst="rect">
            <a:avLst/>
          </a:prstGeom>
        </p:spPr>
        <p:txBody>
          <a:bodyPr wrap="none">
            <a:spAutoFit/>
          </a:bodyPr>
          <a:lstStyle/>
          <a:p>
            <a:r>
              <a:rPr lang="fr-FR" sz="2400" b="1" dirty="0">
                <a:solidFill>
                  <a:srgbClr val="075045"/>
                </a:solidFill>
                <a:latin typeface="Source Sans Pro" panose="020B0503030403020204" pitchFamily="34" charset="77"/>
              </a:rPr>
              <a:t>28/10</a:t>
            </a:r>
            <a:endParaRPr lang="fr-FR" dirty="0"/>
          </a:p>
        </p:txBody>
      </p:sp>
      <p:sp>
        <p:nvSpPr>
          <p:cNvPr id="26" name="Rectangle 25">
            <a:extLst>
              <a:ext uri="{FF2B5EF4-FFF2-40B4-BE49-F238E27FC236}">
                <a16:creationId xmlns:a16="http://schemas.microsoft.com/office/drawing/2014/main" id="{C0DF4252-E55B-B74F-AB52-824266C01247}"/>
              </a:ext>
            </a:extLst>
          </p:cNvPr>
          <p:cNvSpPr/>
          <p:nvPr/>
        </p:nvSpPr>
        <p:spPr>
          <a:xfrm>
            <a:off x="3518788" y="2761816"/>
            <a:ext cx="936475" cy="461665"/>
          </a:xfrm>
          <a:prstGeom prst="rect">
            <a:avLst/>
          </a:prstGeom>
        </p:spPr>
        <p:txBody>
          <a:bodyPr wrap="none">
            <a:spAutoFit/>
          </a:bodyPr>
          <a:lstStyle/>
          <a:p>
            <a:r>
              <a:rPr lang="fr-FR" sz="2400" b="1" dirty="0">
                <a:solidFill>
                  <a:srgbClr val="075045"/>
                </a:solidFill>
                <a:latin typeface="Source Sans Pro" panose="020B0503030403020204" pitchFamily="34" charset="77"/>
              </a:rPr>
              <a:t>30/10</a:t>
            </a:r>
            <a:endParaRPr lang="fr-FR" dirty="0"/>
          </a:p>
        </p:txBody>
      </p:sp>
      <p:sp>
        <p:nvSpPr>
          <p:cNvPr id="27" name="Rectangle 26">
            <a:extLst>
              <a:ext uri="{FF2B5EF4-FFF2-40B4-BE49-F238E27FC236}">
                <a16:creationId xmlns:a16="http://schemas.microsoft.com/office/drawing/2014/main" id="{C6E67024-7F79-7E43-8BCD-D61237E92A5A}"/>
              </a:ext>
            </a:extLst>
          </p:cNvPr>
          <p:cNvSpPr/>
          <p:nvPr/>
        </p:nvSpPr>
        <p:spPr>
          <a:xfrm>
            <a:off x="2947776" y="1736178"/>
            <a:ext cx="936475" cy="461665"/>
          </a:xfrm>
          <a:prstGeom prst="rect">
            <a:avLst/>
          </a:prstGeom>
        </p:spPr>
        <p:txBody>
          <a:bodyPr wrap="none">
            <a:spAutoFit/>
          </a:bodyPr>
          <a:lstStyle/>
          <a:p>
            <a:r>
              <a:rPr lang="fr-FR" sz="2400" b="1" dirty="0">
                <a:solidFill>
                  <a:srgbClr val="075045"/>
                </a:solidFill>
                <a:latin typeface="Source Sans Pro" panose="020B0503030403020204" pitchFamily="34" charset="77"/>
              </a:rPr>
              <a:t>27/10</a:t>
            </a:r>
            <a:endParaRPr lang="fr-FR" dirty="0"/>
          </a:p>
        </p:txBody>
      </p:sp>
      <p:sp>
        <p:nvSpPr>
          <p:cNvPr id="28" name="Ellipse 27">
            <a:extLst>
              <a:ext uri="{FF2B5EF4-FFF2-40B4-BE49-F238E27FC236}">
                <a16:creationId xmlns:a16="http://schemas.microsoft.com/office/drawing/2014/main" id="{9BFC69D0-8100-DA47-9FF9-FB28EB9F4859}"/>
              </a:ext>
            </a:extLst>
          </p:cNvPr>
          <p:cNvSpPr/>
          <p:nvPr/>
        </p:nvSpPr>
        <p:spPr>
          <a:xfrm rot="1570816">
            <a:off x="2477868" y="2442239"/>
            <a:ext cx="6687431" cy="1949459"/>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Ellipse 28">
            <a:extLst>
              <a:ext uri="{FF2B5EF4-FFF2-40B4-BE49-F238E27FC236}">
                <a16:creationId xmlns:a16="http://schemas.microsoft.com/office/drawing/2014/main" id="{3ACCE897-65C0-654D-BF4F-0488506B81AD}"/>
              </a:ext>
            </a:extLst>
          </p:cNvPr>
          <p:cNvSpPr/>
          <p:nvPr/>
        </p:nvSpPr>
        <p:spPr>
          <a:xfrm>
            <a:off x="4668975" y="4876325"/>
            <a:ext cx="3066337" cy="2136040"/>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93C91D47-BF09-C24E-9F2B-C8B3F09B9D28}"/>
              </a:ext>
            </a:extLst>
          </p:cNvPr>
          <p:cNvSpPr/>
          <p:nvPr/>
        </p:nvSpPr>
        <p:spPr>
          <a:xfrm>
            <a:off x="2606218" y="4931243"/>
            <a:ext cx="2419558" cy="830997"/>
          </a:xfrm>
          <a:prstGeom prst="rect">
            <a:avLst/>
          </a:prstGeom>
        </p:spPr>
        <p:txBody>
          <a:bodyPr wrap="square">
            <a:spAutoFit/>
          </a:bodyPr>
          <a:lstStyle/>
          <a:p>
            <a:r>
              <a:rPr lang="fr-FR" sz="1600" b="1" u="sng" dirty="0">
                <a:solidFill>
                  <a:srgbClr val="11483D"/>
                </a:solidFill>
                <a:latin typeface="Source Sans Pro"/>
                <a:cs typeface="Source Sans Pro"/>
              </a:rPr>
              <a:t>Agence de l’eau Adour Garonne et Conseil Régional Occitanie</a:t>
            </a:r>
          </a:p>
        </p:txBody>
      </p:sp>
      <p:pic>
        <p:nvPicPr>
          <p:cNvPr id="31" name="Image 30">
            <a:extLst>
              <a:ext uri="{FF2B5EF4-FFF2-40B4-BE49-F238E27FC236}">
                <a16:creationId xmlns:a16="http://schemas.microsoft.com/office/drawing/2014/main" id="{7872A17A-168F-E84A-A33C-023B1332E89B}"/>
              </a:ext>
            </a:extLst>
          </p:cNvPr>
          <p:cNvPicPr>
            <a:picLocks noChangeAspect="1"/>
          </p:cNvPicPr>
          <p:nvPr/>
        </p:nvPicPr>
        <p:blipFill>
          <a:blip r:embed="rId4"/>
          <a:stretch>
            <a:fillRect/>
          </a:stretch>
        </p:blipFill>
        <p:spPr>
          <a:xfrm>
            <a:off x="4232498" y="872337"/>
            <a:ext cx="1872936" cy="1556296"/>
          </a:xfrm>
          <a:prstGeom prst="rect">
            <a:avLst/>
          </a:prstGeom>
        </p:spPr>
      </p:pic>
      <p:sp>
        <p:nvSpPr>
          <p:cNvPr id="32" name="Rectangle 31">
            <a:extLst>
              <a:ext uri="{FF2B5EF4-FFF2-40B4-BE49-F238E27FC236}">
                <a16:creationId xmlns:a16="http://schemas.microsoft.com/office/drawing/2014/main" id="{BF801715-7B03-AD44-8B52-B0BA04D8BBBB}"/>
              </a:ext>
            </a:extLst>
          </p:cNvPr>
          <p:cNvSpPr/>
          <p:nvPr/>
        </p:nvSpPr>
        <p:spPr>
          <a:xfrm>
            <a:off x="3685875" y="365768"/>
            <a:ext cx="2419559" cy="584775"/>
          </a:xfrm>
          <a:prstGeom prst="rect">
            <a:avLst/>
          </a:prstGeom>
        </p:spPr>
        <p:txBody>
          <a:bodyPr wrap="square">
            <a:spAutoFit/>
          </a:bodyPr>
          <a:lstStyle/>
          <a:p>
            <a:r>
              <a:rPr lang="fr-FR" sz="1600" b="1" u="sng" dirty="0">
                <a:solidFill>
                  <a:srgbClr val="11483D"/>
                </a:solidFill>
                <a:latin typeface="Source Sans Pro"/>
                <a:cs typeface="Source Sans Pro"/>
              </a:rPr>
              <a:t>Agence de l’eau Seine Normandie</a:t>
            </a:r>
            <a:endParaRPr lang="fr-FR" sz="1600" dirty="0">
              <a:solidFill>
                <a:srgbClr val="11483D"/>
              </a:solidFill>
              <a:latin typeface="Source Sans Pro"/>
              <a:cs typeface="Source Sans Pro"/>
            </a:endParaRPr>
          </a:p>
        </p:txBody>
      </p:sp>
      <p:sp>
        <p:nvSpPr>
          <p:cNvPr id="33" name="Ellipse 32">
            <a:extLst>
              <a:ext uri="{FF2B5EF4-FFF2-40B4-BE49-F238E27FC236}">
                <a16:creationId xmlns:a16="http://schemas.microsoft.com/office/drawing/2014/main" id="{DD1712E7-8E0E-724C-9ADD-196F15C6706F}"/>
              </a:ext>
            </a:extLst>
          </p:cNvPr>
          <p:cNvSpPr/>
          <p:nvPr/>
        </p:nvSpPr>
        <p:spPr>
          <a:xfrm rot="1881919">
            <a:off x="5556196" y="632623"/>
            <a:ext cx="3395676" cy="1069454"/>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 name="Rectangle 33">
            <a:extLst>
              <a:ext uri="{FF2B5EF4-FFF2-40B4-BE49-F238E27FC236}">
                <a16:creationId xmlns:a16="http://schemas.microsoft.com/office/drawing/2014/main" id="{BDEDC272-9E7E-C242-98B8-9DEB2AB2D4E8}"/>
              </a:ext>
            </a:extLst>
          </p:cNvPr>
          <p:cNvSpPr/>
          <p:nvPr/>
        </p:nvSpPr>
        <p:spPr>
          <a:xfrm>
            <a:off x="8129696" y="467392"/>
            <a:ext cx="1764731" cy="584775"/>
          </a:xfrm>
          <a:prstGeom prst="rect">
            <a:avLst/>
          </a:prstGeom>
        </p:spPr>
        <p:txBody>
          <a:bodyPr wrap="square">
            <a:spAutoFit/>
          </a:bodyPr>
          <a:lstStyle/>
          <a:p>
            <a:r>
              <a:rPr lang="fr-FR" sz="1600" b="1" u="sng" dirty="0">
                <a:solidFill>
                  <a:srgbClr val="11483D"/>
                </a:solidFill>
                <a:latin typeface="Source Sans Pro"/>
                <a:cs typeface="Source Sans Pro"/>
              </a:rPr>
              <a:t>Agence Artois Picardie</a:t>
            </a:r>
            <a:endParaRPr lang="fr-FR" sz="1600" dirty="0">
              <a:solidFill>
                <a:srgbClr val="11483D"/>
              </a:solidFill>
              <a:latin typeface="Source Sans Pro"/>
              <a:cs typeface="Source Sans Pro"/>
            </a:endParaRPr>
          </a:p>
        </p:txBody>
      </p:sp>
      <p:sp>
        <p:nvSpPr>
          <p:cNvPr id="35" name="Rectangle 34">
            <a:extLst>
              <a:ext uri="{FF2B5EF4-FFF2-40B4-BE49-F238E27FC236}">
                <a16:creationId xmlns:a16="http://schemas.microsoft.com/office/drawing/2014/main" id="{81E2DE34-F221-514C-B7D6-FE3073832BBB}"/>
              </a:ext>
            </a:extLst>
          </p:cNvPr>
          <p:cNvSpPr/>
          <p:nvPr/>
        </p:nvSpPr>
        <p:spPr>
          <a:xfrm>
            <a:off x="2412273" y="1036883"/>
            <a:ext cx="1691639" cy="584775"/>
          </a:xfrm>
          <a:prstGeom prst="rect">
            <a:avLst/>
          </a:prstGeom>
        </p:spPr>
        <p:txBody>
          <a:bodyPr wrap="square">
            <a:spAutoFit/>
          </a:bodyPr>
          <a:lstStyle/>
          <a:p>
            <a:r>
              <a:rPr lang="fr-FR" sz="1600" b="1" u="sng" dirty="0">
                <a:solidFill>
                  <a:srgbClr val="11483D"/>
                </a:solidFill>
                <a:latin typeface="Source Sans Pro"/>
                <a:cs typeface="Source Sans Pro"/>
              </a:rPr>
              <a:t>Agence de l’eau Loire Bretagne </a:t>
            </a:r>
          </a:p>
        </p:txBody>
      </p:sp>
      <p:pic>
        <p:nvPicPr>
          <p:cNvPr id="37" name="Image 36">
            <a:extLst>
              <a:ext uri="{FF2B5EF4-FFF2-40B4-BE49-F238E27FC236}">
                <a16:creationId xmlns:a16="http://schemas.microsoft.com/office/drawing/2014/main" id="{973BD5D1-ACF3-EA41-8FA0-6727D53EAE19}"/>
              </a:ext>
            </a:extLst>
          </p:cNvPr>
          <p:cNvPicPr>
            <a:picLocks noChangeAspect="1"/>
          </p:cNvPicPr>
          <p:nvPr/>
        </p:nvPicPr>
        <p:blipFill>
          <a:blip r:embed="rId4"/>
          <a:stretch>
            <a:fillRect/>
          </a:stretch>
        </p:blipFill>
        <p:spPr>
          <a:xfrm>
            <a:off x="7379381" y="2476838"/>
            <a:ext cx="1872936" cy="1556296"/>
          </a:xfrm>
          <a:prstGeom prst="rect">
            <a:avLst/>
          </a:prstGeom>
        </p:spPr>
      </p:pic>
      <p:sp>
        <p:nvSpPr>
          <p:cNvPr id="38" name="Rectangle 37">
            <a:extLst>
              <a:ext uri="{FF2B5EF4-FFF2-40B4-BE49-F238E27FC236}">
                <a16:creationId xmlns:a16="http://schemas.microsoft.com/office/drawing/2014/main" id="{B3DB7CF3-AB20-2C46-BE7F-C8806B3472BC}"/>
              </a:ext>
            </a:extLst>
          </p:cNvPr>
          <p:cNvSpPr/>
          <p:nvPr/>
        </p:nvSpPr>
        <p:spPr>
          <a:xfrm>
            <a:off x="8715414" y="1811114"/>
            <a:ext cx="1764731" cy="830997"/>
          </a:xfrm>
          <a:prstGeom prst="rect">
            <a:avLst/>
          </a:prstGeom>
        </p:spPr>
        <p:txBody>
          <a:bodyPr wrap="square">
            <a:spAutoFit/>
          </a:bodyPr>
          <a:lstStyle/>
          <a:p>
            <a:r>
              <a:rPr lang="fr-FR" sz="1600" b="1" u="sng" dirty="0">
                <a:solidFill>
                  <a:srgbClr val="11483D"/>
                </a:solidFill>
                <a:latin typeface="Source Sans Pro"/>
                <a:cs typeface="Source Sans Pro"/>
              </a:rPr>
              <a:t>Agence Rhône-Méditerranée-Corse </a:t>
            </a:r>
            <a:endParaRPr lang="fr-FR" sz="1600" dirty="0">
              <a:solidFill>
                <a:srgbClr val="11483D"/>
              </a:solidFill>
              <a:latin typeface="Source Sans Pro"/>
              <a:cs typeface="Source Sans Pro"/>
            </a:endParaRPr>
          </a:p>
        </p:txBody>
      </p:sp>
    </p:spTree>
    <p:extLst>
      <p:ext uri="{BB962C8B-B14F-4D97-AF65-F5344CB8AC3E}">
        <p14:creationId xmlns:p14="http://schemas.microsoft.com/office/powerpoint/2010/main" val="1321802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667C22-11D3-314B-A4D9-B27A127F13AD}"/>
              </a:ext>
            </a:extLst>
          </p:cNvPr>
          <p:cNvSpPr/>
          <p:nvPr/>
        </p:nvSpPr>
        <p:spPr>
          <a:xfrm>
            <a:off x="2688622" y="194240"/>
            <a:ext cx="7678450" cy="7171194"/>
          </a:xfrm>
          <a:prstGeom prst="rect">
            <a:avLst/>
          </a:prstGeom>
        </p:spPr>
        <p:txBody>
          <a:bodyPr wrap="square">
            <a:spAutoFit/>
          </a:bodyPr>
          <a:lstStyle/>
          <a:p>
            <a:r>
              <a:rPr lang="fr-FR" sz="2400" dirty="0">
                <a:solidFill>
                  <a:srgbClr val="075045"/>
                </a:solidFill>
                <a:latin typeface="Source Sans Pro"/>
                <a:cs typeface="Source Sans Pro"/>
              </a:rPr>
              <a:t>Mission de l’</a:t>
            </a:r>
            <a:r>
              <a:rPr lang="fr-FR" sz="2400" dirty="0" err="1">
                <a:solidFill>
                  <a:srgbClr val="075045"/>
                </a:solidFill>
                <a:latin typeface="Source Sans Pro"/>
                <a:cs typeface="Source Sans Pro"/>
              </a:rPr>
              <a:t>Afac</a:t>
            </a:r>
            <a:r>
              <a:rPr lang="fr-FR" sz="2400" dirty="0">
                <a:solidFill>
                  <a:srgbClr val="075045"/>
                </a:solidFill>
                <a:latin typeface="Source Sans Pro"/>
                <a:cs typeface="Source Sans Pro"/>
              </a:rPr>
              <a:t>-Agroforesteries : apporter un appui technique aux porteurs de projets PSE pour les accompagner dans la construction des volets haies des PSE :</a:t>
            </a:r>
          </a:p>
          <a:p>
            <a:endParaRPr lang="fr-FR" sz="2400" dirty="0">
              <a:solidFill>
                <a:srgbClr val="075045"/>
              </a:solidFill>
              <a:latin typeface="Source Sans Pro"/>
              <a:cs typeface="Source Sans Pro"/>
            </a:endParaRPr>
          </a:p>
          <a:p>
            <a:pPr marL="342900" indent="-342900">
              <a:buFont typeface="Arial"/>
              <a:buChar char="•"/>
            </a:pPr>
            <a:r>
              <a:rPr lang="fr-FR" sz="2000" b="1" dirty="0">
                <a:solidFill>
                  <a:srgbClr val="075045"/>
                </a:solidFill>
                <a:latin typeface="Source Sans Pro"/>
                <a:cs typeface="Source Sans Pro"/>
              </a:rPr>
              <a:t>animer un groupe de travail national pour croiser les approches </a:t>
            </a:r>
            <a:r>
              <a:rPr lang="fr-FR" sz="2000" dirty="0">
                <a:solidFill>
                  <a:srgbClr val="075045"/>
                </a:solidFill>
                <a:latin typeface="Source Sans Pro"/>
                <a:cs typeface="Source Sans Pro"/>
              </a:rPr>
              <a:t>entre territoires et régions,</a:t>
            </a:r>
            <a:endParaRPr lang="fr-FR" sz="2000" b="1" dirty="0">
              <a:solidFill>
                <a:srgbClr val="075045"/>
              </a:solidFill>
              <a:latin typeface="Source Sans Pro"/>
              <a:cs typeface="Source Sans Pro"/>
            </a:endParaRPr>
          </a:p>
          <a:p>
            <a:pPr marL="342900" indent="-342900">
              <a:buFont typeface="Arial"/>
              <a:buChar char="•"/>
            </a:pPr>
            <a:r>
              <a:rPr lang="fr-FR" sz="2000" b="1" dirty="0">
                <a:solidFill>
                  <a:srgbClr val="075045"/>
                </a:solidFill>
                <a:latin typeface="Source Sans Pro"/>
                <a:cs typeface="Source Sans Pro"/>
              </a:rPr>
              <a:t>apporter des propositions méthodologiques </a:t>
            </a:r>
            <a:r>
              <a:rPr lang="fr-FR" sz="2000" dirty="0">
                <a:solidFill>
                  <a:srgbClr val="075045"/>
                </a:solidFill>
                <a:latin typeface="Source Sans Pro"/>
                <a:cs typeface="Source Sans Pro"/>
              </a:rPr>
              <a:t>(méthode de calcul de la densité de haies, méthode de construction de la grille de notation, méthode d’évaluation du niveau de gestion des haies par les agriculteurs du territoire, …)</a:t>
            </a:r>
          </a:p>
          <a:p>
            <a:pPr marL="342900" indent="-342900">
              <a:buFont typeface="Arial"/>
              <a:buChar char="•"/>
            </a:pPr>
            <a:r>
              <a:rPr lang="fr-FR" sz="2000" b="1" dirty="0">
                <a:solidFill>
                  <a:srgbClr val="075045"/>
                </a:solidFill>
                <a:latin typeface="Source Sans Pro"/>
                <a:cs typeface="Source Sans Pro"/>
              </a:rPr>
              <a:t>assurer une validation des méthodes </a:t>
            </a:r>
            <a:r>
              <a:rPr lang="fr-FR" sz="2000" dirty="0">
                <a:solidFill>
                  <a:srgbClr val="075045"/>
                </a:solidFill>
                <a:latin typeface="Source Sans Pro"/>
                <a:cs typeface="Source Sans Pro"/>
              </a:rPr>
              <a:t>par le MTE et les agences de l’eau,  dans le respect du cadre notifié</a:t>
            </a:r>
          </a:p>
          <a:p>
            <a:pPr marL="342900" indent="-342900">
              <a:buFont typeface="Arial"/>
              <a:buChar char="•"/>
            </a:pPr>
            <a:r>
              <a:rPr lang="fr-FR" sz="2000" b="1" dirty="0">
                <a:solidFill>
                  <a:srgbClr val="075045"/>
                </a:solidFill>
                <a:latin typeface="Source Sans Pro"/>
                <a:cs typeface="Source Sans Pro"/>
              </a:rPr>
              <a:t>faciliter l’obtention des données nationales existantes sur les haies </a:t>
            </a:r>
            <a:r>
              <a:rPr lang="fr-FR" sz="2000" dirty="0">
                <a:solidFill>
                  <a:srgbClr val="075045"/>
                </a:solidFill>
                <a:latin typeface="Source Sans Pro"/>
                <a:cs typeface="Source Sans Pro"/>
              </a:rPr>
              <a:t>pour aider à effectuer des modélisations territoriales, en termes de calcul de densité de haies, d’agriculteurs pouvant entrer dans la démarche, d’enveloppe budgétaire mobilisée par territoire, </a:t>
            </a:r>
          </a:p>
          <a:p>
            <a:pPr marL="342900" indent="-342900">
              <a:buFont typeface="Arial"/>
              <a:buChar char="•"/>
            </a:pPr>
            <a:r>
              <a:rPr lang="fr-FR" sz="2000" dirty="0">
                <a:solidFill>
                  <a:srgbClr val="075045"/>
                </a:solidFill>
                <a:latin typeface="Source Sans Pro"/>
                <a:cs typeface="Source Sans Pro"/>
              </a:rPr>
              <a:t>bénéficier d’un </a:t>
            </a:r>
            <a:r>
              <a:rPr lang="fr-FR" sz="2000" b="1" dirty="0">
                <a:solidFill>
                  <a:srgbClr val="075045"/>
                </a:solidFill>
                <a:latin typeface="Source Sans Pro"/>
                <a:cs typeface="Source Sans Pro"/>
              </a:rPr>
              <a:t>transfert du Label Haie</a:t>
            </a:r>
            <a:r>
              <a:rPr lang="fr-FR" sz="2000" dirty="0">
                <a:solidFill>
                  <a:srgbClr val="075045"/>
                </a:solidFill>
                <a:latin typeface="Source Sans Pro"/>
                <a:cs typeface="Source Sans Pro"/>
              </a:rPr>
              <a:t> (présentation des indicateurs au pied des haies, mise à disposition des outils du label, accompagnement méthodologique à la mise en œuvre du label sur le territoire, …)</a:t>
            </a:r>
          </a:p>
        </p:txBody>
      </p:sp>
      <p:sp>
        <p:nvSpPr>
          <p:cNvPr id="7" name="Rectangle 6">
            <a:extLst>
              <a:ext uri="{FF2B5EF4-FFF2-40B4-BE49-F238E27FC236}">
                <a16:creationId xmlns:a16="http://schemas.microsoft.com/office/drawing/2014/main" id="{8E96410E-E7E9-F542-98BA-1EF7C715D300}"/>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Google Shape;85;p3">
            <a:extLst>
              <a:ext uri="{FF2B5EF4-FFF2-40B4-BE49-F238E27FC236}">
                <a16:creationId xmlns:a16="http://schemas.microsoft.com/office/drawing/2014/main" id="{8BA78AFF-FCCD-DE4B-94A6-D558FD7D44BE}"/>
              </a:ext>
            </a:extLst>
          </p:cNvPr>
          <p:cNvSpPr txBox="1">
            <a:spLocks/>
          </p:cNvSpPr>
          <p:nvPr/>
        </p:nvSpPr>
        <p:spPr>
          <a:xfrm>
            <a:off x="164077" y="251448"/>
            <a:ext cx="2091404" cy="255824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b="1" dirty="0">
                <a:solidFill>
                  <a:srgbClr val="075045"/>
                </a:solidFill>
                <a:latin typeface="Source Sans Pro" panose="020B0503030403020204" pitchFamily="34" charset="77"/>
              </a:rPr>
              <a:t>Objectifs du GT PSE Haie </a:t>
            </a:r>
          </a:p>
        </p:txBody>
      </p:sp>
      <p:sp>
        <p:nvSpPr>
          <p:cNvPr id="2" name="Rectangle 1"/>
          <p:cNvSpPr/>
          <p:nvPr/>
        </p:nvSpPr>
        <p:spPr>
          <a:xfrm>
            <a:off x="164077" y="1530572"/>
            <a:ext cx="2255481" cy="5693866"/>
          </a:xfrm>
          <a:prstGeom prst="rect">
            <a:avLst/>
          </a:prstGeom>
        </p:spPr>
        <p:txBody>
          <a:bodyPr wrap="square">
            <a:spAutoFit/>
          </a:bodyPr>
          <a:lstStyle/>
          <a:p>
            <a:r>
              <a:rPr lang="fr-FR" sz="2800" b="1" dirty="0">
                <a:solidFill>
                  <a:srgbClr val="075045"/>
                </a:solidFill>
                <a:latin typeface="Source Sans Pro"/>
                <a:cs typeface="Source Sans Pro"/>
              </a:rPr>
              <a:t>Co-construire et paramétrer un dispositif PSE</a:t>
            </a:r>
            <a:r>
              <a:rPr lang="fr-FR" sz="2800" dirty="0">
                <a:solidFill>
                  <a:srgbClr val="075045"/>
                </a:solidFill>
                <a:latin typeface="Source Sans Pro"/>
                <a:cs typeface="Source Sans Pro"/>
              </a:rPr>
              <a:t> adapté à la haie, conforme au cadre national fixé par le MTE et pouvant être facilement mis en œuvre</a:t>
            </a:r>
          </a:p>
        </p:txBody>
      </p:sp>
    </p:spTree>
    <p:extLst>
      <p:ext uri="{BB962C8B-B14F-4D97-AF65-F5344CB8AC3E}">
        <p14:creationId xmlns:p14="http://schemas.microsoft.com/office/powerpoint/2010/main" val="620462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A3B8C52A-B7B0-E14A-B11D-DCDB7DB04BC6}"/>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Google Shape;85;p3">
            <a:extLst>
              <a:ext uri="{FF2B5EF4-FFF2-40B4-BE49-F238E27FC236}">
                <a16:creationId xmlns:a16="http://schemas.microsoft.com/office/drawing/2014/main" id="{5ABC1475-A7C0-674F-98A6-5C91988362E2}"/>
              </a:ext>
            </a:extLst>
          </p:cNvPr>
          <p:cNvSpPr txBox="1">
            <a:spLocks/>
          </p:cNvSpPr>
          <p:nvPr/>
        </p:nvSpPr>
        <p:spPr>
          <a:xfrm>
            <a:off x="83448" y="727731"/>
            <a:ext cx="2105570" cy="436349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3200" b="1" dirty="0">
                <a:solidFill>
                  <a:srgbClr val="075045"/>
                </a:solidFill>
              </a:rPr>
              <a:t>Etapes pour établir le modèle de rémunération PSE</a:t>
            </a:r>
            <a:endParaRPr lang="fr-FR" sz="2400" dirty="0">
              <a:solidFill>
                <a:srgbClr val="075045"/>
              </a:solidFill>
              <a:latin typeface="Source Sans Pro" panose="020B0503030403020204" pitchFamily="34" charset="77"/>
            </a:endParaRPr>
          </a:p>
        </p:txBody>
      </p:sp>
      <p:sp>
        <p:nvSpPr>
          <p:cNvPr id="5" name="ZoneTexte 4">
            <a:extLst>
              <a:ext uri="{FF2B5EF4-FFF2-40B4-BE49-F238E27FC236}">
                <a16:creationId xmlns:a16="http://schemas.microsoft.com/office/drawing/2014/main" id="{2757178C-200A-F847-B032-D46312D1A918}"/>
              </a:ext>
            </a:extLst>
          </p:cNvPr>
          <p:cNvSpPr txBox="1"/>
          <p:nvPr/>
        </p:nvSpPr>
        <p:spPr>
          <a:xfrm>
            <a:off x="3052969" y="164674"/>
            <a:ext cx="7098196" cy="2303772"/>
          </a:xfrm>
          <a:prstGeom prst="rect">
            <a:avLst/>
          </a:prstGeom>
          <a:noFill/>
        </p:spPr>
        <p:txBody>
          <a:bodyPr wrap="square" rtlCol="0">
            <a:spAutoFit/>
          </a:bodyPr>
          <a:lstStyle/>
          <a:p>
            <a:r>
              <a:rPr lang="fr-FR" b="1" dirty="0">
                <a:solidFill>
                  <a:srgbClr val="075045"/>
                </a:solidFill>
                <a:latin typeface="Source Sans Pro" panose="020B0503030403020204" pitchFamily="34" charset="77"/>
              </a:rPr>
              <a:t>Étape 1 : Calcul densités de haies</a:t>
            </a:r>
          </a:p>
          <a:p>
            <a:pPr marL="342900" indent="-342900">
              <a:buFont typeface="Arial" panose="020B0604020202020204" pitchFamily="34" charset="0"/>
              <a:buChar char="•"/>
            </a:pPr>
            <a:r>
              <a:rPr lang="fr-FR" dirty="0">
                <a:solidFill>
                  <a:srgbClr val="075045"/>
                </a:solidFill>
                <a:latin typeface="Source Sans Pro" panose="020B0503030403020204" pitchFamily="34" charset="77"/>
              </a:rPr>
              <a:t>calculer la densité de haie à l’échelle de chaque exploitation agricole appartenant au territoire PSE</a:t>
            </a:r>
          </a:p>
          <a:p>
            <a:pPr marL="342900" indent="-342900">
              <a:buFont typeface="Arial" panose="020B0604020202020204" pitchFamily="34" charset="0"/>
              <a:buChar char="•"/>
            </a:pPr>
            <a:r>
              <a:rPr lang="fr-FR" dirty="0">
                <a:solidFill>
                  <a:srgbClr val="075045"/>
                </a:solidFill>
                <a:latin typeface="Source Sans Pro" panose="020B0503030403020204" pitchFamily="34" charset="77"/>
              </a:rPr>
              <a:t>classer toutes les densités par ordre de grandeur et calculer la densité médiane du territoire</a:t>
            </a:r>
          </a:p>
          <a:p>
            <a:pPr marL="342900" indent="-342900">
              <a:buFont typeface="Arial" panose="020B0604020202020204" pitchFamily="34" charset="0"/>
              <a:buChar char="•"/>
            </a:pPr>
            <a:r>
              <a:rPr lang="fr-FR" dirty="0">
                <a:solidFill>
                  <a:srgbClr val="075045"/>
                </a:solidFill>
                <a:latin typeface="Source Sans Pro" panose="020B0503030403020204" pitchFamily="34" charset="77"/>
              </a:rPr>
              <a:t>déterminer dans le type de territoire bocager (dégradé ou maintenu)</a:t>
            </a:r>
          </a:p>
        </p:txBody>
      </p:sp>
      <p:sp>
        <p:nvSpPr>
          <p:cNvPr id="6" name="ZoneTexte 5">
            <a:extLst>
              <a:ext uri="{FF2B5EF4-FFF2-40B4-BE49-F238E27FC236}">
                <a16:creationId xmlns:a16="http://schemas.microsoft.com/office/drawing/2014/main" id="{48C3C118-5214-E547-88B5-5F71349C49A6}"/>
              </a:ext>
            </a:extLst>
          </p:cNvPr>
          <p:cNvSpPr txBox="1"/>
          <p:nvPr/>
        </p:nvSpPr>
        <p:spPr>
          <a:xfrm>
            <a:off x="3052969" y="2553689"/>
            <a:ext cx="7098197" cy="2303772"/>
          </a:xfrm>
          <a:prstGeom prst="rect">
            <a:avLst/>
          </a:prstGeom>
          <a:noFill/>
        </p:spPr>
        <p:txBody>
          <a:bodyPr wrap="square" rtlCol="0">
            <a:spAutoFit/>
          </a:bodyPr>
          <a:lstStyle/>
          <a:p>
            <a:r>
              <a:rPr lang="fr-FR" b="1" dirty="0">
                <a:solidFill>
                  <a:srgbClr val="075045"/>
                </a:solidFill>
                <a:latin typeface="Source Sans Pro" panose="020B0503030403020204" pitchFamily="34" charset="77"/>
              </a:rPr>
              <a:t>Étape 2 : Etablissement de la grille de notation PSE du territoire</a:t>
            </a:r>
          </a:p>
          <a:p>
            <a:pPr marL="342900" indent="-342900">
              <a:buFont typeface="Arial" panose="020B0604020202020204" pitchFamily="34" charset="0"/>
              <a:buChar char="•"/>
            </a:pPr>
            <a:r>
              <a:rPr lang="fr-FR" dirty="0">
                <a:solidFill>
                  <a:srgbClr val="075045"/>
                </a:solidFill>
                <a:latin typeface="Source Sans Pro" panose="020B0503030403020204" pitchFamily="34" charset="77"/>
              </a:rPr>
              <a:t>Par la densité médiane du territoire PSE ou par la densité optimale de fonctionnalité</a:t>
            </a:r>
          </a:p>
          <a:p>
            <a:pPr marL="342900" indent="-342900">
              <a:buFont typeface="Arial" panose="020B0604020202020204" pitchFamily="34" charset="0"/>
              <a:buChar char="•"/>
            </a:pPr>
            <a:r>
              <a:rPr lang="fr-FR" dirty="0">
                <a:solidFill>
                  <a:srgbClr val="075045"/>
                </a:solidFill>
                <a:latin typeface="Source Sans Pro" panose="020B0503030403020204" pitchFamily="34" charset="77"/>
              </a:rPr>
              <a:t>L’intervalle de classe fixe à l’échelle nationale densité = 5ml/ha minimum pour faire progresser la densité (peu importe la superficie </a:t>
            </a:r>
            <a:r>
              <a:rPr lang="fr-FR" dirty="0" err="1">
                <a:solidFill>
                  <a:srgbClr val="075045"/>
                </a:solidFill>
                <a:latin typeface="Source Sans Pro" panose="020B0503030403020204" pitchFamily="34" charset="77"/>
              </a:rPr>
              <a:t>moy</a:t>
            </a:r>
            <a:r>
              <a:rPr lang="fr-FR" dirty="0">
                <a:solidFill>
                  <a:srgbClr val="075045"/>
                </a:solidFill>
                <a:latin typeface="Source Sans Pro" panose="020B0503030403020204" pitchFamily="34" charset="77"/>
              </a:rPr>
              <a:t> des EA du territoire)</a:t>
            </a:r>
          </a:p>
        </p:txBody>
      </p:sp>
      <p:sp>
        <p:nvSpPr>
          <p:cNvPr id="8" name="ZoneTexte 7">
            <a:extLst>
              <a:ext uri="{FF2B5EF4-FFF2-40B4-BE49-F238E27FC236}">
                <a16:creationId xmlns:a16="http://schemas.microsoft.com/office/drawing/2014/main" id="{9613490E-0610-FF4F-88B8-80DEE59D7970}"/>
              </a:ext>
            </a:extLst>
          </p:cNvPr>
          <p:cNvSpPr txBox="1"/>
          <p:nvPr/>
        </p:nvSpPr>
        <p:spPr>
          <a:xfrm>
            <a:off x="3158895" y="5091229"/>
            <a:ext cx="6395922" cy="2303772"/>
          </a:xfrm>
          <a:prstGeom prst="rect">
            <a:avLst/>
          </a:prstGeom>
          <a:noFill/>
        </p:spPr>
        <p:txBody>
          <a:bodyPr wrap="square" rtlCol="0">
            <a:spAutoFit/>
          </a:bodyPr>
          <a:lstStyle/>
          <a:p>
            <a:r>
              <a:rPr lang="fr-FR" b="1" dirty="0">
                <a:solidFill>
                  <a:srgbClr val="075045"/>
                </a:solidFill>
                <a:latin typeface="Source Sans Pro" panose="020B0503030403020204" pitchFamily="34" charset="77"/>
              </a:rPr>
              <a:t>Étape 3 : Quantification nombre d’agriculteurs et rémunération</a:t>
            </a:r>
          </a:p>
          <a:p>
            <a:pPr marL="342900" indent="-342900">
              <a:buFont typeface="Arial" panose="020B0604020202020204" pitchFamily="34" charset="0"/>
              <a:buChar char="•"/>
            </a:pPr>
            <a:r>
              <a:rPr lang="fr-FR" dirty="0">
                <a:solidFill>
                  <a:srgbClr val="075045"/>
                </a:solidFill>
                <a:latin typeface="Source Sans Pro" panose="020B0503030403020204" pitchFamily="34" charset="77"/>
              </a:rPr>
              <a:t>calculer le nombre d’agriculteurs concernés par chaque classe </a:t>
            </a:r>
          </a:p>
          <a:p>
            <a:pPr marL="342900" indent="-342900">
              <a:buFont typeface="Arial" panose="020B0604020202020204" pitchFamily="34" charset="0"/>
              <a:buChar char="•"/>
            </a:pPr>
            <a:r>
              <a:rPr lang="fr-FR" dirty="0">
                <a:solidFill>
                  <a:srgbClr val="075045"/>
                </a:solidFill>
                <a:latin typeface="Source Sans Pro" panose="020B0503030403020204" pitchFamily="34" charset="77"/>
              </a:rPr>
              <a:t>estimation enveloppe totale mobilisée par classe</a:t>
            </a:r>
          </a:p>
          <a:p>
            <a:pPr marL="342900" indent="-342900">
              <a:buFont typeface="Arial" panose="020B0604020202020204" pitchFamily="34" charset="0"/>
              <a:buChar char="•"/>
            </a:pPr>
            <a:r>
              <a:rPr lang="fr-FR" dirty="0">
                <a:solidFill>
                  <a:srgbClr val="075045"/>
                </a:solidFill>
                <a:latin typeface="Source Sans Pro" panose="020B0503030403020204" pitchFamily="34" charset="77"/>
              </a:rPr>
              <a:t>simulation de  rémunération moyenne par agriculteur/classe</a:t>
            </a:r>
          </a:p>
        </p:txBody>
      </p:sp>
    </p:spTree>
    <p:extLst>
      <p:ext uri="{BB962C8B-B14F-4D97-AF65-F5344CB8AC3E}">
        <p14:creationId xmlns:p14="http://schemas.microsoft.com/office/powerpoint/2010/main" val="3123635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A3B8C52A-B7B0-E14A-B11D-DCDB7DB04BC6}"/>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8786602" y="1453784"/>
            <a:ext cx="1905211" cy="896256"/>
          </a:xfrm>
          <a:prstGeom prst="rect">
            <a:avLst/>
          </a:prstGeom>
          <a:noFill/>
        </p:spPr>
        <p:txBody>
          <a:bodyPr wrap="square" lIns="64630" tIns="32314" rIns="64630" bIns="32314" rtlCol="0">
            <a:spAutoFit/>
          </a:bodyPr>
          <a:lstStyle/>
          <a:p>
            <a:pPr algn="ctr"/>
            <a:r>
              <a:rPr lang="fr-FR" sz="1800" dirty="0">
                <a:solidFill>
                  <a:srgbClr val="075045"/>
                </a:solidFill>
                <a:latin typeface="Source Sans Pro"/>
                <a:cs typeface="Source Sans Pro"/>
              </a:rPr>
              <a:t>Densité </a:t>
            </a:r>
            <a:r>
              <a:rPr lang="fr-FR" sz="1800" b="1" dirty="0">
                <a:solidFill>
                  <a:srgbClr val="075045"/>
                </a:solidFill>
                <a:latin typeface="Source Sans Pro"/>
                <a:cs typeface="Source Sans Pro"/>
              </a:rPr>
              <a:t>maximale</a:t>
            </a:r>
            <a:r>
              <a:rPr lang="fr-FR" sz="1800" dirty="0">
                <a:solidFill>
                  <a:srgbClr val="075045"/>
                </a:solidFill>
                <a:latin typeface="Source Sans Pro"/>
                <a:cs typeface="Source Sans Pro"/>
              </a:rPr>
              <a:t> territoriale </a:t>
            </a:r>
            <a:r>
              <a:rPr lang="fr-FR" sz="1800" u="sng" dirty="0" err="1">
                <a:solidFill>
                  <a:srgbClr val="075045"/>
                </a:solidFill>
                <a:latin typeface="Source Sans Pro"/>
                <a:cs typeface="Source Sans Pro"/>
              </a:rPr>
              <a:t>rémunérable</a:t>
            </a:r>
            <a:endParaRPr lang="fr-FR" sz="1800" u="sng" dirty="0">
              <a:solidFill>
                <a:srgbClr val="075045"/>
              </a:solidFill>
              <a:latin typeface="Source Sans Pro"/>
              <a:cs typeface="Source Sans Pro"/>
            </a:endParaRPr>
          </a:p>
        </p:txBody>
      </p:sp>
      <p:sp>
        <p:nvSpPr>
          <p:cNvPr id="25" name="ZoneTexte 24"/>
          <p:cNvSpPr txBox="1"/>
          <p:nvPr/>
        </p:nvSpPr>
        <p:spPr>
          <a:xfrm>
            <a:off x="2505102" y="1675394"/>
            <a:ext cx="2424128" cy="896256"/>
          </a:xfrm>
          <a:prstGeom prst="rect">
            <a:avLst/>
          </a:prstGeom>
          <a:noFill/>
        </p:spPr>
        <p:txBody>
          <a:bodyPr wrap="square" lIns="64630" tIns="32314" rIns="64630" bIns="32314" rtlCol="0">
            <a:spAutoFit/>
          </a:bodyPr>
          <a:lstStyle/>
          <a:p>
            <a:pPr algn="ctr"/>
            <a:r>
              <a:rPr lang="fr-FR" sz="1800" dirty="0">
                <a:solidFill>
                  <a:srgbClr val="075045"/>
                </a:solidFill>
                <a:latin typeface="Source Sans Pro"/>
                <a:cs typeface="Source Sans Pro"/>
              </a:rPr>
              <a:t>Densité </a:t>
            </a:r>
            <a:r>
              <a:rPr lang="fr-FR" sz="1800" b="1" dirty="0">
                <a:solidFill>
                  <a:srgbClr val="075045"/>
                </a:solidFill>
                <a:latin typeface="Source Sans Pro"/>
                <a:cs typeface="Source Sans Pro"/>
              </a:rPr>
              <a:t>minimale</a:t>
            </a:r>
            <a:r>
              <a:rPr lang="fr-FR" sz="1800" dirty="0">
                <a:solidFill>
                  <a:srgbClr val="075045"/>
                </a:solidFill>
                <a:latin typeface="Source Sans Pro"/>
                <a:cs typeface="Source Sans Pro"/>
              </a:rPr>
              <a:t> territoriale pour </a:t>
            </a:r>
            <a:r>
              <a:rPr lang="fr-FR" sz="1800" u="sng" dirty="0">
                <a:solidFill>
                  <a:srgbClr val="075045"/>
                </a:solidFill>
                <a:latin typeface="Source Sans Pro"/>
                <a:cs typeface="Source Sans Pro"/>
              </a:rPr>
              <a:t>contractualiser un PSE</a:t>
            </a:r>
          </a:p>
        </p:txBody>
      </p:sp>
      <p:sp>
        <p:nvSpPr>
          <p:cNvPr id="69" name="Google Shape;85;p3">
            <a:extLst>
              <a:ext uri="{FF2B5EF4-FFF2-40B4-BE49-F238E27FC236}">
                <a16:creationId xmlns:a16="http://schemas.microsoft.com/office/drawing/2014/main" id="{194CCF22-1F37-354E-9AA3-53E487DD8A18}"/>
              </a:ext>
            </a:extLst>
          </p:cNvPr>
          <p:cNvSpPr txBox="1">
            <a:spLocks/>
          </p:cNvSpPr>
          <p:nvPr/>
        </p:nvSpPr>
        <p:spPr>
          <a:xfrm>
            <a:off x="170433" y="678060"/>
            <a:ext cx="2225594" cy="775724"/>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dirty="0">
                <a:solidFill>
                  <a:srgbClr val="075045"/>
                </a:solidFill>
              </a:rPr>
              <a:t>Grille de notation</a:t>
            </a:r>
          </a:p>
          <a:p>
            <a:endParaRPr lang="fr-FR" sz="2400" dirty="0">
              <a:solidFill>
                <a:srgbClr val="075045"/>
              </a:solidFill>
              <a:latin typeface="Source Sans Pro" panose="020B0503030403020204" pitchFamily="34" charset="77"/>
            </a:endParaRPr>
          </a:p>
        </p:txBody>
      </p:sp>
      <p:sp>
        <p:nvSpPr>
          <p:cNvPr id="22" name="Flèche courbée vers la gauche 21"/>
          <p:cNvSpPr/>
          <p:nvPr/>
        </p:nvSpPr>
        <p:spPr>
          <a:xfrm flipH="1">
            <a:off x="1821149" y="3322329"/>
            <a:ext cx="474341" cy="759222"/>
          </a:xfrm>
          <a:prstGeom prst="curvedLeftArrow">
            <a:avLst/>
          </a:prstGeom>
          <a:solidFill>
            <a:srgbClr val="00919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29" name="ZoneTexte 28"/>
          <p:cNvSpPr txBox="1"/>
          <p:nvPr/>
        </p:nvSpPr>
        <p:spPr>
          <a:xfrm>
            <a:off x="224011" y="3158221"/>
            <a:ext cx="2117809" cy="923330"/>
          </a:xfrm>
          <a:prstGeom prst="rect">
            <a:avLst/>
          </a:prstGeom>
          <a:noFill/>
        </p:spPr>
        <p:txBody>
          <a:bodyPr wrap="square" rtlCol="0">
            <a:spAutoFit/>
          </a:bodyPr>
          <a:lstStyle/>
          <a:p>
            <a:r>
              <a:rPr lang="fr-FR" sz="1800" dirty="0">
                <a:solidFill>
                  <a:srgbClr val="009193"/>
                </a:solidFill>
              </a:rPr>
              <a:t>Fonction de transformation linéaire</a:t>
            </a:r>
          </a:p>
        </p:txBody>
      </p:sp>
      <p:graphicFrame>
        <p:nvGraphicFramePr>
          <p:cNvPr id="2" name="Tableau 1"/>
          <p:cNvGraphicFramePr>
            <a:graphicFrameLocks noGrp="1"/>
          </p:cNvGraphicFramePr>
          <p:nvPr>
            <p:extLst>
              <p:ext uri="{D42A27DB-BD31-4B8C-83A1-F6EECF244321}">
                <p14:modId xmlns:p14="http://schemas.microsoft.com/office/powerpoint/2010/main" val="2285117842"/>
              </p:ext>
            </p:extLst>
          </p:nvPr>
        </p:nvGraphicFramePr>
        <p:xfrm>
          <a:off x="2505102" y="3034818"/>
          <a:ext cx="8140047" cy="1642200"/>
        </p:xfrm>
        <a:graphic>
          <a:graphicData uri="http://schemas.openxmlformats.org/drawingml/2006/table">
            <a:tbl>
              <a:tblPr/>
              <a:tblGrid>
                <a:gridCol w="944426">
                  <a:extLst>
                    <a:ext uri="{9D8B030D-6E8A-4147-A177-3AD203B41FA5}">
                      <a16:colId xmlns:a16="http://schemas.microsoft.com/office/drawing/2014/main" val="20000"/>
                    </a:ext>
                  </a:extLst>
                </a:gridCol>
                <a:gridCol w="719562">
                  <a:extLst>
                    <a:ext uri="{9D8B030D-6E8A-4147-A177-3AD203B41FA5}">
                      <a16:colId xmlns:a16="http://schemas.microsoft.com/office/drawing/2014/main" val="20001"/>
                    </a:ext>
                  </a:extLst>
                </a:gridCol>
                <a:gridCol w="719562">
                  <a:extLst>
                    <a:ext uri="{9D8B030D-6E8A-4147-A177-3AD203B41FA5}">
                      <a16:colId xmlns:a16="http://schemas.microsoft.com/office/drawing/2014/main" val="20002"/>
                    </a:ext>
                  </a:extLst>
                </a:gridCol>
                <a:gridCol w="719562">
                  <a:extLst>
                    <a:ext uri="{9D8B030D-6E8A-4147-A177-3AD203B41FA5}">
                      <a16:colId xmlns:a16="http://schemas.microsoft.com/office/drawing/2014/main" val="20003"/>
                    </a:ext>
                  </a:extLst>
                </a:gridCol>
                <a:gridCol w="719562">
                  <a:extLst>
                    <a:ext uri="{9D8B030D-6E8A-4147-A177-3AD203B41FA5}">
                      <a16:colId xmlns:a16="http://schemas.microsoft.com/office/drawing/2014/main" val="20004"/>
                    </a:ext>
                  </a:extLst>
                </a:gridCol>
                <a:gridCol w="719562">
                  <a:extLst>
                    <a:ext uri="{9D8B030D-6E8A-4147-A177-3AD203B41FA5}">
                      <a16:colId xmlns:a16="http://schemas.microsoft.com/office/drawing/2014/main" val="20005"/>
                    </a:ext>
                  </a:extLst>
                </a:gridCol>
                <a:gridCol w="719562">
                  <a:extLst>
                    <a:ext uri="{9D8B030D-6E8A-4147-A177-3AD203B41FA5}">
                      <a16:colId xmlns:a16="http://schemas.microsoft.com/office/drawing/2014/main" val="20006"/>
                    </a:ext>
                  </a:extLst>
                </a:gridCol>
                <a:gridCol w="719562">
                  <a:extLst>
                    <a:ext uri="{9D8B030D-6E8A-4147-A177-3AD203B41FA5}">
                      <a16:colId xmlns:a16="http://schemas.microsoft.com/office/drawing/2014/main" val="20007"/>
                    </a:ext>
                  </a:extLst>
                </a:gridCol>
                <a:gridCol w="719562">
                  <a:extLst>
                    <a:ext uri="{9D8B030D-6E8A-4147-A177-3AD203B41FA5}">
                      <a16:colId xmlns:a16="http://schemas.microsoft.com/office/drawing/2014/main" val="20008"/>
                    </a:ext>
                  </a:extLst>
                </a:gridCol>
                <a:gridCol w="755732">
                  <a:extLst>
                    <a:ext uri="{9D8B030D-6E8A-4147-A177-3AD203B41FA5}">
                      <a16:colId xmlns:a16="http://schemas.microsoft.com/office/drawing/2014/main" val="20009"/>
                    </a:ext>
                  </a:extLst>
                </a:gridCol>
                <a:gridCol w="683393">
                  <a:extLst>
                    <a:ext uri="{9D8B030D-6E8A-4147-A177-3AD203B41FA5}">
                      <a16:colId xmlns:a16="http://schemas.microsoft.com/office/drawing/2014/main" val="20010"/>
                    </a:ext>
                  </a:extLst>
                </a:gridCol>
              </a:tblGrid>
              <a:tr h="653879">
                <a:tc>
                  <a:txBody>
                    <a:bodyPr/>
                    <a:lstStyle/>
                    <a:p>
                      <a:pPr algn="l" fontAlgn="ctr"/>
                      <a:r>
                        <a:rPr lang="fr-FR" sz="1600" b="1" i="0" u="none" strike="noStrike" dirty="0">
                          <a:solidFill>
                            <a:srgbClr val="075045"/>
                          </a:solidFill>
                          <a:effectLst/>
                          <a:latin typeface="Source Sans Pro"/>
                          <a:cs typeface="Source Sans Pro"/>
                        </a:rPr>
                        <a:t>densité de haies (ml/ha SAU)</a:t>
                      </a:r>
                    </a:p>
                  </a:txBody>
                  <a:tcPr marL="8492" marR="8492" marT="84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a:solidFill>
                            <a:srgbClr val="075045"/>
                          </a:solidFill>
                          <a:effectLst/>
                          <a:latin typeface="Source Sans Pro"/>
                          <a:cs typeface="Source Sans Pro"/>
                        </a:rPr>
                        <a:t>80</a:t>
                      </a:r>
                    </a:p>
                  </a:txBody>
                  <a:tcPr marL="8492" marR="8492" marT="84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75045"/>
                          </a:solidFill>
                          <a:effectLst/>
                          <a:latin typeface="Source Sans Pro"/>
                          <a:cs typeface="Source Sans Pro"/>
                        </a:rPr>
                        <a:t>85</a:t>
                      </a:r>
                    </a:p>
                  </a:txBody>
                  <a:tcPr marL="8492" marR="8492" marT="84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75045"/>
                          </a:solidFill>
                          <a:effectLst/>
                          <a:latin typeface="Source Sans Pro"/>
                          <a:cs typeface="Source Sans Pro"/>
                        </a:rPr>
                        <a:t>90</a:t>
                      </a:r>
                    </a:p>
                  </a:txBody>
                  <a:tcPr marL="8492" marR="8492" marT="84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75045"/>
                          </a:solidFill>
                          <a:effectLst/>
                          <a:latin typeface="Source Sans Pro"/>
                          <a:cs typeface="Source Sans Pro"/>
                        </a:rPr>
                        <a:t>95</a:t>
                      </a:r>
                    </a:p>
                  </a:txBody>
                  <a:tcPr marL="8492" marR="8492" marT="84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a:solidFill>
                            <a:srgbClr val="075045"/>
                          </a:solidFill>
                          <a:effectLst/>
                          <a:latin typeface="Source Sans Pro"/>
                          <a:cs typeface="Source Sans Pro"/>
                        </a:rPr>
                        <a:t>100</a:t>
                      </a:r>
                    </a:p>
                  </a:txBody>
                  <a:tcPr marL="8492" marR="8492" marT="84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75045"/>
                          </a:solidFill>
                          <a:effectLst/>
                          <a:latin typeface="Source Sans Pro"/>
                          <a:cs typeface="Source Sans Pro"/>
                        </a:rPr>
                        <a:t>105</a:t>
                      </a:r>
                    </a:p>
                  </a:txBody>
                  <a:tcPr marL="8492" marR="8492" marT="84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75045"/>
                          </a:solidFill>
                          <a:effectLst/>
                          <a:latin typeface="Source Sans Pro"/>
                          <a:cs typeface="Source Sans Pro"/>
                        </a:rPr>
                        <a:t>110</a:t>
                      </a:r>
                    </a:p>
                  </a:txBody>
                  <a:tcPr marL="8492" marR="8492" marT="84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75045"/>
                          </a:solidFill>
                          <a:effectLst/>
                          <a:latin typeface="Source Sans Pro"/>
                          <a:cs typeface="Source Sans Pro"/>
                        </a:rPr>
                        <a:t>115</a:t>
                      </a:r>
                    </a:p>
                  </a:txBody>
                  <a:tcPr marL="8492" marR="8492" marT="84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75045"/>
                          </a:solidFill>
                          <a:effectLst/>
                          <a:latin typeface="Source Sans Pro"/>
                          <a:cs typeface="Source Sans Pro"/>
                        </a:rPr>
                        <a:t>120</a:t>
                      </a:r>
                    </a:p>
                  </a:txBody>
                  <a:tcPr marL="8492" marR="8492" marT="84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a:solidFill>
                            <a:srgbClr val="075045"/>
                          </a:solidFill>
                          <a:effectLst/>
                          <a:latin typeface="Source Sans Pro"/>
                          <a:cs typeface="Source Sans Pro"/>
                        </a:rPr>
                        <a:t>125</a:t>
                      </a:r>
                    </a:p>
                  </a:txBody>
                  <a:tcPr marL="8492" marR="8492" marT="84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58348">
                <a:tc>
                  <a:txBody>
                    <a:bodyPr/>
                    <a:lstStyle/>
                    <a:p>
                      <a:pPr algn="l" fontAlgn="ctr"/>
                      <a:r>
                        <a:rPr lang="fr-FR" sz="1600" b="1" i="0" u="none" strike="noStrike" dirty="0">
                          <a:solidFill>
                            <a:srgbClr val="075045"/>
                          </a:solidFill>
                          <a:effectLst/>
                          <a:latin typeface="Source Sans Pro"/>
                          <a:cs typeface="Source Sans Pro"/>
                        </a:rPr>
                        <a:t>note PSE</a:t>
                      </a:r>
                    </a:p>
                  </a:txBody>
                  <a:tcPr marL="8492" marR="8492" marT="84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a:solidFill>
                            <a:srgbClr val="075045"/>
                          </a:solidFill>
                          <a:effectLst/>
                          <a:latin typeface="Source Sans Pro"/>
                          <a:cs typeface="Source Sans Pro"/>
                        </a:rPr>
                        <a:t> 1/10</a:t>
                      </a:r>
                    </a:p>
                  </a:txBody>
                  <a:tcPr marL="8492" marR="8492" marT="84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75045"/>
                          </a:solidFill>
                          <a:effectLst/>
                          <a:latin typeface="Source Sans Pro"/>
                          <a:cs typeface="Source Sans Pro"/>
                        </a:rPr>
                        <a:t> 2/10</a:t>
                      </a:r>
                    </a:p>
                  </a:txBody>
                  <a:tcPr marL="8492" marR="8492" marT="84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75045"/>
                          </a:solidFill>
                          <a:effectLst/>
                          <a:latin typeface="Source Sans Pro"/>
                          <a:cs typeface="Source Sans Pro"/>
                        </a:rPr>
                        <a:t> 3/10</a:t>
                      </a:r>
                    </a:p>
                  </a:txBody>
                  <a:tcPr marL="8492" marR="8492" marT="84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75045"/>
                          </a:solidFill>
                          <a:effectLst/>
                          <a:latin typeface="Source Sans Pro"/>
                          <a:cs typeface="Source Sans Pro"/>
                        </a:rPr>
                        <a:t> 4/10</a:t>
                      </a:r>
                    </a:p>
                  </a:txBody>
                  <a:tcPr marL="8492" marR="8492" marT="84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a:solidFill>
                            <a:srgbClr val="075045"/>
                          </a:solidFill>
                          <a:effectLst/>
                          <a:latin typeface="Source Sans Pro"/>
                          <a:cs typeface="Source Sans Pro"/>
                        </a:rPr>
                        <a:t> 5/10</a:t>
                      </a:r>
                    </a:p>
                  </a:txBody>
                  <a:tcPr marL="8492" marR="8492" marT="84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75045"/>
                          </a:solidFill>
                          <a:effectLst/>
                          <a:latin typeface="Source Sans Pro"/>
                          <a:cs typeface="Source Sans Pro"/>
                        </a:rPr>
                        <a:t> 6/10</a:t>
                      </a:r>
                    </a:p>
                  </a:txBody>
                  <a:tcPr marL="8492" marR="8492" marT="84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75045"/>
                          </a:solidFill>
                          <a:effectLst/>
                          <a:latin typeface="Source Sans Pro"/>
                          <a:cs typeface="Source Sans Pro"/>
                        </a:rPr>
                        <a:t> 7/10</a:t>
                      </a:r>
                    </a:p>
                  </a:txBody>
                  <a:tcPr marL="8492" marR="8492" marT="84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75045"/>
                          </a:solidFill>
                          <a:effectLst/>
                          <a:latin typeface="Source Sans Pro"/>
                          <a:cs typeface="Source Sans Pro"/>
                        </a:rPr>
                        <a:t> 8/10</a:t>
                      </a:r>
                    </a:p>
                  </a:txBody>
                  <a:tcPr marL="8492" marR="8492" marT="84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75045"/>
                          </a:solidFill>
                          <a:effectLst/>
                          <a:latin typeface="Source Sans Pro"/>
                          <a:cs typeface="Source Sans Pro"/>
                        </a:rPr>
                        <a:t> 9/10</a:t>
                      </a:r>
                    </a:p>
                  </a:txBody>
                  <a:tcPr marL="8492" marR="8492" marT="84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a:solidFill>
                            <a:srgbClr val="075045"/>
                          </a:solidFill>
                          <a:effectLst/>
                          <a:latin typeface="Source Sans Pro"/>
                          <a:cs typeface="Source Sans Pro"/>
                        </a:rPr>
                        <a:t>10/10     </a:t>
                      </a:r>
                    </a:p>
                  </a:txBody>
                  <a:tcPr marL="8492" marR="8492" marT="84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8" name="ZoneTexte 27"/>
          <p:cNvSpPr txBox="1"/>
          <p:nvPr/>
        </p:nvSpPr>
        <p:spPr>
          <a:xfrm>
            <a:off x="-28101" y="1466237"/>
            <a:ext cx="2424128" cy="619257"/>
          </a:xfrm>
          <a:prstGeom prst="rect">
            <a:avLst/>
          </a:prstGeom>
          <a:noFill/>
        </p:spPr>
        <p:txBody>
          <a:bodyPr wrap="square" lIns="64630" tIns="32314" rIns="64630" bIns="32314" rtlCol="0">
            <a:spAutoFit/>
          </a:bodyPr>
          <a:lstStyle/>
          <a:p>
            <a:pPr algn="ctr"/>
            <a:r>
              <a:rPr lang="fr-FR" sz="1800" dirty="0">
                <a:solidFill>
                  <a:srgbClr val="075045"/>
                </a:solidFill>
                <a:latin typeface="Source Sans Pro"/>
                <a:cs typeface="Source Sans Pro"/>
              </a:rPr>
              <a:t>Exemple pour un territoire x</a:t>
            </a:r>
            <a:endParaRPr lang="fr-FR" sz="1800" u="sng" dirty="0">
              <a:solidFill>
                <a:srgbClr val="075045"/>
              </a:solidFill>
              <a:latin typeface="Source Sans Pro"/>
              <a:cs typeface="Source Sans Pro"/>
            </a:endParaRPr>
          </a:p>
        </p:txBody>
      </p:sp>
      <p:cxnSp>
        <p:nvCxnSpPr>
          <p:cNvPr id="7" name="Connecteur droit avec flèche 6"/>
          <p:cNvCxnSpPr/>
          <p:nvPr/>
        </p:nvCxnSpPr>
        <p:spPr>
          <a:xfrm>
            <a:off x="6701988" y="804325"/>
            <a:ext cx="0" cy="2230493"/>
          </a:xfrm>
          <a:prstGeom prst="straightConnector1">
            <a:avLst/>
          </a:prstGeom>
          <a:ln>
            <a:solidFill>
              <a:srgbClr val="009193"/>
            </a:solidFill>
            <a:tailEnd type="arrow"/>
          </a:ln>
        </p:spPr>
        <p:style>
          <a:lnRef idx="2">
            <a:schemeClr val="accent1"/>
          </a:lnRef>
          <a:fillRef idx="0">
            <a:schemeClr val="accent1"/>
          </a:fillRef>
          <a:effectRef idx="1">
            <a:schemeClr val="accent1"/>
          </a:effectRef>
          <a:fontRef idx="minor">
            <a:schemeClr val="tx1"/>
          </a:fontRef>
        </p:style>
      </p:cxnSp>
      <p:sp>
        <p:nvSpPr>
          <p:cNvPr id="32" name="ZoneTexte 31"/>
          <p:cNvSpPr txBox="1"/>
          <p:nvPr/>
        </p:nvSpPr>
        <p:spPr>
          <a:xfrm>
            <a:off x="5569630" y="157994"/>
            <a:ext cx="2264715" cy="646331"/>
          </a:xfrm>
          <a:prstGeom prst="rect">
            <a:avLst/>
          </a:prstGeom>
          <a:noFill/>
        </p:spPr>
        <p:txBody>
          <a:bodyPr wrap="square" rtlCol="0">
            <a:spAutoFit/>
          </a:bodyPr>
          <a:lstStyle/>
          <a:p>
            <a:pPr algn="ctr"/>
            <a:r>
              <a:rPr lang="fr-FR" sz="1800" b="1" dirty="0">
                <a:solidFill>
                  <a:srgbClr val="009193"/>
                </a:solidFill>
              </a:rPr>
              <a:t>1. </a:t>
            </a:r>
            <a:r>
              <a:rPr lang="fr-FR" sz="1800" dirty="0">
                <a:solidFill>
                  <a:srgbClr val="009193"/>
                </a:solidFill>
              </a:rPr>
              <a:t>Densité haie médiane du territoire</a:t>
            </a:r>
          </a:p>
        </p:txBody>
      </p:sp>
      <p:cxnSp>
        <p:nvCxnSpPr>
          <p:cNvPr id="34" name="Connecteur droit avec flèche 33"/>
          <p:cNvCxnSpPr/>
          <p:nvPr/>
        </p:nvCxnSpPr>
        <p:spPr>
          <a:xfrm>
            <a:off x="3763517" y="2592778"/>
            <a:ext cx="0" cy="479837"/>
          </a:xfrm>
          <a:prstGeom prst="straightConnector1">
            <a:avLst/>
          </a:prstGeom>
          <a:ln>
            <a:solidFill>
              <a:srgbClr val="075045"/>
            </a:solidFill>
            <a:tailEnd type="arrow"/>
          </a:ln>
        </p:spPr>
        <p:style>
          <a:lnRef idx="2">
            <a:schemeClr val="accent1"/>
          </a:lnRef>
          <a:fillRef idx="0">
            <a:schemeClr val="accent1"/>
          </a:fillRef>
          <a:effectRef idx="1">
            <a:schemeClr val="accent1"/>
          </a:effectRef>
          <a:fontRef idx="minor">
            <a:schemeClr val="tx1"/>
          </a:fontRef>
        </p:style>
      </p:cxnSp>
      <p:cxnSp>
        <p:nvCxnSpPr>
          <p:cNvPr id="35" name="Connecteur droit avec flèche 34"/>
          <p:cNvCxnSpPr/>
          <p:nvPr/>
        </p:nvCxnSpPr>
        <p:spPr>
          <a:xfrm>
            <a:off x="9792859" y="2458673"/>
            <a:ext cx="534320" cy="576145"/>
          </a:xfrm>
          <a:prstGeom prst="straightConnector1">
            <a:avLst/>
          </a:prstGeom>
          <a:ln>
            <a:solidFill>
              <a:srgbClr val="075045"/>
            </a:solidFill>
            <a:tailEnd type="arrow"/>
          </a:ln>
        </p:spPr>
        <p:style>
          <a:lnRef idx="2">
            <a:schemeClr val="accent1"/>
          </a:lnRef>
          <a:fillRef idx="0">
            <a:schemeClr val="accent1"/>
          </a:fillRef>
          <a:effectRef idx="1">
            <a:schemeClr val="accent1"/>
          </a:effectRef>
          <a:fontRef idx="minor">
            <a:schemeClr val="tx1"/>
          </a:fontRef>
        </p:style>
      </p:cxnSp>
      <p:sp>
        <p:nvSpPr>
          <p:cNvPr id="10" name="Accolade fermante 9"/>
          <p:cNvSpPr/>
          <p:nvPr/>
        </p:nvSpPr>
        <p:spPr>
          <a:xfrm rot="16200000">
            <a:off x="5373543" y="2384652"/>
            <a:ext cx="392174" cy="766169"/>
          </a:xfrm>
          <a:prstGeom prst="rightBrace">
            <a:avLst/>
          </a:prstGeom>
          <a:ln>
            <a:solidFill>
              <a:srgbClr val="00919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0" name="ZoneTexte 39"/>
          <p:cNvSpPr txBox="1"/>
          <p:nvPr/>
        </p:nvSpPr>
        <p:spPr>
          <a:xfrm>
            <a:off x="5340106" y="1358078"/>
            <a:ext cx="3221183" cy="1477328"/>
          </a:xfrm>
          <a:prstGeom prst="rect">
            <a:avLst/>
          </a:prstGeom>
          <a:solidFill>
            <a:schemeClr val="bg1"/>
          </a:solidFill>
        </p:spPr>
        <p:txBody>
          <a:bodyPr wrap="square" rtlCol="0">
            <a:spAutoFit/>
          </a:bodyPr>
          <a:lstStyle/>
          <a:p>
            <a:r>
              <a:rPr lang="fr-FR" sz="1800" b="1" dirty="0">
                <a:solidFill>
                  <a:srgbClr val="009193"/>
                </a:solidFill>
              </a:rPr>
              <a:t>2. </a:t>
            </a:r>
            <a:r>
              <a:rPr lang="fr-FR" sz="1800" dirty="0">
                <a:solidFill>
                  <a:srgbClr val="009193"/>
                </a:solidFill>
              </a:rPr>
              <a:t>Intervalle de classe donné par la capacité de plantation (300ml/an/60ha (ferme France ou </a:t>
            </a:r>
            <a:r>
              <a:rPr lang="fr-FR" sz="1800" dirty="0" err="1">
                <a:solidFill>
                  <a:srgbClr val="009193"/>
                </a:solidFill>
              </a:rPr>
              <a:t>moy</a:t>
            </a:r>
            <a:r>
              <a:rPr lang="fr-FR" sz="1800" dirty="0">
                <a:solidFill>
                  <a:srgbClr val="009193"/>
                </a:solidFill>
              </a:rPr>
              <a:t>. Surface </a:t>
            </a:r>
            <a:r>
              <a:rPr lang="fr-FR" sz="1800" dirty="0" err="1">
                <a:solidFill>
                  <a:srgbClr val="009193"/>
                </a:solidFill>
              </a:rPr>
              <a:t>ea</a:t>
            </a:r>
            <a:r>
              <a:rPr lang="fr-FR" sz="1800" dirty="0">
                <a:solidFill>
                  <a:srgbClr val="009193"/>
                </a:solidFill>
              </a:rPr>
              <a:t>) = d = 5ml/ha)</a:t>
            </a:r>
          </a:p>
        </p:txBody>
      </p:sp>
      <p:sp>
        <p:nvSpPr>
          <p:cNvPr id="42" name="ZoneTexte 41"/>
          <p:cNvSpPr txBox="1"/>
          <p:nvPr/>
        </p:nvSpPr>
        <p:spPr>
          <a:xfrm>
            <a:off x="2825073" y="4876430"/>
            <a:ext cx="7234946" cy="2373584"/>
          </a:xfrm>
          <a:prstGeom prst="rect">
            <a:avLst/>
          </a:prstGeom>
          <a:noFill/>
        </p:spPr>
        <p:txBody>
          <a:bodyPr wrap="square" lIns="64630" tIns="32314" rIns="64630" bIns="32314" rtlCol="0">
            <a:spAutoFit/>
          </a:bodyPr>
          <a:lstStyle/>
          <a:p>
            <a:r>
              <a:rPr lang="fr-FR" sz="2400" b="1" dirty="0">
                <a:solidFill>
                  <a:srgbClr val="075045"/>
                </a:solidFill>
                <a:latin typeface="Source Sans Pro"/>
                <a:cs typeface="Source Sans Pro"/>
              </a:rPr>
              <a:t>Ex : </a:t>
            </a:r>
          </a:p>
          <a:p>
            <a:pPr marL="285750" indent="-285750">
              <a:buFont typeface="Arial"/>
              <a:buChar char="•"/>
            </a:pPr>
            <a:r>
              <a:rPr lang="fr-FR" sz="1800" dirty="0">
                <a:solidFill>
                  <a:srgbClr val="075045"/>
                </a:solidFill>
                <a:latin typeface="Source Sans Pro"/>
                <a:cs typeface="Source Sans Pro"/>
              </a:rPr>
              <a:t>EA de </a:t>
            </a:r>
            <a:r>
              <a:rPr lang="fr-FR" sz="1800" b="1" dirty="0">
                <a:solidFill>
                  <a:srgbClr val="075045"/>
                </a:solidFill>
                <a:latin typeface="Source Sans Pro"/>
                <a:cs typeface="Source Sans Pro"/>
              </a:rPr>
              <a:t>60ha</a:t>
            </a:r>
            <a:r>
              <a:rPr lang="fr-FR" sz="1800" dirty="0">
                <a:solidFill>
                  <a:srgbClr val="075045"/>
                </a:solidFill>
                <a:latin typeface="Source Sans Pro"/>
                <a:cs typeface="Source Sans Pro"/>
              </a:rPr>
              <a:t> SAU – 6 000ml haie – densité : 100ml/ha SAU = note 5/10 </a:t>
            </a:r>
          </a:p>
          <a:p>
            <a:r>
              <a:rPr lang="fr-FR" sz="1800" dirty="0">
                <a:solidFill>
                  <a:srgbClr val="075045"/>
                </a:solidFill>
                <a:latin typeface="Source Sans Pro"/>
                <a:cs typeface="Source Sans Pro"/>
              </a:rPr>
              <a:t>Pour changer de note, l’agriculteur doit</a:t>
            </a:r>
            <a:r>
              <a:rPr lang="fr-FR" sz="1800" u="sng" dirty="0">
                <a:solidFill>
                  <a:srgbClr val="075045"/>
                </a:solidFill>
                <a:latin typeface="Source Sans Pro"/>
                <a:cs typeface="Source Sans Pro"/>
              </a:rPr>
              <a:t> planter </a:t>
            </a:r>
            <a:r>
              <a:rPr lang="fr-FR" sz="1800" dirty="0">
                <a:solidFill>
                  <a:srgbClr val="075045"/>
                </a:solidFill>
                <a:latin typeface="Source Sans Pro"/>
                <a:cs typeface="Source Sans Pro"/>
              </a:rPr>
              <a:t>de </a:t>
            </a:r>
            <a:r>
              <a:rPr lang="fr-FR" sz="1800" b="1" dirty="0">
                <a:solidFill>
                  <a:srgbClr val="075045"/>
                </a:solidFill>
                <a:latin typeface="Source Sans Pro"/>
                <a:cs typeface="Source Sans Pro"/>
              </a:rPr>
              <a:t>300 ml</a:t>
            </a:r>
            <a:r>
              <a:rPr lang="fr-FR" sz="1800" dirty="0">
                <a:solidFill>
                  <a:srgbClr val="075045"/>
                </a:solidFill>
                <a:latin typeface="Source Sans Pro"/>
                <a:cs typeface="Source Sans Pro"/>
              </a:rPr>
              <a:t> (6 300ml – densité de 105ml/ha SAU = note 6/10)     </a:t>
            </a:r>
          </a:p>
          <a:p>
            <a:pPr marL="285750" indent="-285750">
              <a:buFont typeface="Arial"/>
              <a:buChar char="•"/>
            </a:pPr>
            <a:r>
              <a:rPr lang="fr-FR" sz="1800" dirty="0">
                <a:solidFill>
                  <a:srgbClr val="075045"/>
                </a:solidFill>
                <a:latin typeface="Source Sans Pro"/>
                <a:cs typeface="Source Sans Pro"/>
              </a:rPr>
              <a:t>EA de </a:t>
            </a:r>
            <a:r>
              <a:rPr lang="fr-FR" sz="1800" b="1" dirty="0">
                <a:solidFill>
                  <a:srgbClr val="075045"/>
                </a:solidFill>
                <a:latin typeface="Source Sans Pro"/>
                <a:cs typeface="Source Sans Pro"/>
              </a:rPr>
              <a:t>100ha</a:t>
            </a:r>
            <a:r>
              <a:rPr lang="fr-FR" sz="1800" dirty="0">
                <a:solidFill>
                  <a:srgbClr val="075045"/>
                </a:solidFill>
                <a:latin typeface="Source Sans Pro"/>
                <a:cs typeface="Source Sans Pro"/>
              </a:rPr>
              <a:t> SAU – 10 000ml haie – densité : 100ml/ha SAU = note 5/10 </a:t>
            </a:r>
          </a:p>
          <a:p>
            <a:r>
              <a:rPr lang="fr-FR" sz="1800" dirty="0">
                <a:solidFill>
                  <a:srgbClr val="075045"/>
                </a:solidFill>
                <a:latin typeface="Source Sans Pro"/>
                <a:cs typeface="Source Sans Pro"/>
              </a:rPr>
              <a:t>Pour changer de note, l’agriculteur doit </a:t>
            </a:r>
            <a:r>
              <a:rPr lang="fr-FR" sz="1800" u="sng" dirty="0">
                <a:solidFill>
                  <a:srgbClr val="075045"/>
                </a:solidFill>
                <a:latin typeface="Source Sans Pro"/>
                <a:cs typeface="Source Sans Pro"/>
              </a:rPr>
              <a:t>planter</a:t>
            </a:r>
            <a:r>
              <a:rPr lang="fr-FR" sz="1800" dirty="0">
                <a:solidFill>
                  <a:srgbClr val="075045"/>
                </a:solidFill>
                <a:latin typeface="Source Sans Pro"/>
                <a:cs typeface="Source Sans Pro"/>
              </a:rPr>
              <a:t> de </a:t>
            </a:r>
            <a:r>
              <a:rPr lang="fr-FR" sz="1800" b="1" dirty="0">
                <a:solidFill>
                  <a:srgbClr val="075045"/>
                </a:solidFill>
                <a:latin typeface="Source Sans Pro"/>
                <a:cs typeface="Source Sans Pro"/>
              </a:rPr>
              <a:t>500 ml </a:t>
            </a:r>
            <a:r>
              <a:rPr lang="fr-FR" sz="1800" dirty="0">
                <a:solidFill>
                  <a:srgbClr val="075045"/>
                </a:solidFill>
                <a:latin typeface="Source Sans Pro"/>
                <a:cs typeface="Source Sans Pro"/>
              </a:rPr>
              <a:t>(10 500ml – densité de 105ml/ha SAU = note 6/10)     </a:t>
            </a:r>
          </a:p>
          <a:p>
            <a:endParaRPr lang="fr-FR" sz="1800" dirty="0">
              <a:solidFill>
                <a:srgbClr val="075045"/>
              </a:solidFill>
              <a:latin typeface="Source Sans Pro"/>
              <a:cs typeface="Source Sans Pro"/>
            </a:endParaRPr>
          </a:p>
        </p:txBody>
      </p:sp>
    </p:spTree>
    <p:extLst>
      <p:ext uri="{BB962C8B-B14F-4D97-AF65-F5344CB8AC3E}">
        <p14:creationId xmlns:p14="http://schemas.microsoft.com/office/powerpoint/2010/main" val="2015042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Google Shape;85;p3">
            <a:extLst>
              <a:ext uri="{FF2B5EF4-FFF2-40B4-BE49-F238E27FC236}">
                <a16:creationId xmlns:a16="http://schemas.microsoft.com/office/drawing/2014/main" id="{194CCF22-1F37-354E-9AA3-53E487DD8A18}"/>
              </a:ext>
            </a:extLst>
          </p:cNvPr>
          <p:cNvSpPr txBox="1">
            <a:spLocks/>
          </p:cNvSpPr>
          <p:nvPr/>
        </p:nvSpPr>
        <p:spPr>
          <a:xfrm>
            <a:off x="0" y="-52461"/>
            <a:ext cx="1391478" cy="500091"/>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b="1" dirty="0">
                <a:solidFill>
                  <a:srgbClr val="075045"/>
                </a:solidFill>
              </a:rPr>
              <a:t>Dinan</a:t>
            </a:r>
          </a:p>
          <a:p>
            <a:endParaRPr lang="fr-FR" sz="2400" dirty="0">
              <a:solidFill>
                <a:srgbClr val="075045"/>
              </a:solidFill>
              <a:latin typeface="Source Sans Pro" panose="020B0503030403020204" pitchFamily="34" charset="77"/>
            </a:endParaRPr>
          </a:p>
        </p:txBody>
      </p:sp>
      <p:graphicFrame>
        <p:nvGraphicFramePr>
          <p:cNvPr id="3" name="Tableau 2">
            <a:extLst>
              <a:ext uri="{FF2B5EF4-FFF2-40B4-BE49-F238E27FC236}">
                <a16:creationId xmlns:a16="http://schemas.microsoft.com/office/drawing/2014/main" id="{3002B922-23D6-AA49-851A-73AB443A230A}"/>
              </a:ext>
            </a:extLst>
          </p:cNvPr>
          <p:cNvGraphicFramePr>
            <a:graphicFrameLocks noGrp="1"/>
          </p:cNvGraphicFramePr>
          <p:nvPr/>
        </p:nvGraphicFramePr>
        <p:xfrm>
          <a:off x="178900" y="1809147"/>
          <a:ext cx="10334007" cy="4068998"/>
        </p:xfrm>
        <a:graphic>
          <a:graphicData uri="http://schemas.openxmlformats.org/drawingml/2006/table">
            <a:tbl>
              <a:tblPr>
                <a:tableStyleId>{5C22544A-7EE6-4342-B048-85BDC9FD1C3A}</a:tableStyleId>
              </a:tblPr>
              <a:tblGrid>
                <a:gridCol w="1783455">
                  <a:extLst>
                    <a:ext uri="{9D8B030D-6E8A-4147-A177-3AD203B41FA5}">
                      <a16:colId xmlns:a16="http://schemas.microsoft.com/office/drawing/2014/main" val="1706590314"/>
                    </a:ext>
                  </a:extLst>
                </a:gridCol>
                <a:gridCol w="594485">
                  <a:extLst>
                    <a:ext uri="{9D8B030D-6E8A-4147-A177-3AD203B41FA5}">
                      <a16:colId xmlns:a16="http://schemas.microsoft.com/office/drawing/2014/main" val="309374003"/>
                    </a:ext>
                  </a:extLst>
                </a:gridCol>
                <a:gridCol w="601317">
                  <a:extLst>
                    <a:ext uri="{9D8B030D-6E8A-4147-A177-3AD203B41FA5}">
                      <a16:colId xmlns:a16="http://schemas.microsoft.com/office/drawing/2014/main" val="1138079083"/>
                    </a:ext>
                  </a:extLst>
                </a:gridCol>
                <a:gridCol w="883753">
                  <a:extLst>
                    <a:ext uri="{9D8B030D-6E8A-4147-A177-3AD203B41FA5}">
                      <a16:colId xmlns:a16="http://schemas.microsoft.com/office/drawing/2014/main" val="972948527"/>
                    </a:ext>
                  </a:extLst>
                </a:gridCol>
                <a:gridCol w="801758">
                  <a:extLst>
                    <a:ext uri="{9D8B030D-6E8A-4147-A177-3AD203B41FA5}">
                      <a16:colId xmlns:a16="http://schemas.microsoft.com/office/drawing/2014/main" val="127943259"/>
                    </a:ext>
                  </a:extLst>
                </a:gridCol>
                <a:gridCol w="839437">
                  <a:extLst>
                    <a:ext uri="{9D8B030D-6E8A-4147-A177-3AD203B41FA5}">
                      <a16:colId xmlns:a16="http://schemas.microsoft.com/office/drawing/2014/main" val="1277414571"/>
                    </a:ext>
                  </a:extLst>
                </a:gridCol>
                <a:gridCol w="790580">
                  <a:extLst>
                    <a:ext uri="{9D8B030D-6E8A-4147-A177-3AD203B41FA5}">
                      <a16:colId xmlns:a16="http://schemas.microsoft.com/office/drawing/2014/main" val="2866877282"/>
                    </a:ext>
                  </a:extLst>
                </a:gridCol>
                <a:gridCol w="939249">
                  <a:extLst>
                    <a:ext uri="{9D8B030D-6E8A-4147-A177-3AD203B41FA5}">
                      <a16:colId xmlns:a16="http://schemas.microsoft.com/office/drawing/2014/main" val="2136086142"/>
                    </a:ext>
                  </a:extLst>
                </a:gridCol>
                <a:gridCol w="719758">
                  <a:extLst>
                    <a:ext uri="{9D8B030D-6E8A-4147-A177-3AD203B41FA5}">
                      <a16:colId xmlns:a16="http://schemas.microsoft.com/office/drawing/2014/main" val="4232358253"/>
                    </a:ext>
                  </a:extLst>
                </a:gridCol>
                <a:gridCol w="819979">
                  <a:extLst>
                    <a:ext uri="{9D8B030D-6E8A-4147-A177-3AD203B41FA5}">
                      <a16:colId xmlns:a16="http://schemas.microsoft.com/office/drawing/2014/main" val="1568974507"/>
                    </a:ext>
                  </a:extLst>
                </a:gridCol>
                <a:gridCol w="785812">
                  <a:extLst>
                    <a:ext uri="{9D8B030D-6E8A-4147-A177-3AD203B41FA5}">
                      <a16:colId xmlns:a16="http://schemas.microsoft.com/office/drawing/2014/main" val="1903693789"/>
                    </a:ext>
                  </a:extLst>
                </a:gridCol>
                <a:gridCol w="774424">
                  <a:extLst>
                    <a:ext uri="{9D8B030D-6E8A-4147-A177-3AD203B41FA5}">
                      <a16:colId xmlns:a16="http://schemas.microsoft.com/office/drawing/2014/main" val="2786876283"/>
                    </a:ext>
                  </a:extLst>
                </a:gridCol>
              </a:tblGrid>
              <a:tr h="1057265">
                <a:tc>
                  <a:txBody>
                    <a:bodyPr/>
                    <a:lstStyle/>
                    <a:p>
                      <a:pPr marL="0" marR="0" lvl="0" indent="0" algn="ctr" defTabSz="801968" rtl="0" eaLnBrk="1" fontAlgn="b" latinLnBrk="0" hangingPunct="1">
                        <a:lnSpc>
                          <a:spcPct val="100000"/>
                        </a:lnSpc>
                        <a:spcBef>
                          <a:spcPts val="0"/>
                        </a:spcBef>
                        <a:spcAft>
                          <a:spcPts val="0"/>
                        </a:spcAft>
                        <a:buClrTx/>
                        <a:buSzTx/>
                        <a:buFontTx/>
                        <a:buNone/>
                        <a:tabLst/>
                        <a:defRPr/>
                      </a:pPr>
                      <a:r>
                        <a:rPr lang="fr-FR" sz="1600" b="1" i="0" u="none" strike="noStrike" dirty="0">
                          <a:solidFill>
                            <a:srgbClr val="075045"/>
                          </a:solidFill>
                          <a:effectLst/>
                          <a:latin typeface="Source Sans Pro"/>
                          <a:cs typeface="Source Sans Pro"/>
                        </a:rPr>
                        <a:t>densité de haies (ml/ha SAU)</a:t>
                      </a: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D5D6"/>
                    </a:solidFill>
                  </a:tcPr>
                </a:tc>
                <a:tc>
                  <a:txBody>
                    <a:bodyPr/>
                    <a:lstStyle/>
                    <a:p>
                      <a:pPr algn="ctr" fontAlgn="b"/>
                      <a:r>
                        <a:rPr lang="fr-FR" sz="1800" u="none" strike="noStrike" dirty="0">
                          <a:solidFill>
                            <a:schemeClr val="bg1">
                              <a:lumMod val="65000"/>
                            </a:schemeClr>
                          </a:solidFill>
                          <a:effectLst/>
                          <a:latin typeface="Source Sans Pro" panose="020B0503030403020204" pitchFamily="34" charset="77"/>
                        </a:rPr>
                        <a:t>&lt; 53</a:t>
                      </a:r>
                      <a:endParaRPr lang="fr-FR" sz="1800" b="0" i="0" u="none" strike="noStrike" dirty="0">
                        <a:solidFill>
                          <a:schemeClr val="bg1">
                            <a:lumMod val="65000"/>
                          </a:schemeClr>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53</a:t>
                      </a:r>
                      <a:endParaRPr lang="fr-FR" sz="18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58</a:t>
                      </a:r>
                      <a:endParaRPr lang="fr-FR" sz="18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63</a:t>
                      </a:r>
                      <a:endParaRPr lang="fr-FR" sz="18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68</a:t>
                      </a:r>
                      <a:endParaRPr lang="fr-FR" sz="18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b="1" u="none" strike="noStrike" dirty="0">
                          <a:solidFill>
                            <a:srgbClr val="075045"/>
                          </a:solidFill>
                          <a:effectLst/>
                          <a:latin typeface="Source Sans Pro" panose="020B0503030403020204" pitchFamily="34" charset="77"/>
                        </a:rPr>
                        <a:t>73</a:t>
                      </a:r>
                      <a:endParaRPr lang="fr-FR" sz="18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78</a:t>
                      </a:r>
                      <a:endParaRPr lang="fr-FR" sz="18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83</a:t>
                      </a:r>
                      <a:endParaRPr lang="fr-FR" sz="18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88</a:t>
                      </a:r>
                      <a:endParaRPr lang="fr-FR" sz="18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93</a:t>
                      </a:r>
                      <a:endParaRPr lang="fr-FR" sz="18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dirty="0">
                          <a:solidFill>
                            <a:srgbClr val="075045"/>
                          </a:solidFill>
                          <a:effectLst/>
                          <a:latin typeface="Source Sans Pro" panose="020B0503030403020204" pitchFamily="34" charset="77"/>
                        </a:rPr>
                        <a:t>98</a:t>
                      </a:r>
                      <a:endParaRPr lang="fr-FR" sz="18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0168084"/>
                  </a:ext>
                </a:extLst>
              </a:tr>
              <a:tr h="697181">
                <a:tc>
                  <a:txBody>
                    <a:bodyPr/>
                    <a:lstStyle/>
                    <a:p>
                      <a:pPr algn="ctr" fontAlgn="b"/>
                      <a:r>
                        <a:rPr lang="fr-FR" sz="1600" u="none" strike="noStrike" dirty="0">
                          <a:solidFill>
                            <a:srgbClr val="075045"/>
                          </a:solidFill>
                          <a:effectLst/>
                          <a:latin typeface="Source Sans Pro" panose="020B0503030403020204" pitchFamily="34" charset="77"/>
                        </a:rPr>
                        <a:t>Note PSE</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D5D6"/>
                    </a:solidFill>
                  </a:tcPr>
                </a:tc>
                <a:tc>
                  <a:txBody>
                    <a:bodyPr/>
                    <a:lstStyle/>
                    <a:p>
                      <a:pPr algn="ctr" fontAlgn="b"/>
                      <a:r>
                        <a:rPr lang="fr-FR" sz="1600" u="none" strike="noStrike" dirty="0">
                          <a:solidFill>
                            <a:schemeClr val="bg1">
                              <a:lumMod val="65000"/>
                            </a:schemeClr>
                          </a:solidFill>
                          <a:effectLst/>
                          <a:latin typeface="Source Sans Pro" panose="020B0503030403020204" pitchFamily="34" charset="77"/>
                        </a:rPr>
                        <a:t>0</a:t>
                      </a:r>
                      <a:endParaRPr lang="fr-FR" sz="1600" b="0" i="1" u="none" strike="noStrike" dirty="0">
                        <a:solidFill>
                          <a:schemeClr val="bg1">
                            <a:lumMod val="65000"/>
                          </a:schemeClr>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1/10</a:t>
                      </a:r>
                      <a:endParaRPr lang="fr-FR" sz="1600" b="1" i="1"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2/10</a:t>
                      </a:r>
                      <a:endParaRPr lang="fr-FR" sz="1600" b="0" i="1"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a:solidFill>
                            <a:srgbClr val="075045"/>
                          </a:solidFill>
                          <a:effectLst/>
                          <a:latin typeface="Source Sans Pro" panose="020B0503030403020204" pitchFamily="34" charset="77"/>
                        </a:rPr>
                        <a:t>3/10</a:t>
                      </a:r>
                      <a:endParaRPr lang="fr-FR" sz="1600" b="0" i="1" u="none" strike="noStrike">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4/10</a:t>
                      </a:r>
                      <a:endParaRPr lang="fr-FR" sz="1600" b="0" i="1"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5/10</a:t>
                      </a:r>
                      <a:endParaRPr lang="fr-FR" sz="1600" b="1" i="1"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6/10</a:t>
                      </a:r>
                      <a:endParaRPr lang="fr-FR" sz="1600" b="0" i="1"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7/10</a:t>
                      </a:r>
                      <a:endParaRPr lang="fr-FR" sz="1600" b="0" i="1"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8/10</a:t>
                      </a:r>
                      <a:endParaRPr lang="fr-FR" sz="1600" b="0" i="1"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9/10</a:t>
                      </a:r>
                      <a:endParaRPr lang="fr-FR" sz="1600" b="0" i="1"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b="1" u="none" strike="noStrike" dirty="0">
                          <a:solidFill>
                            <a:srgbClr val="075045"/>
                          </a:solidFill>
                          <a:effectLst/>
                          <a:latin typeface="Source Sans Pro" panose="020B0503030403020204" pitchFamily="34" charset="77"/>
                        </a:rPr>
                        <a:t>10/10</a:t>
                      </a:r>
                      <a:endParaRPr lang="fr-FR" sz="1600" b="1" i="1"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310810"/>
                  </a:ext>
                </a:extLst>
              </a:tr>
              <a:tr h="531920">
                <a:tc>
                  <a:txBody>
                    <a:bodyPr/>
                    <a:lstStyle/>
                    <a:p>
                      <a:pPr algn="ctr" fontAlgn="b"/>
                      <a:r>
                        <a:rPr lang="fr-FR" sz="1600" u="none" strike="noStrike" dirty="0">
                          <a:solidFill>
                            <a:srgbClr val="075045"/>
                          </a:solidFill>
                          <a:effectLst/>
                          <a:latin typeface="Source Sans Pro" panose="020B0503030403020204" pitchFamily="34" charset="77"/>
                        </a:rPr>
                        <a:t>nombre d'agriculteurs</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D5D6"/>
                    </a:solidFill>
                  </a:tcPr>
                </a:tc>
                <a:tc>
                  <a:txBody>
                    <a:bodyPr/>
                    <a:lstStyle/>
                    <a:p>
                      <a:pPr algn="ctr" fontAlgn="b"/>
                      <a:r>
                        <a:rPr lang="fr-FR" sz="1600" u="none" strike="noStrike" dirty="0">
                          <a:solidFill>
                            <a:schemeClr val="bg1">
                              <a:lumMod val="65000"/>
                            </a:schemeClr>
                          </a:solidFill>
                          <a:effectLst/>
                          <a:latin typeface="Source Sans Pro" panose="020B0503030403020204" pitchFamily="34" charset="77"/>
                        </a:rPr>
                        <a:t>38</a:t>
                      </a:r>
                      <a:endParaRPr lang="fr-FR" sz="1600" b="0" i="0" u="none" strike="noStrike" dirty="0">
                        <a:solidFill>
                          <a:schemeClr val="bg1">
                            <a:lumMod val="65000"/>
                          </a:schemeClr>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13</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19</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20</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20</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18</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15</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17</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12</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11</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35</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7095386"/>
                  </a:ext>
                </a:extLst>
              </a:tr>
              <a:tr h="531920">
                <a:tc>
                  <a:txBody>
                    <a:bodyPr/>
                    <a:lstStyle/>
                    <a:p>
                      <a:pPr algn="ctr" fontAlgn="b"/>
                      <a:r>
                        <a:rPr lang="fr-FR" sz="1600" u="none" strike="noStrike" dirty="0">
                          <a:solidFill>
                            <a:srgbClr val="075045"/>
                          </a:solidFill>
                          <a:effectLst/>
                          <a:latin typeface="Source Sans Pro" panose="020B0503030403020204" pitchFamily="34" charset="77"/>
                        </a:rPr>
                        <a:t>montant PSE total/an (€/</a:t>
                      </a:r>
                      <a:r>
                        <a:rPr lang="fr-FR" sz="1600" u="none" strike="noStrike" dirty="0" err="1">
                          <a:solidFill>
                            <a:srgbClr val="075045"/>
                          </a:solidFill>
                          <a:effectLst/>
                          <a:latin typeface="Source Sans Pro" panose="020B0503030403020204" pitchFamily="34" charset="77"/>
                        </a:rPr>
                        <a:t>ea</a:t>
                      </a:r>
                      <a:r>
                        <a:rPr lang="fr-FR" sz="1600" u="none" strike="noStrike" dirty="0">
                          <a:solidFill>
                            <a:srgbClr val="075045"/>
                          </a:solidFill>
                          <a:effectLst/>
                          <a:latin typeface="Source Sans Pro" panose="020B0503030403020204" pitchFamily="34" charset="77"/>
                        </a:rPr>
                        <a:t>)</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D5D6"/>
                    </a:solidFill>
                  </a:tcPr>
                </a:tc>
                <a:tc>
                  <a:txBody>
                    <a:bodyPr/>
                    <a:lstStyle/>
                    <a:p>
                      <a:pPr algn="ctr" fontAlgn="b"/>
                      <a:r>
                        <a:rPr lang="fr-FR" sz="1000" u="none" strike="noStrike" dirty="0">
                          <a:solidFill>
                            <a:schemeClr val="bg1">
                              <a:lumMod val="65000"/>
                            </a:schemeClr>
                          </a:solidFill>
                          <a:effectLst/>
                          <a:latin typeface="Source Sans Pro" panose="020B0503030403020204" pitchFamily="34" charset="77"/>
                        </a:rPr>
                        <a:t>0</a:t>
                      </a:r>
                      <a:endParaRPr lang="fr-FR" sz="1000" b="0" i="0" u="none" strike="noStrike" dirty="0">
                        <a:solidFill>
                          <a:schemeClr val="bg1">
                            <a:lumMod val="65000"/>
                          </a:schemeClr>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dirty="0">
                          <a:solidFill>
                            <a:srgbClr val="075045"/>
                          </a:solidFill>
                          <a:effectLst/>
                          <a:latin typeface="Source Sans Pro" panose="020B0503030403020204" pitchFamily="34" charset="77"/>
                        </a:rPr>
                        <a:t> 8 373,14  € </a:t>
                      </a:r>
                      <a:endParaRPr lang="fr-FR" sz="10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dirty="0">
                          <a:solidFill>
                            <a:srgbClr val="075045"/>
                          </a:solidFill>
                          <a:effectLst/>
                          <a:latin typeface="Source Sans Pro" panose="020B0503030403020204" pitchFamily="34" charset="77"/>
                        </a:rPr>
                        <a:t>         22 722,90  € </a:t>
                      </a:r>
                      <a:endParaRPr lang="fr-FR" sz="10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dirty="0">
                          <a:solidFill>
                            <a:srgbClr val="075045"/>
                          </a:solidFill>
                          <a:effectLst/>
                          <a:latin typeface="Source Sans Pro" panose="020B0503030403020204" pitchFamily="34" charset="77"/>
                        </a:rPr>
                        <a:t>      39 180,30  € </a:t>
                      </a:r>
                      <a:endParaRPr lang="fr-FR" sz="10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dirty="0">
                          <a:solidFill>
                            <a:srgbClr val="075045"/>
                          </a:solidFill>
                          <a:effectLst/>
                          <a:latin typeface="Source Sans Pro" panose="020B0503030403020204" pitchFamily="34" charset="77"/>
                        </a:rPr>
                        <a:t>           54 167,65  € </a:t>
                      </a:r>
                      <a:endParaRPr lang="fr-FR" sz="10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dirty="0">
                          <a:solidFill>
                            <a:srgbClr val="075045"/>
                          </a:solidFill>
                          <a:effectLst/>
                          <a:latin typeface="Source Sans Pro" panose="020B0503030403020204" pitchFamily="34" charset="77"/>
                        </a:rPr>
                        <a:t>       58 271,37  € </a:t>
                      </a:r>
                      <a:endParaRPr lang="fr-FR" sz="10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dirty="0">
                          <a:solidFill>
                            <a:srgbClr val="075045"/>
                          </a:solidFill>
                          <a:effectLst/>
                          <a:latin typeface="Source Sans Pro" panose="020B0503030403020204" pitchFamily="34" charset="77"/>
                        </a:rPr>
                        <a:t>      39 109,55  € </a:t>
                      </a:r>
                      <a:endParaRPr lang="fr-FR" sz="10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dirty="0">
                          <a:solidFill>
                            <a:srgbClr val="075045"/>
                          </a:solidFill>
                          <a:effectLst/>
                          <a:latin typeface="Source Sans Pro" panose="020B0503030403020204" pitchFamily="34" charset="77"/>
                        </a:rPr>
                        <a:t>   66 632,92  € </a:t>
                      </a:r>
                      <a:endParaRPr lang="fr-FR" sz="10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dirty="0">
                          <a:solidFill>
                            <a:srgbClr val="075045"/>
                          </a:solidFill>
                          <a:effectLst/>
                          <a:latin typeface="Source Sans Pro" panose="020B0503030403020204" pitchFamily="34" charset="77"/>
                        </a:rPr>
                        <a:t>       62 889,18  € </a:t>
                      </a:r>
                      <a:endParaRPr lang="fr-FR" sz="10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dirty="0">
                          <a:solidFill>
                            <a:srgbClr val="075045"/>
                          </a:solidFill>
                          <a:effectLst/>
                          <a:latin typeface="Source Sans Pro" panose="020B0503030403020204" pitchFamily="34" charset="77"/>
                        </a:rPr>
                        <a:t>      60 073,24  € </a:t>
                      </a:r>
                      <a:endParaRPr lang="fr-FR" sz="10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000" u="none" strike="noStrike" dirty="0">
                          <a:solidFill>
                            <a:srgbClr val="075045"/>
                          </a:solidFill>
                          <a:effectLst/>
                          <a:latin typeface="Source Sans Pro" panose="020B0503030403020204" pitchFamily="34" charset="77"/>
                        </a:rPr>
                        <a:t>   204 998,44  € </a:t>
                      </a:r>
                      <a:endParaRPr lang="fr-FR" sz="10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6633675"/>
                  </a:ext>
                </a:extLst>
              </a:tr>
              <a:tr h="531920">
                <a:tc>
                  <a:txBody>
                    <a:bodyPr/>
                    <a:lstStyle/>
                    <a:p>
                      <a:pPr algn="ctr" fontAlgn="b"/>
                      <a:r>
                        <a:rPr lang="fr-FR" sz="1600" u="none" strike="noStrike" dirty="0">
                          <a:solidFill>
                            <a:srgbClr val="075045"/>
                          </a:solidFill>
                          <a:effectLst/>
                          <a:latin typeface="Source Sans Pro" panose="020B0503030403020204" pitchFamily="34" charset="77"/>
                        </a:rPr>
                        <a:t>montant PSE moyen EA volet </a:t>
                      </a:r>
                      <a:r>
                        <a:rPr lang="fr-FR" sz="1600" u="sng" strike="noStrike" dirty="0">
                          <a:solidFill>
                            <a:srgbClr val="075045"/>
                          </a:solidFill>
                          <a:effectLst/>
                          <a:latin typeface="Source Sans Pro" panose="020B0503030403020204" pitchFamily="34" charset="77"/>
                        </a:rPr>
                        <a:t>gestion sans volet création</a:t>
                      </a:r>
                      <a:r>
                        <a:rPr lang="fr-FR" sz="1600" u="none" strike="noStrike" dirty="0">
                          <a:solidFill>
                            <a:srgbClr val="075045"/>
                          </a:solidFill>
                          <a:effectLst/>
                          <a:latin typeface="Source Sans Pro" panose="020B0503030403020204" pitchFamily="34" charset="77"/>
                        </a:rPr>
                        <a:t> (€/</a:t>
                      </a:r>
                      <a:r>
                        <a:rPr lang="fr-FR" sz="1600" u="none" strike="noStrike" dirty="0" err="1">
                          <a:solidFill>
                            <a:srgbClr val="075045"/>
                          </a:solidFill>
                          <a:effectLst/>
                          <a:latin typeface="Source Sans Pro" panose="020B0503030403020204" pitchFamily="34" charset="77"/>
                        </a:rPr>
                        <a:t>ea</a:t>
                      </a:r>
                      <a:r>
                        <a:rPr lang="fr-FR" sz="1600" u="none" strike="noStrike" dirty="0">
                          <a:solidFill>
                            <a:srgbClr val="075045"/>
                          </a:solidFill>
                          <a:effectLst/>
                          <a:latin typeface="Source Sans Pro" panose="020B0503030403020204" pitchFamily="34" charset="77"/>
                        </a:rPr>
                        <a:t>)</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D5D6"/>
                    </a:solidFill>
                  </a:tcPr>
                </a:tc>
                <a:tc>
                  <a:txBody>
                    <a:bodyPr/>
                    <a:lstStyle/>
                    <a:p>
                      <a:pPr algn="ctr" fontAlgn="b"/>
                      <a:r>
                        <a:rPr lang="fr-FR" sz="1600" u="none" strike="noStrike" dirty="0">
                          <a:solidFill>
                            <a:schemeClr val="bg1">
                              <a:lumMod val="65000"/>
                            </a:schemeClr>
                          </a:solidFill>
                          <a:effectLst/>
                          <a:latin typeface="Source Sans Pro" panose="020B0503030403020204" pitchFamily="34" charset="77"/>
                        </a:rPr>
                        <a:t> </a:t>
                      </a:r>
                      <a:endParaRPr lang="fr-FR" sz="1600" b="0" i="0" u="none" strike="noStrike" dirty="0">
                        <a:solidFill>
                          <a:schemeClr val="bg1">
                            <a:lumMod val="65000"/>
                          </a:schemeClr>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644 €</a:t>
                      </a:r>
                      <a:endParaRPr lang="fr-FR" sz="16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1 196 €</a:t>
                      </a:r>
                      <a:endParaRPr lang="fr-FR" sz="16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1 959 €</a:t>
                      </a:r>
                      <a:endParaRPr lang="fr-FR" sz="16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2 708 €</a:t>
                      </a:r>
                      <a:endParaRPr lang="fr-FR" sz="16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3 237€ </a:t>
                      </a:r>
                      <a:endParaRPr lang="fr-FR" sz="16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2 794 €</a:t>
                      </a:r>
                      <a:endParaRPr lang="fr-FR" sz="16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3 920 €</a:t>
                      </a:r>
                      <a:endParaRPr lang="fr-FR" sz="16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5 717 €</a:t>
                      </a:r>
                      <a:endParaRPr lang="fr-FR" sz="16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5 461 €</a:t>
                      </a:r>
                      <a:endParaRPr lang="fr-FR" sz="16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5 694 €</a:t>
                      </a:r>
                      <a:endParaRPr lang="fr-FR" sz="1600" b="1"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5500292"/>
                  </a:ext>
                </a:extLst>
              </a:tr>
              <a:tr h="269248">
                <a:tc>
                  <a:txBody>
                    <a:bodyPr/>
                    <a:lstStyle/>
                    <a:p>
                      <a:pPr algn="ctr" fontAlgn="b"/>
                      <a:r>
                        <a:rPr lang="fr-FR" sz="1600" u="none" strike="noStrike" dirty="0">
                          <a:solidFill>
                            <a:srgbClr val="075045"/>
                          </a:solidFill>
                          <a:effectLst/>
                          <a:latin typeface="Source Sans Pro" panose="020B0503030403020204" pitchFamily="34" charset="77"/>
                        </a:rPr>
                        <a:t>% d'exploitants</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D5D6"/>
                    </a:solidFill>
                  </a:tcPr>
                </a:tc>
                <a:tc>
                  <a:txBody>
                    <a:bodyPr/>
                    <a:lstStyle/>
                    <a:p>
                      <a:pPr algn="ctr" fontAlgn="b"/>
                      <a:r>
                        <a:rPr lang="fr-FR" sz="1600" u="none" strike="noStrike" dirty="0">
                          <a:solidFill>
                            <a:schemeClr val="bg1">
                              <a:lumMod val="65000"/>
                            </a:schemeClr>
                          </a:solidFill>
                          <a:effectLst/>
                          <a:latin typeface="Source Sans Pro" panose="020B0503030403020204" pitchFamily="34" charset="77"/>
                        </a:rPr>
                        <a:t>18%</a:t>
                      </a:r>
                      <a:endParaRPr lang="fr-FR" sz="1600" b="0" i="0" u="none" strike="noStrike" dirty="0">
                        <a:solidFill>
                          <a:schemeClr val="bg1">
                            <a:lumMod val="65000"/>
                          </a:schemeClr>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6%</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9</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9</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9</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8</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6</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8</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5</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5</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600" u="none" strike="noStrike" dirty="0">
                          <a:solidFill>
                            <a:srgbClr val="075045"/>
                          </a:solidFill>
                          <a:effectLst/>
                          <a:latin typeface="Source Sans Pro" panose="020B0503030403020204" pitchFamily="34" charset="77"/>
                        </a:rPr>
                        <a:t>17</a:t>
                      </a:r>
                      <a:endParaRPr lang="fr-FR" sz="1600" b="0" i="0" u="none" strike="noStrike" dirty="0">
                        <a:solidFill>
                          <a:srgbClr val="075045"/>
                        </a:solidFill>
                        <a:effectLst/>
                        <a:latin typeface="Source Sans Pro" panose="020B0503030403020204" pitchFamily="34" charset="77"/>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4880936"/>
                  </a:ext>
                </a:extLst>
              </a:tr>
            </a:tbl>
          </a:graphicData>
        </a:graphic>
      </p:graphicFrame>
      <p:sp>
        <p:nvSpPr>
          <p:cNvPr id="4" name="Rectangle 3">
            <a:extLst>
              <a:ext uri="{FF2B5EF4-FFF2-40B4-BE49-F238E27FC236}">
                <a16:creationId xmlns:a16="http://schemas.microsoft.com/office/drawing/2014/main" id="{415FF5E7-E26C-374A-B46F-8CC7C02240F6}"/>
              </a:ext>
            </a:extLst>
          </p:cNvPr>
          <p:cNvSpPr/>
          <p:nvPr/>
        </p:nvSpPr>
        <p:spPr>
          <a:xfrm>
            <a:off x="1912433" y="6063917"/>
            <a:ext cx="8386538" cy="1323439"/>
          </a:xfrm>
          <a:prstGeom prst="rect">
            <a:avLst/>
          </a:prstGeom>
        </p:spPr>
        <p:txBody>
          <a:bodyPr wrap="square">
            <a:spAutoFit/>
          </a:bodyPr>
          <a:lstStyle/>
          <a:p>
            <a:pPr fontAlgn="b"/>
            <a:r>
              <a:rPr lang="fr-FR" sz="2000" dirty="0">
                <a:solidFill>
                  <a:srgbClr val="075045"/>
                </a:solidFill>
                <a:latin typeface="Source Sans Pro" panose="020B0503030403020204" pitchFamily="34" charset="77"/>
              </a:rPr>
              <a:t>Total exploitants ayant la densité requise pour entrer dans le PSE  = </a:t>
            </a:r>
            <a:r>
              <a:rPr lang="fr-FR" sz="2000" b="1" dirty="0">
                <a:solidFill>
                  <a:srgbClr val="075045"/>
                </a:solidFill>
                <a:latin typeface="Source Sans Pro" panose="020B0503030403020204" pitchFamily="34" charset="77"/>
              </a:rPr>
              <a:t>180</a:t>
            </a:r>
            <a:r>
              <a:rPr lang="fr-FR" sz="2000" dirty="0">
                <a:solidFill>
                  <a:srgbClr val="075045"/>
                </a:solidFill>
                <a:latin typeface="Source Sans Pro" panose="020B0503030403020204" pitchFamily="34" charset="77"/>
              </a:rPr>
              <a:t> (sur 218, 82%)</a:t>
            </a:r>
          </a:p>
          <a:p>
            <a:pPr fontAlgn="b"/>
            <a:r>
              <a:rPr lang="fr-FR" sz="2000" dirty="0" err="1">
                <a:solidFill>
                  <a:srgbClr val="075045"/>
                </a:solidFill>
                <a:latin typeface="Source Sans Pro" panose="020B0503030403020204" pitchFamily="34" charset="77"/>
              </a:rPr>
              <a:t>Moy</a:t>
            </a:r>
            <a:r>
              <a:rPr lang="fr-FR" sz="2000" dirty="0">
                <a:solidFill>
                  <a:srgbClr val="075045"/>
                </a:solidFill>
                <a:latin typeface="Source Sans Pro" panose="020B0503030403020204" pitchFamily="34" charset="77"/>
              </a:rPr>
              <a:t>. ml plantation : </a:t>
            </a:r>
            <a:r>
              <a:rPr lang="fr-FR" sz="2000" b="1" dirty="0">
                <a:solidFill>
                  <a:srgbClr val="075045"/>
                </a:solidFill>
                <a:latin typeface="Source Sans Pro" panose="020B0503030403020204" pitchFamily="34" charset="77"/>
              </a:rPr>
              <a:t>440 ml </a:t>
            </a:r>
            <a:r>
              <a:rPr lang="fr-FR" sz="2000" dirty="0">
                <a:solidFill>
                  <a:srgbClr val="075045"/>
                </a:solidFill>
                <a:latin typeface="Source Sans Pro" panose="020B0503030403020204" pitchFamily="34" charset="77"/>
              </a:rPr>
              <a:t>(d=5 x 88ha)</a:t>
            </a:r>
          </a:p>
          <a:p>
            <a:pPr fontAlgn="b"/>
            <a:r>
              <a:rPr lang="fr-FR" sz="2000" dirty="0" err="1">
                <a:solidFill>
                  <a:srgbClr val="075045"/>
                </a:solidFill>
                <a:latin typeface="Source Sans Pro" panose="020B0503030403020204" pitchFamily="34" charset="77"/>
              </a:rPr>
              <a:t>Moy</a:t>
            </a:r>
            <a:r>
              <a:rPr lang="fr-FR" sz="2000" dirty="0">
                <a:solidFill>
                  <a:srgbClr val="075045"/>
                </a:solidFill>
                <a:latin typeface="Source Sans Pro" panose="020B0503030403020204" pitchFamily="34" charset="77"/>
              </a:rPr>
              <a:t>. Rémunération PSE/agri = </a:t>
            </a:r>
            <a:r>
              <a:rPr lang="fr-FR" sz="2000" b="1" dirty="0">
                <a:solidFill>
                  <a:srgbClr val="075045"/>
                </a:solidFill>
                <a:latin typeface="Source Sans Pro" panose="020B0503030403020204" pitchFamily="34" charset="77"/>
              </a:rPr>
              <a:t>2 827€ </a:t>
            </a:r>
            <a:r>
              <a:rPr lang="fr-FR" sz="2000" dirty="0">
                <a:solidFill>
                  <a:srgbClr val="075045"/>
                </a:solidFill>
                <a:latin typeface="Source Sans Pro" panose="020B0503030403020204" pitchFamily="34" charset="77"/>
              </a:rPr>
              <a:t>(uniquement volet gestion)</a:t>
            </a:r>
          </a:p>
        </p:txBody>
      </p:sp>
      <p:sp>
        <p:nvSpPr>
          <p:cNvPr id="21" name="ZoneTexte 20">
            <a:extLst>
              <a:ext uri="{FF2B5EF4-FFF2-40B4-BE49-F238E27FC236}">
                <a16:creationId xmlns:a16="http://schemas.microsoft.com/office/drawing/2014/main" id="{F41756A6-1A8E-FB40-9892-38BDE42E2F08}"/>
              </a:ext>
            </a:extLst>
          </p:cNvPr>
          <p:cNvSpPr txBox="1"/>
          <p:nvPr/>
        </p:nvSpPr>
        <p:spPr>
          <a:xfrm>
            <a:off x="2519374" y="146639"/>
            <a:ext cx="2710786" cy="1454694"/>
          </a:xfrm>
          <a:prstGeom prst="rect">
            <a:avLst/>
          </a:prstGeom>
          <a:noFill/>
        </p:spPr>
        <p:txBody>
          <a:bodyPr wrap="square" rtlCol="0">
            <a:spAutoFit/>
          </a:bodyPr>
          <a:lstStyle/>
          <a:p>
            <a:r>
              <a:rPr lang="fr-FR" sz="1800" b="1" dirty="0">
                <a:solidFill>
                  <a:srgbClr val="009193"/>
                </a:solidFill>
                <a:latin typeface="Source Sans Pro" panose="020B0503030403020204" pitchFamily="34" charset="77"/>
              </a:rPr>
              <a:t>2. Intervalle de classe </a:t>
            </a:r>
            <a:r>
              <a:rPr lang="fr-FR" sz="1800" dirty="0">
                <a:solidFill>
                  <a:srgbClr val="009193"/>
                </a:solidFill>
                <a:latin typeface="Source Sans Pro" panose="020B0503030403020204" pitchFamily="34" charset="77"/>
              </a:rPr>
              <a:t>donné par la capacité de plantation </a:t>
            </a:r>
            <a:r>
              <a:rPr lang="fr-FR" sz="1600" dirty="0">
                <a:solidFill>
                  <a:srgbClr val="009193"/>
                </a:solidFill>
                <a:latin typeface="Source Sans Pro" panose="020B0503030403020204" pitchFamily="34" charset="77"/>
              </a:rPr>
              <a:t>(300ml/an/60ha (ferme France ou </a:t>
            </a:r>
            <a:r>
              <a:rPr lang="fr-FR" sz="1600" dirty="0" err="1">
                <a:solidFill>
                  <a:srgbClr val="009193"/>
                </a:solidFill>
                <a:latin typeface="Source Sans Pro" panose="020B0503030403020204" pitchFamily="34" charset="77"/>
              </a:rPr>
              <a:t>moy</a:t>
            </a:r>
            <a:r>
              <a:rPr lang="fr-FR" sz="1600" dirty="0">
                <a:solidFill>
                  <a:srgbClr val="009193"/>
                </a:solidFill>
                <a:latin typeface="Source Sans Pro" panose="020B0503030403020204" pitchFamily="34" charset="77"/>
              </a:rPr>
              <a:t>. Surface </a:t>
            </a:r>
            <a:r>
              <a:rPr lang="fr-FR" sz="1600" dirty="0" err="1">
                <a:solidFill>
                  <a:srgbClr val="009193"/>
                </a:solidFill>
                <a:latin typeface="Source Sans Pro" panose="020B0503030403020204" pitchFamily="34" charset="77"/>
              </a:rPr>
              <a:t>ea</a:t>
            </a:r>
            <a:r>
              <a:rPr lang="fr-FR" sz="1600" dirty="0">
                <a:solidFill>
                  <a:srgbClr val="009193"/>
                </a:solidFill>
                <a:latin typeface="Source Sans Pro" panose="020B0503030403020204" pitchFamily="34" charset="77"/>
              </a:rPr>
              <a:t>) = d = 5ml/ha)</a:t>
            </a:r>
          </a:p>
        </p:txBody>
      </p:sp>
      <p:sp>
        <p:nvSpPr>
          <p:cNvPr id="23" name="Accolade fermante 22">
            <a:extLst>
              <a:ext uri="{FF2B5EF4-FFF2-40B4-BE49-F238E27FC236}">
                <a16:creationId xmlns:a16="http://schemas.microsoft.com/office/drawing/2014/main" id="{70987879-956B-9A46-BAED-4FE7699B065C}"/>
              </a:ext>
            </a:extLst>
          </p:cNvPr>
          <p:cNvSpPr/>
          <p:nvPr/>
        </p:nvSpPr>
        <p:spPr>
          <a:xfrm rot="16200000">
            <a:off x="3818393" y="1202761"/>
            <a:ext cx="392174" cy="766169"/>
          </a:xfrm>
          <a:prstGeom prst="rightBrace">
            <a:avLst/>
          </a:prstGeom>
          <a:ln>
            <a:solidFill>
              <a:srgbClr val="00919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6" name="ZoneTexte 25">
            <a:extLst>
              <a:ext uri="{FF2B5EF4-FFF2-40B4-BE49-F238E27FC236}">
                <a16:creationId xmlns:a16="http://schemas.microsoft.com/office/drawing/2014/main" id="{E0E0498E-4F4A-AA45-BB46-3DDF190476DC}"/>
              </a:ext>
            </a:extLst>
          </p:cNvPr>
          <p:cNvSpPr txBox="1"/>
          <p:nvPr/>
        </p:nvSpPr>
        <p:spPr>
          <a:xfrm>
            <a:off x="5312064" y="300547"/>
            <a:ext cx="1766405" cy="923330"/>
          </a:xfrm>
          <a:prstGeom prst="rect">
            <a:avLst/>
          </a:prstGeom>
          <a:noFill/>
        </p:spPr>
        <p:txBody>
          <a:bodyPr wrap="square" rtlCol="0">
            <a:spAutoFit/>
          </a:bodyPr>
          <a:lstStyle/>
          <a:p>
            <a:pPr algn="ctr"/>
            <a:r>
              <a:rPr lang="fr-FR" sz="1800" b="1" dirty="0">
                <a:solidFill>
                  <a:srgbClr val="009193"/>
                </a:solidFill>
                <a:latin typeface="Source Sans Pro" panose="020B0503030403020204" pitchFamily="34" charset="77"/>
              </a:rPr>
              <a:t>1. Densité haie médiane </a:t>
            </a:r>
            <a:r>
              <a:rPr lang="fr-FR" sz="1800" dirty="0">
                <a:solidFill>
                  <a:srgbClr val="009193"/>
                </a:solidFill>
                <a:latin typeface="Source Sans Pro" panose="020B0503030403020204" pitchFamily="34" charset="77"/>
              </a:rPr>
              <a:t>du territoire</a:t>
            </a:r>
          </a:p>
        </p:txBody>
      </p:sp>
      <p:cxnSp>
        <p:nvCxnSpPr>
          <p:cNvPr id="27" name="Connecteur droit avec flèche 26">
            <a:extLst>
              <a:ext uri="{FF2B5EF4-FFF2-40B4-BE49-F238E27FC236}">
                <a16:creationId xmlns:a16="http://schemas.microsoft.com/office/drawing/2014/main" id="{45B89080-2B30-F54C-A7DF-99215C9D7AFB}"/>
              </a:ext>
            </a:extLst>
          </p:cNvPr>
          <p:cNvCxnSpPr>
            <a:cxnSpLocks/>
          </p:cNvCxnSpPr>
          <p:nvPr/>
        </p:nvCxnSpPr>
        <p:spPr>
          <a:xfrm>
            <a:off x="6133706" y="1210787"/>
            <a:ext cx="0" cy="412588"/>
          </a:xfrm>
          <a:prstGeom prst="straightConnector1">
            <a:avLst/>
          </a:prstGeom>
          <a:ln>
            <a:solidFill>
              <a:srgbClr val="009193"/>
            </a:solidFill>
            <a:tailEnd type="arrow"/>
          </a:ln>
        </p:spPr>
        <p:style>
          <a:lnRef idx="2">
            <a:schemeClr val="accent1"/>
          </a:lnRef>
          <a:fillRef idx="0">
            <a:schemeClr val="accent1"/>
          </a:fillRef>
          <a:effectRef idx="1">
            <a:schemeClr val="accent1"/>
          </a:effectRef>
          <a:fontRef idx="minor">
            <a:schemeClr val="tx1"/>
          </a:fontRef>
        </p:style>
      </p:cxnSp>
      <p:sp>
        <p:nvSpPr>
          <p:cNvPr id="30" name="ZoneTexte 29">
            <a:extLst>
              <a:ext uri="{FF2B5EF4-FFF2-40B4-BE49-F238E27FC236}">
                <a16:creationId xmlns:a16="http://schemas.microsoft.com/office/drawing/2014/main" id="{D372F892-319D-4A41-AF11-4A6CDB637EF7}"/>
              </a:ext>
            </a:extLst>
          </p:cNvPr>
          <p:cNvSpPr txBox="1"/>
          <p:nvPr/>
        </p:nvSpPr>
        <p:spPr>
          <a:xfrm>
            <a:off x="8606862" y="105241"/>
            <a:ext cx="1905211" cy="896256"/>
          </a:xfrm>
          <a:prstGeom prst="rect">
            <a:avLst/>
          </a:prstGeom>
          <a:noFill/>
        </p:spPr>
        <p:txBody>
          <a:bodyPr wrap="square" lIns="64630" tIns="32314" rIns="64630" bIns="32314" rtlCol="0">
            <a:spAutoFit/>
          </a:bodyPr>
          <a:lstStyle/>
          <a:p>
            <a:pPr algn="ctr"/>
            <a:r>
              <a:rPr lang="fr-FR" sz="1800" dirty="0">
                <a:solidFill>
                  <a:srgbClr val="075045"/>
                </a:solidFill>
                <a:latin typeface="Source Sans Pro"/>
                <a:cs typeface="Source Sans Pro"/>
              </a:rPr>
              <a:t>Densité </a:t>
            </a:r>
            <a:r>
              <a:rPr lang="fr-FR" sz="1800" b="1" dirty="0">
                <a:solidFill>
                  <a:srgbClr val="075045"/>
                </a:solidFill>
                <a:latin typeface="Source Sans Pro"/>
                <a:cs typeface="Source Sans Pro"/>
              </a:rPr>
              <a:t>maximale</a:t>
            </a:r>
            <a:r>
              <a:rPr lang="fr-FR" sz="1800" dirty="0">
                <a:solidFill>
                  <a:srgbClr val="075045"/>
                </a:solidFill>
                <a:latin typeface="Source Sans Pro"/>
                <a:cs typeface="Source Sans Pro"/>
              </a:rPr>
              <a:t> territoriale </a:t>
            </a:r>
            <a:r>
              <a:rPr lang="fr-FR" sz="1800" u="sng" dirty="0" err="1">
                <a:solidFill>
                  <a:srgbClr val="075045"/>
                </a:solidFill>
                <a:latin typeface="Source Sans Pro"/>
                <a:cs typeface="Source Sans Pro"/>
              </a:rPr>
              <a:t>rémunérable</a:t>
            </a:r>
            <a:endParaRPr lang="fr-FR" sz="1800" u="sng" dirty="0">
              <a:solidFill>
                <a:srgbClr val="075045"/>
              </a:solidFill>
              <a:latin typeface="Source Sans Pro"/>
              <a:cs typeface="Source Sans Pro"/>
            </a:endParaRPr>
          </a:p>
        </p:txBody>
      </p:sp>
      <p:cxnSp>
        <p:nvCxnSpPr>
          <p:cNvPr id="31" name="Connecteur droit avec flèche 30">
            <a:extLst>
              <a:ext uri="{FF2B5EF4-FFF2-40B4-BE49-F238E27FC236}">
                <a16:creationId xmlns:a16="http://schemas.microsoft.com/office/drawing/2014/main" id="{D7442B90-7B36-4949-B4B3-7FBE417AE058}"/>
              </a:ext>
            </a:extLst>
          </p:cNvPr>
          <p:cNvCxnSpPr/>
          <p:nvPr/>
        </p:nvCxnSpPr>
        <p:spPr>
          <a:xfrm>
            <a:off x="9613119" y="1110130"/>
            <a:ext cx="534320" cy="576145"/>
          </a:xfrm>
          <a:prstGeom prst="straightConnector1">
            <a:avLst/>
          </a:prstGeom>
          <a:ln>
            <a:solidFill>
              <a:srgbClr val="075045"/>
            </a:solidFill>
            <a:tailEnd type="arrow"/>
          </a:ln>
        </p:spPr>
        <p:style>
          <a:lnRef idx="2">
            <a:schemeClr val="accent1"/>
          </a:lnRef>
          <a:fillRef idx="0">
            <a:schemeClr val="accent1"/>
          </a:fillRef>
          <a:effectRef idx="1">
            <a:schemeClr val="accent1"/>
          </a:effectRef>
          <a:fontRef idx="minor">
            <a:schemeClr val="tx1"/>
          </a:fontRef>
        </p:style>
      </p:cxnSp>
      <p:sp>
        <p:nvSpPr>
          <p:cNvPr id="33" name="ZoneTexte 32">
            <a:extLst>
              <a:ext uri="{FF2B5EF4-FFF2-40B4-BE49-F238E27FC236}">
                <a16:creationId xmlns:a16="http://schemas.microsoft.com/office/drawing/2014/main" id="{5E3E85E6-0359-DF49-A4D9-09BC2E50FD76}"/>
              </a:ext>
            </a:extLst>
          </p:cNvPr>
          <p:cNvSpPr txBox="1"/>
          <p:nvPr/>
        </p:nvSpPr>
        <p:spPr>
          <a:xfrm>
            <a:off x="13343" y="509066"/>
            <a:ext cx="2424128" cy="896256"/>
          </a:xfrm>
          <a:prstGeom prst="rect">
            <a:avLst/>
          </a:prstGeom>
          <a:noFill/>
        </p:spPr>
        <p:txBody>
          <a:bodyPr wrap="square" lIns="64630" tIns="32314" rIns="64630" bIns="32314" rtlCol="0">
            <a:spAutoFit/>
          </a:bodyPr>
          <a:lstStyle/>
          <a:p>
            <a:pPr algn="ctr"/>
            <a:r>
              <a:rPr lang="fr-FR" sz="1800" dirty="0">
                <a:solidFill>
                  <a:srgbClr val="075045"/>
                </a:solidFill>
                <a:latin typeface="Source Sans Pro"/>
                <a:cs typeface="Source Sans Pro"/>
              </a:rPr>
              <a:t>Densité </a:t>
            </a:r>
            <a:r>
              <a:rPr lang="fr-FR" sz="1800" b="1" dirty="0">
                <a:solidFill>
                  <a:srgbClr val="075045"/>
                </a:solidFill>
                <a:latin typeface="Source Sans Pro"/>
                <a:cs typeface="Source Sans Pro"/>
              </a:rPr>
              <a:t>minimale</a:t>
            </a:r>
            <a:r>
              <a:rPr lang="fr-FR" sz="1800" dirty="0">
                <a:solidFill>
                  <a:srgbClr val="075045"/>
                </a:solidFill>
                <a:latin typeface="Source Sans Pro"/>
                <a:cs typeface="Source Sans Pro"/>
              </a:rPr>
              <a:t> territoriale pour </a:t>
            </a:r>
            <a:r>
              <a:rPr lang="fr-FR" sz="1800" u="sng" dirty="0">
                <a:solidFill>
                  <a:srgbClr val="075045"/>
                </a:solidFill>
                <a:latin typeface="Source Sans Pro"/>
                <a:cs typeface="Source Sans Pro"/>
              </a:rPr>
              <a:t>contractualiser un PSE</a:t>
            </a:r>
          </a:p>
        </p:txBody>
      </p:sp>
      <p:cxnSp>
        <p:nvCxnSpPr>
          <p:cNvPr id="36" name="Connecteur droit avec flèche 35">
            <a:extLst>
              <a:ext uri="{FF2B5EF4-FFF2-40B4-BE49-F238E27FC236}">
                <a16:creationId xmlns:a16="http://schemas.microsoft.com/office/drawing/2014/main" id="{A679C222-A472-3A42-B999-23C1B150E0F5}"/>
              </a:ext>
            </a:extLst>
          </p:cNvPr>
          <p:cNvCxnSpPr>
            <a:cxnSpLocks/>
          </p:cNvCxnSpPr>
          <p:nvPr/>
        </p:nvCxnSpPr>
        <p:spPr>
          <a:xfrm>
            <a:off x="1912433" y="1417250"/>
            <a:ext cx="703323" cy="280979"/>
          </a:xfrm>
          <a:prstGeom prst="straightConnector1">
            <a:avLst/>
          </a:prstGeom>
          <a:ln>
            <a:solidFill>
              <a:srgbClr val="075045"/>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9017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A3B8C52A-B7B0-E14A-B11D-DCDB7DB04BC6}"/>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Google Shape;85;p3">
            <a:extLst>
              <a:ext uri="{FF2B5EF4-FFF2-40B4-BE49-F238E27FC236}">
                <a16:creationId xmlns:a16="http://schemas.microsoft.com/office/drawing/2014/main" id="{194CCF22-1F37-354E-9AA3-53E487DD8A18}"/>
              </a:ext>
            </a:extLst>
          </p:cNvPr>
          <p:cNvSpPr txBox="1">
            <a:spLocks/>
          </p:cNvSpPr>
          <p:nvPr/>
        </p:nvSpPr>
        <p:spPr>
          <a:xfrm>
            <a:off x="170433" y="678060"/>
            <a:ext cx="2225594" cy="775724"/>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dirty="0">
                <a:solidFill>
                  <a:srgbClr val="075045"/>
                </a:solidFill>
              </a:rPr>
              <a:t>Modèle de calcul de la rémunération PSE </a:t>
            </a:r>
          </a:p>
          <a:p>
            <a:endParaRPr lang="fr-FR" sz="2400" dirty="0">
              <a:solidFill>
                <a:srgbClr val="075045"/>
              </a:solidFill>
              <a:latin typeface="Source Sans Pro" panose="020B0503030403020204" pitchFamily="34" charset="77"/>
            </a:endParaRPr>
          </a:p>
        </p:txBody>
      </p:sp>
      <p:sp>
        <p:nvSpPr>
          <p:cNvPr id="17" name="ZoneTexte 16"/>
          <p:cNvSpPr txBox="1"/>
          <p:nvPr/>
        </p:nvSpPr>
        <p:spPr>
          <a:xfrm>
            <a:off x="2915341" y="465195"/>
            <a:ext cx="5578829" cy="1542587"/>
          </a:xfrm>
          <a:prstGeom prst="rect">
            <a:avLst/>
          </a:prstGeom>
          <a:noFill/>
        </p:spPr>
        <p:txBody>
          <a:bodyPr wrap="square" lIns="64630" tIns="32314" rIns="64630" bIns="32314" rtlCol="0">
            <a:spAutoFit/>
          </a:bodyPr>
          <a:lstStyle/>
          <a:p>
            <a:r>
              <a:rPr lang="fr-FR" sz="2400" b="1" dirty="0">
                <a:solidFill>
                  <a:srgbClr val="075045"/>
                </a:solidFill>
                <a:latin typeface="Source Sans Pro"/>
                <a:cs typeface="Source Sans Pro"/>
              </a:rPr>
              <a:t>Deux valeurs guides : </a:t>
            </a:r>
          </a:p>
          <a:p>
            <a:endParaRPr lang="fr-FR" sz="2400" b="1" dirty="0">
              <a:solidFill>
                <a:srgbClr val="075045"/>
              </a:solidFill>
              <a:latin typeface="Source Sans Pro"/>
              <a:cs typeface="Source Sans Pro"/>
            </a:endParaRPr>
          </a:p>
          <a:p>
            <a:pPr marL="285750" indent="-285750">
              <a:buFont typeface="Arial"/>
              <a:buChar char="•"/>
            </a:pPr>
            <a:r>
              <a:rPr lang="fr-FR" sz="2400" dirty="0">
                <a:solidFill>
                  <a:srgbClr val="075045"/>
                </a:solidFill>
                <a:latin typeface="Source Sans Pro"/>
                <a:cs typeface="Source Sans Pro"/>
              </a:rPr>
              <a:t>Maintien – entretien - 66€ / ha SAU / an</a:t>
            </a:r>
          </a:p>
          <a:p>
            <a:pPr marL="285750" indent="-285750">
              <a:buFont typeface="Arial"/>
              <a:buChar char="•"/>
            </a:pPr>
            <a:r>
              <a:rPr lang="fr-FR" sz="2400" dirty="0">
                <a:solidFill>
                  <a:srgbClr val="075045"/>
                </a:solidFill>
                <a:latin typeface="Source Sans Pro"/>
                <a:cs typeface="Source Sans Pro"/>
              </a:rPr>
              <a:t>Transition - Création– 676€ / ha SAU / an</a:t>
            </a:r>
          </a:p>
        </p:txBody>
      </p:sp>
      <p:sp>
        <p:nvSpPr>
          <p:cNvPr id="20" name="ZoneTexte 19"/>
          <p:cNvSpPr txBox="1"/>
          <p:nvPr/>
        </p:nvSpPr>
        <p:spPr>
          <a:xfrm>
            <a:off x="2915341" y="2812782"/>
            <a:ext cx="6179070" cy="2281250"/>
          </a:xfrm>
          <a:prstGeom prst="rect">
            <a:avLst/>
          </a:prstGeom>
          <a:noFill/>
        </p:spPr>
        <p:txBody>
          <a:bodyPr wrap="square" lIns="64630" tIns="32314" rIns="64630" bIns="32314" rtlCol="0">
            <a:spAutoFit/>
          </a:bodyPr>
          <a:lstStyle/>
          <a:p>
            <a:r>
              <a:rPr lang="fr-FR" sz="2400" b="1" dirty="0">
                <a:solidFill>
                  <a:srgbClr val="075045"/>
                </a:solidFill>
                <a:latin typeface="Source Sans Pro"/>
                <a:cs typeface="Source Sans Pro"/>
              </a:rPr>
              <a:t>Formule de calcul de la rémunération : </a:t>
            </a:r>
          </a:p>
          <a:p>
            <a:endParaRPr lang="fr-FR" sz="2400" b="1" dirty="0">
              <a:solidFill>
                <a:srgbClr val="075045"/>
              </a:solidFill>
              <a:latin typeface="Source Sans Pro"/>
              <a:cs typeface="Source Sans Pro"/>
            </a:endParaRPr>
          </a:p>
          <a:p>
            <a:r>
              <a:rPr lang="fr-FR" sz="2400" dirty="0">
                <a:solidFill>
                  <a:srgbClr val="075045"/>
                </a:solidFill>
                <a:latin typeface="Source Sans Pro"/>
                <a:cs typeface="Source Sans Pro"/>
              </a:rPr>
              <a:t>= (valeur guide maintien x note min entre n et n-1 x total surface SAU) + (valeur guide création x (note n - note n-1) x total surface SAU) =  montant € / an</a:t>
            </a:r>
            <a:endParaRPr lang="fr-FR" sz="2400" b="1" dirty="0">
              <a:solidFill>
                <a:srgbClr val="075045"/>
              </a:solidFill>
              <a:latin typeface="Source Sans Pro"/>
              <a:cs typeface="Source Sans Pro"/>
            </a:endParaRPr>
          </a:p>
        </p:txBody>
      </p:sp>
    </p:spTree>
    <p:extLst>
      <p:ext uri="{BB962C8B-B14F-4D97-AF65-F5344CB8AC3E}">
        <p14:creationId xmlns:p14="http://schemas.microsoft.com/office/powerpoint/2010/main" val="764550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A3B8C52A-B7B0-E14A-B11D-DCDB7DB04BC6}"/>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Google Shape;85;p3">
            <a:extLst>
              <a:ext uri="{FF2B5EF4-FFF2-40B4-BE49-F238E27FC236}">
                <a16:creationId xmlns:a16="http://schemas.microsoft.com/office/drawing/2014/main" id="{194CCF22-1F37-354E-9AA3-53E487DD8A18}"/>
              </a:ext>
            </a:extLst>
          </p:cNvPr>
          <p:cNvSpPr txBox="1">
            <a:spLocks/>
          </p:cNvSpPr>
          <p:nvPr/>
        </p:nvSpPr>
        <p:spPr>
          <a:xfrm>
            <a:off x="170433" y="678060"/>
            <a:ext cx="2225594" cy="775724"/>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dirty="0">
                <a:solidFill>
                  <a:srgbClr val="075045"/>
                </a:solidFill>
              </a:rPr>
              <a:t>Exemple de calcul de la rémunération PSE </a:t>
            </a:r>
          </a:p>
          <a:p>
            <a:endParaRPr lang="fr-FR" sz="2400" dirty="0">
              <a:solidFill>
                <a:srgbClr val="075045"/>
              </a:solidFill>
              <a:latin typeface="Source Sans Pro" panose="020B0503030403020204" pitchFamily="34" charset="77"/>
            </a:endParaRPr>
          </a:p>
        </p:txBody>
      </p:sp>
      <p:sp>
        <p:nvSpPr>
          <p:cNvPr id="17" name="ZoneTexte 16"/>
          <p:cNvSpPr txBox="1"/>
          <p:nvPr/>
        </p:nvSpPr>
        <p:spPr>
          <a:xfrm>
            <a:off x="2419558" y="229932"/>
            <a:ext cx="4061123" cy="896256"/>
          </a:xfrm>
          <a:prstGeom prst="rect">
            <a:avLst/>
          </a:prstGeom>
          <a:noFill/>
        </p:spPr>
        <p:txBody>
          <a:bodyPr wrap="square" lIns="64630" tIns="32314" rIns="64630" bIns="32314" rtlCol="0">
            <a:spAutoFit/>
          </a:bodyPr>
          <a:lstStyle/>
          <a:p>
            <a:r>
              <a:rPr lang="fr-FR" sz="1800" dirty="0">
                <a:solidFill>
                  <a:srgbClr val="075045"/>
                </a:solidFill>
                <a:latin typeface="Source Sans Pro"/>
                <a:cs typeface="Source Sans Pro"/>
              </a:rPr>
              <a:t>Rémunération </a:t>
            </a:r>
            <a:r>
              <a:rPr lang="fr-FR" sz="1800" b="1" dirty="0">
                <a:solidFill>
                  <a:srgbClr val="075045"/>
                </a:solidFill>
                <a:latin typeface="Source Sans Pro"/>
                <a:cs typeface="Source Sans Pro"/>
              </a:rPr>
              <a:t>n1</a:t>
            </a:r>
            <a:r>
              <a:rPr lang="fr-FR" sz="1800" dirty="0">
                <a:solidFill>
                  <a:srgbClr val="075045"/>
                </a:solidFill>
                <a:latin typeface="Source Sans Pro"/>
                <a:cs typeface="Source Sans Pro"/>
              </a:rPr>
              <a:t> = (66€ x 5/10 x 60 ha) + (676€ x 1/10 x 60 ha) = 6 036€ </a:t>
            </a:r>
          </a:p>
          <a:p>
            <a:endParaRPr lang="fr-FR" sz="1800" dirty="0">
              <a:solidFill>
                <a:srgbClr val="075045"/>
              </a:solidFill>
              <a:latin typeface="Source Sans Pro"/>
              <a:cs typeface="Source Sans Pro"/>
            </a:endParaRPr>
          </a:p>
        </p:txBody>
      </p:sp>
      <p:sp>
        <p:nvSpPr>
          <p:cNvPr id="12" name="ZoneTexte 11"/>
          <p:cNvSpPr txBox="1"/>
          <p:nvPr/>
        </p:nvSpPr>
        <p:spPr>
          <a:xfrm>
            <a:off x="6630690" y="188642"/>
            <a:ext cx="4061123" cy="896256"/>
          </a:xfrm>
          <a:prstGeom prst="rect">
            <a:avLst/>
          </a:prstGeom>
          <a:noFill/>
        </p:spPr>
        <p:txBody>
          <a:bodyPr wrap="square" lIns="64630" tIns="32314" rIns="64630" bIns="32314" rtlCol="0">
            <a:spAutoFit/>
          </a:bodyPr>
          <a:lstStyle/>
          <a:p>
            <a:r>
              <a:rPr lang="fr-FR" sz="1800" dirty="0">
                <a:solidFill>
                  <a:srgbClr val="075045"/>
                </a:solidFill>
                <a:latin typeface="Source Sans Pro"/>
                <a:cs typeface="Source Sans Pro"/>
              </a:rPr>
              <a:t>Rémunération </a:t>
            </a:r>
            <a:r>
              <a:rPr lang="fr-FR" sz="1800" b="1" dirty="0">
                <a:solidFill>
                  <a:srgbClr val="075045"/>
                </a:solidFill>
                <a:latin typeface="Source Sans Pro"/>
                <a:cs typeface="Source Sans Pro"/>
              </a:rPr>
              <a:t>n2</a:t>
            </a:r>
            <a:r>
              <a:rPr lang="fr-FR" sz="1800" dirty="0">
                <a:solidFill>
                  <a:srgbClr val="075045"/>
                </a:solidFill>
                <a:latin typeface="Source Sans Pro"/>
                <a:cs typeface="Source Sans Pro"/>
              </a:rPr>
              <a:t> = (66€ x 6/10 x 60 ha) = 2 376€ </a:t>
            </a:r>
          </a:p>
          <a:p>
            <a:endParaRPr lang="fr-FR" sz="1800" dirty="0">
              <a:solidFill>
                <a:srgbClr val="075045"/>
              </a:solidFill>
              <a:latin typeface="Source Sans Pro"/>
              <a:cs typeface="Source Sans Pro"/>
            </a:endParaRPr>
          </a:p>
        </p:txBody>
      </p:sp>
      <p:graphicFrame>
        <p:nvGraphicFramePr>
          <p:cNvPr id="2" name="Tableau 1"/>
          <p:cNvGraphicFramePr>
            <a:graphicFrameLocks noGrp="1"/>
          </p:cNvGraphicFramePr>
          <p:nvPr>
            <p:extLst>
              <p:ext uri="{D42A27DB-BD31-4B8C-83A1-F6EECF244321}">
                <p14:modId xmlns:p14="http://schemas.microsoft.com/office/powerpoint/2010/main" val="3846674184"/>
              </p:ext>
            </p:extLst>
          </p:nvPr>
        </p:nvGraphicFramePr>
        <p:xfrm>
          <a:off x="2419558" y="1949850"/>
          <a:ext cx="8272254" cy="5207000"/>
        </p:xfrm>
        <a:graphic>
          <a:graphicData uri="http://schemas.openxmlformats.org/drawingml/2006/table">
            <a:tbl>
              <a:tblPr/>
              <a:tblGrid>
                <a:gridCol w="1719974">
                  <a:extLst>
                    <a:ext uri="{9D8B030D-6E8A-4147-A177-3AD203B41FA5}">
                      <a16:colId xmlns:a16="http://schemas.microsoft.com/office/drawing/2014/main" val="20000"/>
                    </a:ext>
                  </a:extLst>
                </a:gridCol>
                <a:gridCol w="1310456">
                  <a:extLst>
                    <a:ext uri="{9D8B030D-6E8A-4147-A177-3AD203B41FA5}">
                      <a16:colId xmlns:a16="http://schemas.microsoft.com/office/drawing/2014/main" val="20001"/>
                    </a:ext>
                  </a:extLst>
                </a:gridCol>
                <a:gridCol w="1310456">
                  <a:extLst>
                    <a:ext uri="{9D8B030D-6E8A-4147-A177-3AD203B41FA5}">
                      <a16:colId xmlns:a16="http://schemas.microsoft.com/office/drawing/2014/main" val="20002"/>
                    </a:ext>
                  </a:extLst>
                </a:gridCol>
                <a:gridCol w="1310456">
                  <a:extLst>
                    <a:ext uri="{9D8B030D-6E8A-4147-A177-3AD203B41FA5}">
                      <a16:colId xmlns:a16="http://schemas.microsoft.com/office/drawing/2014/main" val="20003"/>
                    </a:ext>
                  </a:extLst>
                </a:gridCol>
                <a:gridCol w="1310456">
                  <a:extLst>
                    <a:ext uri="{9D8B030D-6E8A-4147-A177-3AD203B41FA5}">
                      <a16:colId xmlns:a16="http://schemas.microsoft.com/office/drawing/2014/main" val="20004"/>
                    </a:ext>
                  </a:extLst>
                </a:gridCol>
                <a:gridCol w="1310456">
                  <a:extLst>
                    <a:ext uri="{9D8B030D-6E8A-4147-A177-3AD203B41FA5}">
                      <a16:colId xmlns:a16="http://schemas.microsoft.com/office/drawing/2014/main" val="20005"/>
                    </a:ext>
                  </a:extLst>
                </a:gridCol>
              </a:tblGrid>
              <a:tr h="228600">
                <a:tc>
                  <a:txBody>
                    <a:bodyPr/>
                    <a:lstStyle/>
                    <a:p>
                      <a:pPr algn="l" fontAlgn="b"/>
                      <a:r>
                        <a:rPr lang="fr-FR" sz="1400" b="1" i="0" u="none" strike="noStrike">
                          <a:solidFill>
                            <a:srgbClr val="000000"/>
                          </a:solidFill>
                          <a:effectLst/>
                          <a:latin typeface="Calibri"/>
                        </a:rPr>
                        <a:t>Agriculteur 1</a:t>
                      </a:r>
                    </a:p>
                  </a:txBody>
                  <a:tcPr marL="12700" marR="12700" marT="12700" marB="0" anchor="b">
                    <a:lnL>
                      <a:noFill/>
                    </a:lnL>
                    <a:lnR>
                      <a:noFill/>
                    </a:lnR>
                    <a:lnT>
                      <a:noFill/>
                    </a:lnT>
                    <a:lnB>
                      <a:noFill/>
                    </a:lnB>
                    <a:solidFill>
                      <a:srgbClr val="D9D9D9"/>
                    </a:solidFill>
                  </a:tcPr>
                </a:tc>
                <a:tc>
                  <a:txBody>
                    <a:bodyPr/>
                    <a:lstStyle/>
                    <a:p>
                      <a:pPr algn="l" fontAlgn="b"/>
                      <a:r>
                        <a:rPr lang="pt-BR" sz="1400" b="0" i="0" u="none" strike="noStrike">
                          <a:solidFill>
                            <a:srgbClr val="000000"/>
                          </a:solidFill>
                          <a:effectLst/>
                          <a:latin typeface="Calibri"/>
                        </a:rPr>
                        <a:t>ha de SAU</a:t>
                      </a:r>
                    </a:p>
                  </a:txBody>
                  <a:tcPr marL="12700" marR="12700" marT="12700" marB="0" anchor="b">
                    <a:lnL>
                      <a:noFill/>
                    </a:lnL>
                    <a:lnR>
                      <a:noFill/>
                    </a:lnR>
                    <a:lnT>
                      <a:noFill/>
                    </a:lnT>
                    <a:lnB>
                      <a:noFill/>
                    </a:lnB>
                    <a:solidFill>
                      <a:srgbClr val="D9D9D9"/>
                    </a:solidFill>
                  </a:tcPr>
                </a:tc>
                <a:tc>
                  <a:txBody>
                    <a:bodyPr/>
                    <a:lstStyle/>
                    <a:p>
                      <a:pPr algn="l" fontAlgn="b"/>
                      <a:endParaRPr lang="fr-FR" sz="14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fr-FR" sz="14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fr-FR" sz="14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fr-FR" sz="1400" b="0" i="0" u="none" strike="noStrike">
                        <a:solidFill>
                          <a:srgbClr val="000000"/>
                        </a:solidFill>
                        <a:effectLst/>
                        <a:latin typeface="Calibri"/>
                      </a:endParaRPr>
                    </a:p>
                  </a:txBody>
                  <a:tcPr marL="12700" marR="12700" marT="12700" marB="0" anchor="b">
                    <a:lnL>
                      <a:noFill/>
                    </a:lnL>
                    <a:lnR>
                      <a:noFill/>
                    </a:lnR>
                    <a:lnT>
                      <a:noFill/>
                    </a:lnT>
                    <a:lnB>
                      <a:noFill/>
                    </a:lnB>
                  </a:tcPr>
                </a:tc>
                <a:extLst>
                  <a:ext uri="{0D108BD9-81ED-4DB2-BD59-A6C34878D82A}">
                    <a16:rowId xmlns:a16="http://schemas.microsoft.com/office/drawing/2014/main" val="10000"/>
                  </a:ext>
                </a:extLst>
              </a:tr>
              <a:tr h="190500">
                <a:tc>
                  <a:txBody>
                    <a:bodyPr/>
                    <a:lstStyle/>
                    <a:p>
                      <a:pPr algn="l" fontAlgn="b"/>
                      <a:r>
                        <a:rPr lang="fr-FR" sz="1400" b="0" i="0" u="none" strike="noStrike">
                          <a:solidFill>
                            <a:srgbClr val="000000"/>
                          </a:solidFill>
                          <a:effectLst/>
                          <a:latin typeface="Calibri"/>
                        </a:rPr>
                        <a:t> </a:t>
                      </a:r>
                    </a:p>
                  </a:txBody>
                  <a:tcPr marL="12700" marR="12700" marT="12700" marB="0" anchor="b">
                    <a:lnL>
                      <a:noFill/>
                    </a:lnL>
                    <a:lnR>
                      <a:noFill/>
                    </a:lnR>
                    <a:lnT>
                      <a:noFill/>
                    </a:lnT>
                    <a:lnB>
                      <a:noFill/>
                    </a:lnB>
                    <a:solidFill>
                      <a:srgbClr val="D9D9D9"/>
                    </a:solidFill>
                  </a:tcPr>
                </a:tc>
                <a:tc>
                  <a:txBody>
                    <a:bodyPr/>
                    <a:lstStyle/>
                    <a:p>
                      <a:pPr algn="r" fontAlgn="b"/>
                      <a:r>
                        <a:rPr lang="fr-FR" sz="1400" b="0" i="0" u="none" strike="noStrike">
                          <a:solidFill>
                            <a:srgbClr val="000000"/>
                          </a:solidFill>
                          <a:effectLst/>
                          <a:latin typeface="Calibri"/>
                        </a:rPr>
                        <a:t>60</a:t>
                      </a:r>
                    </a:p>
                  </a:txBody>
                  <a:tcPr marL="12700" marR="12700" marT="12700" marB="0" anchor="b">
                    <a:lnL>
                      <a:noFill/>
                    </a:lnL>
                    <a:lnR>
                      <a:noFill/>
                    </a:lnR>
                    <a:lnT>
                      <a:noFill/>
                    </a:lnT>
                    <a:lnB>
                      <a:noFill/>
                    </a:lnB>
                    <a:solidFill>
                      <a:srgbClr val="D9D9D9"/>
                    </a:solidFill>
                  </a:tcPr>
                </a:tc>
                <a:tc>
                  <a:txBody>
                    <a:bodyPr/>
                    <a:lstStyle/>
                    <a:p>
                      <a:pPr algn="l" fontAlgn="b"/>
                      <a:r>
                        <a:rPr lang="fr-FR" sz="1400" b="0" i="1" u="none" strike="noStrike">
                          <a:solidFill>
                            <a:srgbClr val="000000"/>
                          </a:solidFill>
                          <a:effectLst/>
                          <a:latin typeface="Calibri"/>
                        </a:rPr>
                        <a:t>ml de haies</a:t>
                      </a:r>
                    </a:p>
                  </a:txBody>
                  <a:tcPr marL="12700" marR="12700" marT="12700" marB="0" anchor="b">
                    <a:lnL>
                      <a:noFill/>
                    </a:lnL>
                    <a:lnR>
                      <a:noFill/>
                    </a:lnR>
                    <a:lnT>
                      <a:noFill/>
                    </a:lnT>
                    <a:lnB>
                      <a:noFill/>
                    </a:lnB>
                  </a:tcPr>
                </a:tc>
                <a:tc>
                  <a:txBody>
                    <a:bodyPr/>
                    <a:lstStyle/>
                    <a:p>
                      <a:pPr algn="l" fontAlgn="b"/>
                      <a:r>
                        <a:rPr lang="fr-FR" sz="1400" b="0" i="1" u="none" strike="noStrike">
                          <a:solidFill>
                            <a:srgbClr val="000000"/>
                          </a:solidFill>
                          <a:effectLst/>
                          <a:latin typeface="Calibri"/>
                        </a:rPr>
                        <a:t>densité</a:t>
                      </a:r>
                    </a:p>
                  </a:txBody>
                  <a:tcPr marL="12700" marR="12700" marT="12700" marB="0" anchor="b">
                    <a:lnL>
                      <a:noFill/>
                    </a:lnL>
                    <a:lnR>
                      <a:noFill/>
                    </a:lnR>
                    <a:lnT>
                      <a:noFill/>
                    </a:lnT>
                    <a:lnB>
                      <a:noFill/>
                    </a:lnB>
                  </a:tcPr>
                </a:tc>
                <a:tc>
                  <a:txBody>
                    <a:bodyPr/>
                    <a:lstStyle/>
                    <a:p>
                      <a:pPr algn="l" fontAlgn="b"/>
                      <a:r>
                        <a:rPr lang="fr-FR" sz="1400" b="0" i="1" u="none" strike="noStrike">
                          <a:solidFill>
                            <a:srgbClr val="000000"/>
                          </a:solidFill>
                          <a:effectLst/>
                          <a:latin typeface="Calibri"/>
                        </a:rPr>
                        <a:t>note PSE</a:t>
                      </a:r>
                    </a:p>
                  </a:txBody>
                  <a:tcPr marL="12700" marR="12700" marT="12700" marB="0" anchor="b">
                    <a:lnL>
                      <a:noFill/>
                    </a:lnL>
                    <a:lnR>
                      <a:noFill/>
                    </a:lnR>
                    <a:lnT>
                      <a:noFill/>
                    </a:lnT>
                    <a:lnB>
                      <a:noFill/>
                    </a:lnB>
                  </a:tcPr>
                </a:tc>
                <a:tc>
                  <a:txBody>
                    <a:bodyPr/>
                    <a:lstStyle/>
                    <a:p>
                      <a:pPr algn="l" fontAlgn="b"/>
                      <a:r>
                        <a:rPr lang="fr-FR" sz="1400" b="0" i="1" u="none" strike="noStrike">
                          <a:solidFill>
                            <a:srgbClr val="000000"/>
                          </a:solidFill>
                          <a:effectLst/>
                          <a:latin typeface="Calibri"/>
                        </a:rPr>
                        <a:t>rémunération PSE</a:t>
                      </a:r>
                    </a:p>
                  </a:txBody>
                  <a:tcPr marL="12700" marR="12700" marT="12700" marB="0" anchor="b">
                    <a:lnL>
                      <a:noFill/>
                    </a:lnL>
                    <a:lnR>
                      <a:noFill/>
                    </a:lnR>
                    <a:lnT>
                      <a:noFill/>
                    </a:lnT>
                    <a:lnB>
                      <a:noFill/>
                    </a:lnB>
                  </a:tcPr>
                </a:tc>
                <a:extLst>
                  <a:ext uri="{0D108BD9-81ED-4DB2-BD59-A6C34878D82A}">
                    <a16:rowId xmlns:a16="http://schemas.microsoft.com/office/drawing/2014/main" val="10001"/>
                  </a:ext>
                </a:extLst>
              </a:tr>
              <a:tr h="254000">
                <a:tc>
                  <a:txBody>
                    <a:bodyPr/>
                    <a:lstStyle/>
                    <a:p>
                      <a:pPr algn="ctr" fontAlgn="b"/>
                      <a:r>
                        <a:rPr lang="fr-FR" sz="1400" b="0" i="0" u="none" strike="noStrike" dirty="0">
                          <a:solidFill>
                            <a:srgbClr val="000000"/>
                          </a:solidFill>
                          <a:effectLst/>
                          <a:latin typeface="Calibri"/>
                        </a:rPr>
                        <a:t>n0</a:t>
                      </a:r>
                    </a:p>
                  </a:txBody>
                  <a:tcPr marL="12700" marR="12700" marT="12700" marB="0" anchor="b">
                    <a:lnL>
                      <a:noFill/>
                    </a:lnL>
                    <a:lnR>
                      <a:noFill/>
                    </a:lnR>
                    <a:lnT>
                      <a:noFill/>
                    </a:lnT>
                    <a:lnB>
                      <a:noFill/>
                    </a:lnB>
                    <a:solidFill>
                      <a:srgbClr val="D9D9D9"/>
                    </a:solidFill>
                  </a:tcPr>
                </a:tc>
                <a:tc>
                  <a:txBody>
                    <a:bodyPr/>
                    <a:lstStyle/>
                    <a:p>
                      <a:pPr algn="l" fontAlgn="b"/>
                      <a:r>
                        <a:rPr lang="fr-FR" sz="1400" b="0" i="0" u="none" strike="noStrike">
                          <a:solidFill>
                            <a:srgbClr val="000000"/>
                          </a:solidFill>
                          <a:effectLst/>
                          <a:latin typeface="Calibri"/>
                        </a:rPr>
                        <a:t>état initial</a:t>
                      </a:r>
                    </a:p>
                  </a:txBody>
                  <a:tcPr marL="12700" marR="12700" marT="12700" marB="0" anchor="b">
                    <a:lnL>
                      <a:noFill/>
                    </a:lnL>
                    <a:lnR>
                      <a:noFill/>
                    </a:lnR>
                    <a:lnT>
                      <a:noFill/>
                    </a:lnT>
                    <a:lnB>
                      <a:noFill/>
                    </a:lnB>
                    <a:solidFill>
                      <a:srgbClr val="D9D9D9"/>
                    </a:solidFill>
                  </a:tcPr>
                </a:tc>
                <a:tc>
                  <a:txBody>
                    <a:bodyPr/>
                    <a:lstStyle/>
                    <a:p>
                      <a:pPr algn="r" fontAlgn="b"/>
                      <a:r>
                        <a:rPr lang="fr-FR" sz="1400" b="0" i="0" u="none" strike="noStrike">
                          <a:solidFill>
                            <a:srgbClr val="000000"/>
                          </a:solidFill>
                          <a:effectLst/>
                          <a:latin typeface="Calibri"/>
                        </a:rPr>
                        <a:t>6 000</a:t>
                      </a:r>
                    </a:p>
                  </a:txBody>
                  <a:tcPr marL="12700" marR="12700" marT="12700" marB="0" anchor="b">
                    <a:lnL>
                      <a:noFill/>
                    </a:lnL>
                    <a:lnR>
                      <a:noFill/>
                    </a:lnR>
                    <a:lnT>
                      <a:noFill/>
                    </a:lnT>
                    <a:lnB>
                      <a:noFill/>
                    </a:lnB>
                    <a:solidFill>
                      <a:srgbClr val="D9D9D9"/>
                    </a:solidFill>
                  </a:tcPr>
                </a:tc>
                <a:tc>
                  <a:txBody>
                    <a:bodyPr/>
                    <a:lstStyle/>
                    <a:p>
                      <a:pPr algn="r" fontAlgn="b"/>
                      <a:r>
                        <a:rPr lang="fr-FR" sz="1400" b="0" i="0" u="none" strike="noStrike">
                          <a:solidFill>
                            <a:srgbClr val="000000"/>
                          </a:solidFill>
                          <a:effectLst/>
                          <a:latin typeface="Calibri"/>
                        </a:rPr>
                        <a:t>100</a:t>
                      </a:r>
                    </a:p>
                  </a:txBody>
                  <a:tcPr marL="12700" marR="12700" marT="12700" marB="0" anchor="b">
                    <a:lnL>
                      <a:noFill/>
                    </a:lnL>
                    <a:lnR>
                      <a:noFill/>
                    </a:lnR>
                    <a:lnT>
                      <a:noFill/>
                    </a:lnT>
                    <a:lnB>
                      <a:noFill/>
                    </a:lnB>
                    <a:solidFill>
                      <a:srgbClr val="D9D9D9"/>
                    </a:solidFill>
                  </a:tcPr>
                </a:tc>
                <a:tc>
                  <a:txBody>
                    <a:bodyPr/>
                    <a:lstStyle/>
                    <a:p>
                      <a:pPr algn="r" fontAlgn="b"/>
                      <a:r>
                        <a:rPr lang="fr-FR" sz="1400" b="0" i="0" u="none" strike="noStrike">
                          <a:solidFill>
                            <a:srgbClr val="000000"/>
                          </a:solidFill>
                          <a:effectLst/>
                          <a:latin typeface="Calibri"/>
                        </a:rPr>
                        <a:t> 5/10</a:t>
                      </a:r>
                    </a:p>
                  </a:txBody>
                  <a:tcPr marL="12700" marR="12700" marT="12700" marB="0" anchor="b">
                    <a:lnL>
                      <a:noFill/>
                    </a:lnL>
                    <a:lnR>
                      <a:noFill/>
                    </a:lnR>
                    <a:lnT>
                      <a:noFill/>
                    </a:lnT>
                    <a:lnB>
                      <a:noFill/>
                    </a:lnB>
                    <a:solidFill>
                      <a:srgbClr val="D9D9D9"/>
                    </a:solidFill>
                  </a:tcPr>
                </a:tc>
                <a:tc>
                  <a:txBody>
                    <a:bodyPr/>
                    <a:lstStyle/>
                    <a:p>
                      <a:pPr algn="r" fontAlgn="b"/>
                      <a:r>
                        <a:rPr lang="fr-FR" sz="1400" b="0" i="0" u="none" strike="noStrike">
                          <a:solidFill>
                            <a:srgbClr val="000000"/>
                          </a:solidFill>
                          <a:effectLst/>
                          <a:latin typeface="Calibri"/>
                        </a:rPr>
                        <a:t> _ </a:t>
                      </a:r>
                    </a:p>
                  </a:txBody>
                  <a:tcPr marL="12700" marR="12700" marT="12700" marB="0" anchor="b">
                    <a:lnL>
                      <a:noFill/>
                    </a:lnL>
                    <a:lnR>
                      <a:noFill/>
                    </a:lnR>
                    <a:lnT>
                      <a:noFill/>
                    </a:lnT>
                    <a:lnB>
                      <a:noFill/>
                    </a:lnB>
                    <a:solidFill>
                      <a:srgbClr val="D9D9D9"/>
                    </a:solidFill>
                  </a:tcPr>
                </a:tc>
                <a:extLst>
                  <a:ext uri="{0D108BD9-81ED-4DB2-BD59-A6C34878D82A}">
                    <a16:rowId xmlns:a16="http://schemas.microsoft.com/office/drawing/2014/main" val="10002"/>
                  </a:ext>
                </a:extLst>
              </a:tr>
              <a:tr h="254000">
                <a:tc rowSpan="2">
                  <a:txBody>
                    <a:bodyPr/>
                    <a:lstStyle/>
                    <a:p>
                      <a:pPr algn="ctr" fontAlgn="ctr"/>
                      <a:r>
                        <a:rPr lang="fr-FR" sz="1400" b="0" i="0" u="none" strike="noStrike" dirty="0">
                          <a:solidFill>
                            <a:srgbClr val="000000"/>
                          </a:solidFill>
                          <a:effectLst/>
                          <a:latin typeface="Calibri"/>
                        </a:rPr>
                        <a:t>n1</a:t>
                      </a:r>
                    </a:p>
                  </a:txBody>
                  <a:tcPr marL="12700" marR="12700" marT="12700" marB="0" anchor="ctr">
                    <a:lnL>
                      <a:noFill/>
                    </a:lnL>
                    <a:lnR>
                      <a:noFill/>
                    </a:lnR>
                    <a:lnT>
                      <a:noFill/>
                    </a:lnT>
                    <a:lnB>
                      <a:noFill/>
                    </a:lnB>
                    <a:noFill/>
                  </a:tcPr>
                </a:tc>
                <a:tc>
                  <a:txBody>
                    <a:bodyPr/>
                    <a:lstStyle/>
                    <a:p>
                      <a:pPr algn="l" fontAlgn="b"/>
                      <a:r>
                        <a:rPr lang="fr-FR" sz="1400" b="0" i="0" u="none" strike="noStrike" dirty="0">
                          <a:solidFill>
                            <a:srgbClr val="000000"/>
                          </a:solidFill>
                          <a:effectLst/>
                          <a:latin typeface="Calibri"/>
                        </a:rPr>
                        <a:t>maintien</a:t>
                      </a:r>
                    </a:p>
                  </a:txBody>
                  <a:tcPr marL="12700" marR="12700" marT="12700" marB="0" anchor="b">
                    <a:lnL>
                      <a:noFill/>
                    </a:lnL>
                    <a:lnR>
                      <a:noFill/>
                    </a:lnR>
                    <a:lnT>
                      <a:noFill/>
                    </a:lnT>
                    <a:lnB>
                      <a:noFill/>
                    </a:lnB>
                    <a:noFill/>
                  </a:tcPr>
                </a:tc>
                <a:tc>
                  <a:txBody>
                    <a:bodyPr/>
                    <a:lstStyle/>
                    <a:p>
                      <a:pPr algn="r" fontAlgn="b"/>
                      <a:r>
                        <a:rPr lang="fr-FR" sz="1400" b="0" i="0" u="none" strike="noStrike" dirty="0">
                          <a:solidFill>
                            <a:srgbClr val="000000"/>
                          </a:solidFill>
                          <a:effectLst/>
                          <a:latin typeface="Calibri"/>
                        </a:rPr>
                        <a:t>6 000</a:t>
                      </a:r>
                    </a:p>
                  </a:txBody>
                  <a:tcPr marL="12700" marR="12700" marT="12700" marB="0" anchor="b">
                    <a:lnL>
                      <a:noFill/>
                    </a:lnL>
                    <a:lnR>
                      <a:noFill/>
                    </a:lnR>
                    <a:lnT>
                      <a:noFill/>
                    </a:lnT>
                    <a:lnB>
                      <a:noFill/>
                    </a:lnB>
                    <a:noFill/>
                  </a:tcPr>
                </a:tc>
                <a:tc>
                  <a:txBody>
                    <a:bodyPr/>
                    <a:lstStyle/>
                    <a:p>
                      <a:pPr algn="r" fontAlgn="b"/>
                      <a:r>
                        <a:rPr lang="fr-FR" sz="1400" b="0" i="0" u="none" strike="noStrike" dirty="0">
                          <a:solidFill>
                            <a:srgbClr val="000000"/>
                          </a:solidFill>
                          <a:effectLst/>
                          <a:latin typeface="Calibri"/>
                        </a:rPr>
                        <a:t>100</a:t>
                      </a:r>
                    </a:p>
                  </a:txBody>
                  <a:tcPr marL="12700" marR="12700" marT="12700" marB="0" anchor="b">
                    <a:lnL>
                      <a:noFill/>
                    </a:lnL>
                    <a:lnR>
                      <a:noFill/>
                    </a:lnR>
                    <a:lnT>
                      <a:noFill/>
                    </a:lnT>
                    <a:lnB>
                      <a:noFill/>
                    </a:lnB>
                    <a:noFill/>
                  </a:tcPr>
                </a:tc>
                <a:tc>
                  <a:txBody>
                    <a:bodyPr/>
                    <a:lstStyle/>
                    <a:p>
                      <a:pPr algn="r" fontAlgn="b"/>
                      <a:r>
                        <a:rPr lang="fr-FR" sz="1400" b="0" i="0" u="none" strike="noStrike">
                          <a:solidFill>
                            <a:srgbClr val="000000"/>
                          </a:solidFill>
                          <a:effectLst/>
                          <a:latin typeface="Calibri"/>
                        </a:rPr>
                        <a:t> 5/10</a:t>
                      </a:r>
                    </a:p>
                  </a:txBody>
                  <a:tcPr marL="12700" marR="12700" marT="12700" marB="0" anchor="b">
                    <a:lnL>
                      <a:noFill/>
                    </a:lnL>
                    <a:lnR>
                      <a:noFill/>
                    </a:lnR>
                    <a:lnT>
                      <a:noFill/>
                    </a:lnT>
                    <a:lnB>
                      <a:noFill/>
                    </a:lnB>
                    <a:noFill/>
                  </a:tcPr>
                </a:tc>
                <a:tc rowSpan="2">
                  <a:txBody>
                    <a:bodyPr/>
                    <a:lstStyle/>
                    <a:p>
                      <a:pPr algn="ctr" fontAlgn="ctr"/>
                      <a:r>
                        <a:rPr lang="fr-FR" sz="1400" b="1" i="0" u="none" strike="noStrike">
                          <a:solidFill>
                            <a:srgbClr val="000000"/>
                          </a:solidFill>
                          <a:effectLst/>
                          <a:latin typeface="Calibri"/>
                        </a:rPr>
                        <a:t>             6 036,00 € </a:t>
                      </a:r>
                    </a:p>
                  </a:txBody>
                  <a:tcPr marL="12700" marR="12700" marT="12700" marB="0" anchor="ctr">
                    <a:lnL>
                      <a:noFill/>
                    </a:lnL>
                    <a:lnR>
                      <a:noFill/>
                    </a:lnR>
                    <a:lnT>
                      <a:noFill/>
                    </a:lnT>
                    <a:lnB>
                      <a:noFill/>
                    </a:lnB>
                    <a:noFill/>
                  </a:tcPr>
                </a:tc>
                <a:extLst>
                  <a:ext uri="{0D108BD9-81ED-4DB2-BD59-A6C34878D82A}">
                    <a16:rowId xmlns:a16="http://schemas.microsoft.com/office/drawing/2014/main" val="10003"/>
                  </a:ext>
                </a:extLst>
              </a:tr>
              <a:tr h="254000">
                <a:tc vMerge="1">
                  <a:txBody>
                    <a:bodyPr/>
                    <a:lstStyle/>
                    <a:p>
                      <a:endParaRPr lang="fr-FR"/>
                    </a:p>
                  </a:txBody>
                  <a:tcPr/>
                </a:tc>
                <a:tc>
                  <a:txBody>
                    <a:bodyPr/>
                    <a:lstStyle/>
                    <a:p>
                      <a:pPr algn="l" fontAlgn="b"/>
                      <a:r>
                        <a:rPr lang="fr-FR" sz="1400" b="0" i="0" u="none" strike="noStrike">
                          <a:solidFill>
                            <a:srgbClr val="000000"/>
                          </a:solidFill>
                          <a:effectLst/>
                          <a:latin typeface="Calibri"/>
                        </a:rPr>
                        <a:t>création</a:t>
                      </a:r>
                    </a:p>
                  </a:txBody>
                  <a:tcPr marL="12700" marR="12700" marT="12700" marB="0" anchor="b">
                    <a:lnL>
                      <a:noFill/>
                    </a:lnL>
                    <a:lnR>
                      <a:noFill/>
                    </a:lnR>
                    <a:lnT>
                      <a:noFill/>
                    </a:lnT>
                    <a:lnB>
                      <a:noFill/>
                    </a:lnB>
                    <a:noFill/>
                  </a:tcPr>
                </a:tc>
                <a:tc>
                  <a:txBody>
                    <a:bodyPr/>
                    <a:lstStyle/>
                    <a:p>
                      <a:pPr algn="r" fontAlgn="b"/>
                      <a:r>
                        <a:rPr lang="fr-FR" sz="1400" b="0" i="0" u="none" strike="noStrike" dirty="0">
                          <a:solidFill>
                            <a:srgbClr val="000000"/>
                          </a:solidFill>
                          <a:effectLst/>
                          <a:latin typeface="Calibri"/>
                        </a:rPr>
                        <a:t>300</a:t>
                      </a:r>
                    </a:p>
                  </a:txBody>
                  <a:tcPr marL="12700" marR="12700" marT="12700" marB="0" anchor="b">
                    <a:lnL>
                      <a:noFill/>
                    </a:lnL>
                    <a:lnR>
                      <a:noFill/>
                    </a:lnR>
                    <a:lnT>
                      <a:noFill/>
                    </a:lnT>
                    <a:lnB>
                      <a:noFill/>
                    </a:lnB>
                    <a:noFill/>
                  </a:tcPr>
                </a:tc>
                <a:tc>
                  <a:txBody>
                    <a:bodyPr/>
                    <a:lstStyle/>
                    <a:p>
                      <a:pPr algn="r" fontAlgn="b"/>
                      <a:r>
                        <a:rPr lang="fr-FR" sz="1400" b="0" i="0" u="none" strike="noStrike" dirty="0">
                          <a:solidFill>
                            <a:srgbClr val="000000"/>
                          </a:solidFill>
                          <a:effectLst/>
                          <a:latin typeface="Calibri"/>
                        </a:rPr>
                        <a:t>0</a:t>
                      </a:r>
                    </a:p>
                  </a:txBody>
                  <a:tcPr marL="12700" marR="12700" marT="12700" marB="0" anchor="b">
                    <a:lnL>
                      <a:noFill/>
                    </a:lnL>
                    <a:lnR>
                      <a:noFill/>
                    </a:lnR>
                    <a:lnT>
                      <a:noFill/>
                    </a:lnT>
                    <a:lnB>
                      <a:noFill/>
                    </a:lnB>
                    <a:noFill/>
                  </a:tcPr>
                </a:tc>
                <a:tc>
                  <a:txBody>
                    <a:bodyPr/>
                    <a:lstStyle/>
                    <a:p>
                      <a:pPr algn="r" fontAlgn="b"/>
                      <a:r>
                        <a:rPr lang="fr-FR" sz="1400" b="0" i="0" u="none" strike="noStrike">
                          <a:solidFill>
                            <a:srgbClr val="000000"/>
                          </a:solidFill>
                          <a:effectLst/>
                          <a:latin typeface="Calibri"/>
                        </a:rPr>
                        <a:t> 1/10</a:t>
                      </a:r>
                    </a:p>
                  </a:txBody>
                  <a:tcPr marL="12700" marR="12700" marT="12700" marB="0" anchor="b">
                    <a:lnL>
                      <a:noFill/>
                    </a:lnL>
                    <a:lnR>
                      <a:noFill/>
                    </a:lnR>
                    <a:lnT>
                      <a:noFill/>
                    </a:lnT>
                    <a:lnB>
                      <a:noFill/>
                    </a:lnB>
                    <a:noFill/>
                  </a:tcPr>
                </a:tc>
                <a:tc vMerge="1">
                  <a:txBody>
                    <a:bodyPr/>
                    <a:lstStyle/>
                    <a:p>
                      <a:endParaRPr lang="fr-FR"/>
                    </a:p>
                  </a:txBody>
                  <a:tcPr/>
                </a:tc>
                <a:extLst>
                  <a:ext uri="{0D108BD9-81ED-4DB2-BD59-A6C34878D82A}">
                    <a16:rowId xmlns:a16="http://schemas.microsoft.com/office/drawing/2014/main" val="10004"/>
                  </a:ext>
                </a:extLst>
              </a:tr>
              <a:tr h="254000">
                <a:tc rowSpan="2">
                  <a:txBody>
                    <a:bodyPr/>
                    <a:lstStyle/>
                    <a:p>
                      <a:pPr algn="ctr" fontAlgn="ctr"/>
                      <a:r>
                        <a:rPr lang="fr-FR" sz="1400" b="0" i="0" u="none" strike="noStrike">
                          <a:solidFill>
                            <a:srgbClr val="000000"/>
                          </a:solidFill>
                          <a:effectLst/>
                          <a:latin typeface="Calibri"/>
                        </a:rPr>
                        <a:t>n2</a:t>
                      </a:r>
                    </a:p>
                  </a:txBody>
                  <a:tcPr marL="12700" marR="12700" marT="12700" marB="0" anchor="ctr">
                    <a:lnL>
                      <a:noFill/>
                    </a:lnL>
                    <a:lnR>
                      <a:noFill/>
                    </a:lnR>
                    <a:lnT>
                      <a:noFill/>
                    </a:lnT>
                    <a:lnB>
                      <a:noFill/>
                    </a:lnB>
                    <a:noFill/>
                  </a:tcPr>
                </a:tc>
                <a:tc>
                  <a:txBody>
                    <a:bodyPr/>
                    <a:lstStyle/>
                    <a:p>
                      <a:pPr algn="l" fontAlgn="b"/>
                      <a:r>
                        <a:rPr lang="fr-FR" sz="1400" b="0" i="0" u="none" strike="noStrike">
                          <a:solidFill>
                            <a:srgbClr val="000000"/>
                          </a:solidFill>
                          <a:effectLst/>
                          <a:latin typeface="Calibri"/>
                        </a:rPr>
                        <a:t>maintien</a:t>
                      </a:r>
                    </a:p>
                  </a:txBody>
                  <a:tcPr marL="12700" marR="12700" marT="12700" marB="0" anchor="b">
                    <a:lnL>
                      <a:noFill/>
                    </a:lnL>
                    <a:lnR>
                      <a:noFill/>
                    </a:lnR>
                    <a:lnT>
                      <a:noFill/>
                    </a:lnT>
                    <a:lnB>
                      <a:noFill/>
                    </a:lnB>
                    <a:noFill/>
                  </a:tcPr>
                </a:tc>
                <a:tc>
                  <a:txBody>
                    <a:bodyPr/>
                    <a:lstStyle/>
                    <a:p>
                      <a:pPr algn="r" fontAlgn="b"/>
                      <a:r>
                        <a:rPr lang="fr-FR" sz="1400" b="0" i="0" u="none" strike="noStrike" dirty="0">
                          <a:solidFill>
                            <a:srgbClr val="000000"/>
                          </a:solidFill>
                          <a:effectLst/>
                          <a:latin typeface="Calibri"/>
                        </a:rPr>
                        <a:t>6 300</a:t>
                      </a:r>
                    </a:p>
                  </a:txBody>
                  <a:tcPr marL="12700" marR="12700" marT="12700" marB="0" anchor="b">
                    <a:lnL>
                      <a:noFill/>
                    </a:lnL>
                    <a:lnR>
                      <a:noFill/>
                    </a:lnR>
                    <a:lnT>
                      <a:noFill/>
                    </a:lnT>
                    <a:lnB>
                      <a:noFill/>
                    </a:lnB>
                    <a:noFill/>
                  </a:tcPr>
                </a:tc>
                <a:tc>
                  <a:txBody>
                    <a:bodyPr/>
                    <a:lstStyle/>
                    <a:p>
                      <a:pPr algn="r" fontAlgn="b"/>
                      <a:r>
                        <a:rPr lang="fr-FR" sz="1400" b="0" i="0" u="none" strike="noStrike">
                          <a:solidFill>
                            <a:srgbClr val="000000"/>
                          </a:solidFill>
                          <a:effectLst/>
                          <a:latin typeface="Calibri"/>
                        </a:rPr>
                        <a:t>105</a:t>
                      </a:r>
                    </a:p>
                  </a:txBody>
                  <a:tcPr marL="12700" marR="12700" marT="12700" marB="0" anchor="b">
                    <a:lnL>
                      <a:noFill/>
                    </a:lnL>
                    <a:lnR>
                      <a:noFill/>
                    </a:lnR>
                    <a:lnT>
                      <a:noFill/>
                    </a:lnT>
                    <a:lnB>
                      <a:noFill/>
                    </a:lnB>
                    <a:noFill/>
                  </a:tcPr>
                </a:tc>
                <a:tc>
                  <a:txBody>
                    <a:bodyPr/>
                    <a:lstStyle/>
                    <a:p>
                      <a:pPr algn="r" fontAlgn="b"/>
                      <a:r>
                        <a:rPr lang="fr-FR" sz="1400" b="0" i="0" u="none" strike="noStrike">
                          <a:solidFill>
                            <a:srgbClr val="000000"/>
                          </a:solidFill>
                          <a:effectLst/>
                          <a:latin typeface="Calibri"/>
                        </a:rPr>
                        <a:t> 6/10</a:t>
                      </a:r>
                    </a:p>
                  </a:txBody>
                  <a:tcPr marL="12700" marR="12700" marT="12700" marB="0" anchor="b">
                    <a:lnL>
                      <a:noFill/>
                    </a:lnL>
                    <a:lnR>
                      <a:noFill/>
                    </a:lnR>
                    <a:lnT>
                      <a:noFill/>
                    </a:lnT>
                    <a:lnB>
                      <a:noFill/>
                    </a:lnB>
                    <a:noFill/>
                  </a:tcPr>
                </a:tc>
                <a:tc rowSpan="2">
                  <a:txBody>
                    <a:bodyPr/>
                    <a:lstStyle/>
                    <a:p>
                      <a:pPr algn="ctr" fontAlgn="ctr"/>
                      <a:r>
                        <a:rPr lang="fr-FR" sz="1400" b="1" i="0" u="none" strike="noStrike" dirty="0">
                          <a:solidFill>
                            <a:srgbClr val="000000"/>
                          </a:solidFill>
                          <a:effectLst/>
                          <a:latin typeface="Calibri"/>
                        </a:rPr>
                        <a:t>             2 376,00 € </a:t>
                      </a:r>
                    </a:p>
                  </a:txBody>
                  <a:tcPr marL="12700" marR="12700" marT="12700" marB="0" anchor="ctr">
                    <a:lnL>
                      <a:noFill/>
                    </a:lnL>
                    <a:lnR>
                      <a:noFill/>
                    </a:lnR>
                    <a:lnT>
                      <a:noFill/>
                    </a:lnT>
                    <a:lnB>
                      <a:noFill/>
                    </a:lnB>
                    <a:noFill/>
                  </a:tcPr>
                </a:tc>
                <a:extLst>
                  <a:ext uri="{0D108BD9-81ED-4DB2-BD59-A6C34878D82A}">
                    <a16:rowId xmlns:a16="http://schemas.microsoft.com/office/drawing/2014/main" val="10005"/>
                  </a:ext>
                </a:extLst>
              </a:tr>
              <a:tr h="254000">
                <a:tc vMerge="1">
                  <a:txBody>
                    <a:bodyPr/>
                    <a:lstStyle/>
                    <a:p>
                      <a:endParaRPr lang="fr-FR"/>
                    </a:p>
                  </a:txBody>
                  <a:tcPr/>
                </a:tc>
                <a:tc>
                  <a:txBody>
                    <a:bodyPr/>
                    <a:lstStyle/>
                    <a:p>
                      <a:pPr algn="l" fontAlgn="b"/>
                      <a:r>
                        <a:rPr lang="fr-FR" sz="1400" b="0" i="0" u="none" strike="noStrike">
                          <a:solidFill>
                            <a:srgbClr val="000000"/>
                          </a:solidFill>
                          <a:effectLst/>
                          <a:latin typeface="Calibri"/>
                        </a:rPr>
                        <a:t>création</a:t>
                      </a:r>
                    </a:p>
                  </a:txBody>
                  <a:tcPr marL="12700" marR="12700" marT="12700" marB="0" anchor="b">
                    <a:lnL>
                      <a:noFill/>
                    </a:lnL>
                    <a:lnR>
                      <a:noFill/>
                    </a:lnR>
                    <a:lnT>
                      <a:noFill/>
                    </a:lnT>
                    <a:lnB>
                      <a:noFill/>
                    </a:lnB>
                    <a:noFill/>
                  </a:tcPr>
                </a:tc>
                <a:tc>
                  <a:txBody>
                    <a:bodyPr/>
                    <a:lstStyle/>
                    <a:p>
                      <a:pPr algn="r" fontAlgn="b"/>
                      <a:r>
                        <a:rPr lang="fr-FR" sz="1400" b="0" i="0" u="none" strike="noStrike">
                          <a:solidFill>
                            <a:srgbClr val="000000"/>
                          </a:solidFill>
                          <a:effectLst/>
                          <a:latin typeface="Calibri"/>
                        </a:rPr>
                        <a:t>0</a:t>
                      </a:r>
                    </a:p>
                  </a:txBody>
                  <a:tcPr marL="12700" marR="12700" marT="12700" marB="0" anchor="b">
                    <a:lnL>
                      <a:noFill/>
                    </a:lnL>
                    <a:lnR>
                      <a:noFill/>
                    </a:lnR>
                    <a:lnT>
                      <a:noFill/>
                    </a:lnT>
                    <a:lnB>
                      <a:noFill/>
                    </a:lnB>
                    <a:noFill/>
                  </a:tcPr>
                </a:tc>
                <a:tc>
                  <a:txBody>
                    <a:bodyPr/>
                    <a:lstStyle/>
                    <a:p>
                      <a:pPr algn="r" fontAlgn="b"/>
                      <a:r>
                        <a:rPr lang="fr-FR" sz="1400" b="0" i="0" u="none" strike="noStrike" dirty="0">
                          <a:solidFill>
                            <a:srgbClr val="000000"/>
                          </a:solidFill>
                          <a:effectLst/>
                          <a:latin typeface="Calibri"/>
                        </a:rPr>
                        <a:t>0</a:t>
                      </a:r>
                    </a:p>
                  </a:txBody>
                  <a:tcPr marL="12700" marR="12700" marT="12700" marB="0" anchor="b">
                    <a:lnL>
                      <a:noFill/>
                    </a:lnL>
                    <a:lnR>
                      <a:noFill/>
                    </a:lnR>
                    <a:lnT>
                      <a:noFill/>
                    </a:lnT>
                    <a:lnB>
                      <a:noFill/>
                    </a:lnB>
                    <a:noFill/>
                  </a:tcPr>
                </a:tc>
                <a:tc>
                  <a:txBody>
                    <a:bodyPr/>
                    <a:lstStyle/>
                    <a:p>
                      <a:pPr algn="r" fontAlgn="b"/>
                      <a:r>
                        <a:rPr lang="fr-FR" sz="1400" b="0" i="0" u="none" strike="noStrike">
                          <a:solidFill>
                            <a:srgbClr val="000000"/>
                          </a:solidFill>
                          <a:effectLst/>
                          <a:latin typeface="Calibri"/>
                        </a:rPr>
                        <a:t>0</a:t>
                      </a:r>
                    </a:p>
                  </a:txBody>
                  <a:tcPr marL="12700" marR="12700" marT="12700" marB="0" anchor="b">
                    <a:lnL>
                      <a:noFill/>
                    </a:lnL>
                    <a:lnR>
                      <a:noFill/>
                    </a:lnR>
                    <a:lnT>
                      <a:noFill/>
                    </a:lnT>
                    <a:lnB>
                      <a:noFill/>
                    </a:lnB>
                    <a:noFill/>
                  </a:tcPr>
                </a:tc>
                <a:tc vMerge="1">
                  <a:txBody>
                    <a:bodyPr/>
                    <a:lstStyle/>
                    <a:p>
                      <a:endParaRPr lang="fr-FR"/>
                    </a:p>
                  </a:txBody>
                  <a:tcPr/>
                </a:tc>
                <a:extLst>
                  <a:ext uri="{0D108BD9-81ED-4DB2-BD59-A6C34878D82A}">
                    <a16:rowId xmlns:a16="http://schemas.microsoft.com/office/drawing/2014/main" val="10006"/>
                  </a:ext>
                </a:extLst>
              </a:tr>
              <a:tr h="254000">
                <a:tc rowSpan="2">
                  <a:txBody>
                    <a:bodyPr/>
                    <a:lstStyle/>
                    <a:p>
                      <a:pPr algn="ctr" fontAlgn="b"/>
                      <a:r>
                        <a:rPr lang="fr-FR" sz="1400" b="0" i="0" u="none" strike="noStrike">
                          <a:solidFill>
                            <a:srgbClr val="000000"/>
                          </a:solidFill>
                          <a:effectLst/>
                          <a:latin typeface="Calibri"/>
                        </a:rPr>
                        <a:t>n3</a:t>
                      </a:r>
                    </a:p>
                  </a:txBody>
                  <a:tcPr marL="12700" marR="12700" marT="12700" marB="0" anchor="b">
                    <a:lnL>
                      <a:noFill/>
                    </a:lnL>
                    <a:lnR>
                      <a:noFill/>
                    </a:lnR>
                    <a:lnT>
                      <a:noFill/>
                    </a:lnT>
                    <a:lnB>
                      <a:noFill/>
                    </a:lnB>
                    <a:noFill/>
                  </a:tcPr>
                </a:tc>
                <a:tc>
                  <a:txBody>
                    <a:bodyPr/>
                    <a:lstStyle/>
                    <a:p>
                      <a:pPr algn="l" fontAlgn="b"/>
                      <a:r>
                        <a:rPr lang="fr-FR" sz="1400" b="0" i="0" u="none" strike="noStrike">
                          <a:solidFill>
                            <a:srgbClr val="000000"/>
                          </a:solidFill>
                          <a:effectLst/>
                          <a:latin typeface="Calibri"/>
                        </a:rPr>
                        <a:t>maintien</a:t>
                      </a:r>
                    </a:p>
                  </a:txBody>
                  <a:tcPr marL="12700" marR="12700" marT="12700" marB="0" anchor="b">
                    <a:lnL>
                      <a:noFill/>
                    </a:lnL>
                    <a:lnR>
                      <a:noFill/>
                    </a:lnR>
                    <a:lnT>
                      <a:noFill/>
                    </a:lnT>
                    <a:lnB>
                      <a:noFill/>
                    </a:lnB>
                    <a:noFill/>
                  </a:tcPr>
                </a:tc>
                <a:tc>
                  <a:txBody>
                    <a:bodyPr/>
                    <a:lstStyle/>
                    <a:p>
                      <a:pPr algn="r" fontAlgn="b"/>
                      <a:r>
                        <a:rPr lang="fr-FR" sz="1400" b="0" i="0" u="none" strike="noStrike" dirty="0">
                          <a:solidFill>
                            <a:srgbClr val="000000"/>
                          </a:solidFill>
                          <a:effectLst/>
                          <a:latin typeface="Calibri"/>
                        </a:rPr>
                        <a:t>6 300</a:t>
                      </a:r>
                    </a:p>
                  </a:txBody>
                  <a:tcPr marL="12700" marR="12700" marT="12700" marB="0" anchor="b">
                    <a:lnL>
                      <a:noFill/>
                    </a:lnL>
                    <a:lnR>
                      <a:noFill/>
                    </a:lnR>
                    <a:lnT>
                      <a:noFill/>
                    </a:lnT>
                    <a:lnB>
                      <a:noFill/>
                    </a:lnB>
                    <a:noFill/>
                  </a:tcPr>
                </a:tc>
                <a:tc>
                  <a:txBody>
                    <a:bodyPr/>
                    <a:lstStyle/>
                    <a:p>
                      <a:pPr algn="r" fontAlgn="b"/>
                      <a:r>
                        <a:rPr lang="fr-FR" sz="1400" b="0" i="0" u="none" strike="noStrike" dirty="0">
                          <a:solidFill>
                            <a:srgbClr val="000000"/>
                          </a:solidFill>
                          <a:effectLst/>
                          <a:latin typeface="Calibri"/>
                        </a:rPr>
                        <a:t>105</a:t>
                      </a:r>
                    </a:p>
                  </a:txBody>
                  <a:tcPr marL="12700" marR="12700" marT="12700" marB="0" anchor="b">
                    <a:lnL>
                      <a:noFill/>
                    </a:lnL>
                    <a:lnR>
                      <a:noFill/>
                    </a:lnR>
                    <a:lnT>
                      <a:noFill/>
                    </a:lnT>
                    <a:lnB>
                      <a:noFill/>
                    </a:lnB>
                    <a:noFill/>
                  </a:tcPr>
                </a:tc>
                <a:tc>
                  <a:txBody>
                    <a:bodyPr/>
                    <a:lstStyle/>
                    <a:p>
                      <a:pPr algn="r" fontAlgn="b"/>
                      <a:r>
                        <a:rPr lang="fr-FR" sz="1400" b="0" i="0" u="none" strike="noStrike">
                          <a:solidFill>
                            <a:srgbClr val="000000"/>
                          </a:solidFill>
                          <a:effectLst/>
                          <a:latin typeface="Calibri"/>
                        </a:rPr>
                        <a:t> 6/10</a:t>
                      </a:r>
                    </a:p>
                  </a:txBody>
                  <a:tcPr marL="12700" marR="12700" marT="12700" marB="0" anchor="b">
                    <a:lnL>
                      <a:noFill/>
                    </a:lnL>
                    <a:lnR>
                      <a:noFill/>
                    </a:lnR>
                    <a:lnT>
                      <a:noFill/>
                    </a:lnT>
                    <a:lnB>
                      <a:noFill/>
                    </a:lnB>
                    <a:noFill/>
                  </a:tcPr>
                </a:tc>
                <a:tc rowSpan="2">
                  <a:txBody>
                    <a:bodyPr/>
                    <a:lstStyle/>
                    <a:p>
                      <a:pPr algn="ctr" fontAlgn="ctr"/>
                      <a:r>
                        <a:rPr lang="fr-FR" sz="1400" b="1" i="0" u="none" strike="noStrike">
                          <a:solidFill>
                            <a:srgbClr val="000000"/>
                          </a:solidFill>
                          <a:effectLst/>
                          <a:latin typeface="Calibri"/>
                        </a:rPr>
                        <a:t>             6 432,00 € </a:t>
                      </a:r>
                    </a:p>
                  </a:txBody>
                  <a:tcPr marL="12700" marR="12700" marT="12700" marB="0" anchor="ctr">
                    <a:lnL>
                      <a:noFill/>
                    </a:lnL>
                    <a:lnR>
                      <a:noFill/>
                    </a:lnR>
                    <a:lnT>
                      <a:noFill/>
                    </a:lnT>
                    <a:lnB>
                      <a:noFill/>
                    </a:lnB>
                    <a:noFill/>
                  </a:tcPr>
                </a:tc>
                <a:extLst>
                  <a:ext uri="{0D108BD9-81ED-4DB2-BD59-A6C34878D82A}">
                    <a16:rowId xmlns:a16="http://schemas.microsoft.com/office/drawing/2014/main" val="10007"/>
                  </a:ext>
                </a:extLst>
              </a:tr>
              <a:tr h="254000">
                <a:tc vMerge="1">
                  <a:txBody>
                    <a:bodyPr/>
                    <a:lstStyle/>
                    <a:p>
                      <a:endParaRPr lang="fr-FR"/>
                    </a:p>
                  </a:txBody>
                  <a:tcPr/>
                </a:tc>
                <a:tc>
                  <a:txBody>
                    <a:bodyPr/>
                    <a:lstStyle/>
                    <a:p>
                      <a:pPr algn="l" fontAlgn="b"/>
                      <a:r>
                        <a:rPr lang="fr-FR" sz="1400" b="0" i="0" u="none" strike="noStrike">
                          <a:solidFill>
                            <a:srgbClr val="000000"/>
                          </a:solidFill>
                          <a:effectLst/>
                          <a:latin typeface="Calibri"/>
                        </a:rPr>
                        <a:t>création</a:t>
                      </a:r>
                    </a:p>
                  </a:txBody>
                  <a:tcPr marL="12700" marR="12700" marT="12700" marB="0" anchor="b">
                    <a:lnL>
                      <a:noFill/>
                    </a:lnL>
                    <a:lnR>
                      <a:noFill/>
                    </a:lnR>
                    <a:lnT>
                      <a:noFill/>
                    </a:lnT>
                    <a:lnB>
                      <a:noFill/>
                    </a:lnB>
                    <a:noFill/>
                  </a:tcPr>
                </a:tc>
                <a:tc>
                  <a:txBody>
                    <a:bodyPr/>
                    <a:lstStyle/>
                    <a:p>
                      <a:pPr algn="r" fontAlgn="b"/>
                      <a:r>
                        <a:rPr lang="fr-FR" sz="1400" b="0" i="0" u="none" strike="noStrike">
                          <a:solidFill>
                            <a:srgbClr val="000000"/>
                          </a:solidFill>
                          <a:effectLst/>
                          <a:latin typeface="Calibri"/>
                        </a:rPr>
                        <a:t>300</a:t>
                      </a:r>
                    </a:p>
                  </a:txBody>
                  <a:tcPr marL="12700" marR="12700" marT="12700" marB="0" anchor="b">
                    <a:lnL>
                      <a:noFill/>
                    </a:lnL>
                    <a:lnR>
                      <a:noFill/>
                    </a:lnR>
                    <a:lnT>
                      <a:noFill/>
                    </a:lnT>
                    <a:lnB>
                      <a:noFill/>
                    </a:lnB>
                    <a:noFill/>
                  </a:tcPr>
                </a:tc>
                <a:tc>
                  <a:txBody>
                    <a:bodyPr/>
                    <a:lstStyle/>
                    <a:p>
                      <a:pPr algn="r" fontAlgn="b"/>
                      <a:r>
                        <a:rPr lang="fr-FR" sz="1400" b="0" i="0" u="none" strike="noStrike" dirty="0">
                          <a:solidFill>
                            <a:srgbClr val="000000"/>
                          </a:solidFill>
                          <a:effectLst/>
                          <a:latin typeface="Calibri"/>
                        </a:rPr>
                        <a:t>0</a:t>
                      </a:r>
                    </a:p>
                  </a:txBody>
                  <a:tcPr marL="12700" marR="12700" marT="12700" marB="0" anchor="b">
                    <a:lnL>
                      <a:noFill/>
                    </a:lnL>
                    <a:lnR>
                      <a:noFill/>
                    </a:lnR>
                    <a:lnT>
                      <a:noFill/>
                    </a:lnT>
                    <a:lnB>
                      <a:noFill/>
                    </a:lnB>
                    <a:noFill/>
                  </a:tcPr>
                </a:tc>
                <a:tc>
                  <a:txBody>
                    <a:bodyPr/>
                    <a:lstStyle/>
                    <a:p>
                      <a:pPr algn="r" fontAlgn="b"/>
                      <a:r>
                        <a:rPr lang="fr-FR" sz="1400" b="0" i="0" u="none" strike="noStrike">
                          <a:solidFill>
                            <a:srgbClr val="000000"/>
                          </a:solidFill>
                          <a:effectLst/>
                          <a:latin typeface="Calibri"/>
                        </a:rPr>
                        <a:t> 1/10</a:t>
                      </a:r>
                    </a:p>
                  </a:txBody>
                  <a:tcPr marL="12700" marR="12700" marT="12700" marB="0" anchor="b">
                    <a:lnL>
                      <a:noFill/>
                    </a:lnL>
                    <a:lnR>
                      <a:noFill/>
                    </a:lnR>
                    <a:lnT>
                      <a:noFill/>
                    </a:lnT>
                    <a:lnB>
                      <a:noFill/>
                    </a:lnB>
                    <a:noFill/>
                  </a:tcPr>
                </a:tc>
                <a:tc vMerge="1">
                  <a:txBody>
                    <a:bodyPr/>
                    <a:lstStyle/>
                    <a:p>
                      <a:endParaRPr lang="fr-FR"/>
                    </a:p>
                  </a:txBody>
                  <a:tcPr/>
                </a:tc>
                <a:extLst>
                  <a:ext uri="{0D108BD9-81ED-4DB2-BD59-A6C34878D82A}">
                    <a16:rowId xmlns:a16="http://schemas.microsoft.com/office/drawing/2014/main" val="10008"/>
                  </a:ext>
                </a:extLst>
              </a:tr>
              <a:tr h="254000">
                <a:tc rowSpan="2">
                  <a:txBody>
                    <a:bodyPr/>
                    <a:lstStyle/>
                    <a:p>
                      <a:pPr algn="ctr" fontAlgn="b"/>
                      <a:r>
                        <a:rPr lang="fr-FR" sz="1400" b="0" i="0" u="none" strike="noStrike">
                          <a:solidFill>
                            <a:srgbClr val="000000"/>
                          </a:solidFill>
                          <a:effectLst/>
                          <a:latin typeface="Calibri"/>
                        </a:rPr>
                        <a:t>n4</a:t>
                      </a:r>
                    </a:p>
                  </a:txBody>
                  <a:tcPr marL="12700" marR="12700" marT="12700" marB="0" anchor="b">
                    <a:lnL>
                      <a:noFill/>
                    </a:lnL>
                    <a:lnR>
                      <a:noFill/>
                    </a:lnR>
                    <a:lnT>
                      <a:noFill/>
                    </a:lnT>
                    <a:lnB>
                      <a:noFill/>
                    </a:lnB>
                    <a:noFill/>
                  </a:tcPr>
                </a:tc>
                <a:tc>
                  <a:txBody>
                    <a:bodyPr/>
                    <a:lstStyle/>
                    <a:p>
                      <a:pPr algn="l" fontAlgn="b"/>
                      <a:r>
                        <a:rPr lang="fr-FR" sz="1400" b="0" i="0" u="none" strike="noStrike">
                          <a:solidFill>
                            <a:srgbClr val="000000"/>
                          </a:solidFill>
                          <a:effectLst/>
                          <a:latin typeface="Calibri"/>
                        </a:rPr>
                        <a:t>maintien</a:t>
                      </a:r>
                    </a:p>
                  </a:txBody>
                  <a:tcPr marL="12700" marR="12700" marT="12700" marB="0" anchor="b">
                    <a:lnL>
                      <a:noFill/>
                    </a:lnL>
                    <a:lnR>
                      <a:noFill/>
                    </a:lnR>
                    <a:lnT>
                      <a:noFill/>
                    </a:lnT>
                    <a:lnB>
                      <a:noFill/>
                    </a:lnB>
                    <a:noFill/>
                  </a:tcPr>
                </a:tc>
                <a:tc>
                  <a:txBody>
                    <a:bodyPr/>
                    <a:lstStyle/>
                    <a:p>
                      <a:pPr algn="r" fontAlgn="b"/>
                      <a:r>
                        <a:rPr lang="fr-FR" sz="1400" b="0" i="0" u="none" strike="noStrike" dirty="0">
                          <a:solidFill>
                            <a:srgbClr val="000000"/>
                          </a:solidFill>
                          <a:effectLst/>
                          <a:latin typeface="Calibri"/>
                        </a:rPr>
                        <a:t>6 600</a:t>
                      </a:r>
                    </a:p>
                  </a:txBody>
                  <a:tcPr marL="12700" marR="12700" marT="12700" marB="0" anchor="b">
                    <a:lnL>
                      <a:noFill/>
                    </a:lnL>
                    <a:lnR>
                      <a:noFill/>
                    </a:lnR>
                    <a:lnT>
                      <a:noFill/>
                    </a:lnT>
                    <a:lnB>
                      <a:noFill/>
                    </a:lnB>
                    <a:noFill/>
                  </a:tcPr>
                </a:tc>
                <a:tc>
                  <a:txBody>
                    <a:bodyPr/>
                    <a:lstStyle/>
                    <a:p>
                      <a:pPr algn="r" fontAlgn="b"/>
                      <a:r>
                        <a:rPr lang="fr-FR" sz="1400" b="0" i="0" u="none" strike="noStrike" dirty="0">
                          <a:solidFill>
                            <a:srgbClr val="000000"/>
                          </a:solidFill>
                          <a:effectLst/>
                          <a:latin typeface="Calibri"/>
                        </a:rPr>
                        <a:t>110</a:t>
                      </a:r>
                    </a:p>
                  </a:txBody>
                  <a:tcPr marL="12700" marR="12700" marT="12700" marB="0" anchor="b">
                    <a:lnL>
                      <a:noFill/>
                    </a:lnL>
                    <a:lnR>
                      <a:noFill/>
                    </a:lnR>
                    <a:lnT>
                      <a:noFill/>
                    </a:lnT>
                    <a:lnB>
                      <a:noFill/>
                    </a:lnB>
                    <a:noFill/>
                  </a:tcPr>
                </a:tc>
                <a:tc>
                  <a:txBody>
                    <a:bodyPr/>
                    <a:lstStyle/>
                    <a:p>
                      <a:pPr algn="r" fontAlgn="b"/>
                      <a:r>
                        <a:rPr lang="fr-FR" sz="1400" b="0" i="0" u="none" strike="noStrike">
                          <a:solidFill>
                            <a:srgbClr val="000000"/>
                          </a:solidFill>
                          <a:effectLst/>
                          <a:latin typeface="Calibri"/>
                        </a:rPr>
                        <a:t> 7/10</a:t>
                      </a:r>
                    </a:p>
                  </a:txBody>
                  <a:tcPr marL="12700" marR="12700" marT="12700" marB="0" anchor="b">
                    <a:lnL>
                      <a:noFill/>
                    </a:lnL>
                    <a:lnR>
                      <a:noFill/>
                    </a:lnR>
                    <a:lnT>
                      <a:noFill/>
                    </a:lnT>
                    <a:lnB>
                      <a:noFill/>
                    </a:lnB>
                    <a:noFill/>
                  </a:tcPr>
                </a:tc>
                <a:tc rowSpan="2">
                  <a:txBody>
                    <a:bodyPr/>
                    <a:lstStyle/>
                    <a:p>
                      <a:pPr algn="ctr" fontAlgn="ctr"/>
                      <a:r>
                        <a:rPr lang="fr-FR" sz="1400" b="1" i="0" u="none" strike="noStrike">
                          <a:solidFill>
                            <a:srgbClr val="000000"/>
                          </a:solidFill>
                          <a:effectLst/>
                          <a:latin typeface="Calibri"/>
                        </a:rPr>
                        <a:t>             2 772,00 € </a:t>
                      </a:r>
                    </a:p>
                  </a:txBody>
                  <a:tcPr marL="12700" marR="12700" marT="12700" marB="0" anchor="ctr">
                    <a:lnL>
                      <a:noFill/>
                    </a:lnL>
                    <a:lnR>
                      <a:noFill/>
                    </a:lnR>
                    <a:lnT>
                      <a:noFill/>
                    </a:lnT>
                    <a:lnB>
                      <a:noFill/>
                    </a:lnB>
                    <a:noFill/>
                  </a:tcPr>
                </a:tc>
                <a:extLst>
                  <a:ext uri="{0D108BD9-81ED-4DB2-BD59-A6C34878D82A}">
                    <a16:rowId xmlns:a16="http://schemas.microsoft.com/office/drawing/2014/main" val="10009"/>
                  </a:ext>
                </a:extLst>
              </a:tr>
              <a:tr h="254000">
                <a:tc vMerge="1">
                  <a:txBody>
                    <a:bodyPr/>
                    <a:lstStyle/>
                    <a:p>
                      <a:endParaRPr lang="fr-FR"/>
                    </a:p>
                  </a:txBody>
                  <a:tcPr/>
                </a:tc>
                <a:tc>
                  <a:txBody>
                    <a:bodyPr/>
                    <a:lstStyle/>
                    <a:p>
                      <a:pPr algn="l" fontAlgn="b"/>
                      <a:r>
                        <a:rPr lang="fr-FR" sz="1400" b="0" i="0" u="none" strike="noStrike">
                          <a:solidFill>
                            <a:srgbClr val="000000"/>
                          </a:solidFill>
                          <a:effectLst/>
                          <a:latin typeface="Calibri"/>
                        </a:rPr>
                        <a:t>création</a:t>
                      </a:r>
                    </a:p>
                  </a:txBody>
                  <a:tcPr marL="12700" marR="12700" marT="12700" marB="0" anchor="b">
                    <a:lnL>
                      <a:noFill/>
                    </a:lnL>
                    <a:lnR>
                      <a:noFill/>
                    </a:lnR>
                    <a:lnT>
                      <a:noFill/>
                    </a:lnT>
                    <a:lnB>
                      <a:noFill/>
                    </a:lnB>
                    <a:noFill/>
                  </a:tcPr>
                </a:tc>
                <a:tc>
                  <a:txBody>
                    <a:bodyPr/>
                    <a:lstStyle/>
                    <a:p>
                      <a:pPr algn="r" fontAlgn="b"/>
                      <a:r>
                        <a:rPr lang="fr-FR" sz="1400" b="0" i="0" u="none" strike="noStrike">
                          <a:solidFill>
                            <a:srgbClr val="000000"/>
                          </a:solidFill>
                          <a:effectLst/>
                          <a:latin typeface="Calibri"/>
                        </a:rPr>
                        <a:t>0</a:t>
                      </a:r>
                    </a:p>
                  </a:txBody>
                  <a:tcPr marL="12700" marR="12700" marT="12700" marB="0" anchor="b">
                    <a:lnL>
                      <a:noFill/>
                    </a:lnL>
                    <a:lnR>
                      <a:noFill/>
                    </a:lnR>
                    <a:lnT>
                      <a:noFill/>
                    </a:lnT>
                    <a:lnB>
                      <a:noFill/>
                    </a:lnB>
                    <a:noFill/>
                  </a:tcPr>
                </a:tc>
                <a:tc>
                  <a:txBody>
                    <a:bodyPr/>
                    <a:lstStyle/>
                    <a:p>
                      <a:pPr algn="r" fontAlgn="b"/>
                      <a:r>
                        <a:rPr lang="fr-FR" sz="1400" b="0" i="0" u="none" strike="noStrike" dirty="0">
                          <a:solidFill>
                            <a:srgbClr val="000000"/>
                          </a:solidFill>
                          <a:effectLst/>
                          <a:latin typeface="Calibri"/>
                        </a:rPr>
                        <a:t>0</a:t>
                      </a:r>
                    </a:p>
                  </a:txBody>
                  <a:tcPr marL="12700" marR="12700" marT="12700" marB="0" anchor="b">
                    <a:lnL>
                      <a:noFill/>
                    </a:lnL>
                    <a:lnR>
                      <a:noFill/>
                    </a:lnR>
                    <a:lnT>
                      <a:noFill/>
                    </a:lnT>
                    <a:lnB>
                      <a:noFill/>
                    </a:lnB>
                    <a:noFill/>
                  </a:tcPr>
                </a:tc>
                <a:tc>
                  <a:txBody>
                    <a:bodyPr/>
                    <a:lstStyle/>
                    <a:p>
                      <a:pPr algn="r" fontAlgn="b"/>
                      <a:r>
                        <a:rPr lang="fr-FR" sz="1400" b="0" i="0" u="none" strike="noStrike" dirty="0">
                          <a:solidFill>
                            <a:srgbClr val="000000"/>
                          </a:solidFill>
                          <a:effectLst/>
                          <a:latin typeface="Calibri"/>
                        </a:rPr>
                        <a:t>0</a:t>
                      </a:r>
                    </a:p>
                  </a:txBody>
                  <a:tcPr marL="12700" marR="12700" marT="12700" marB="0" anchor="b">
                    <a:lnL>
                      <a:noFill/>
                    </a:lnL>
                    <a:lnR>
                      <a:noFill/>
                    </a:lnR>
                    <a:lnT>
                      <a:noFill/>
                    </a:lnT>
                    <a:lnB>
                      <a:noFill/>
                    </a:lnB>
                    <a:noFill/>
                  </a:tcPr>
                </a:tc>
                <a:tc vMerge="1">
                  <a:txBody>
                    <a:bodyPr/>
                    <a:lstStyle/>
                    <a:p>
                      <a:endParaRPr lang="fr-FR"/>
                    </a:p>
                  </a:txBody>
                  <a:tcPr/>
                </a:tc>
                <a:extLst>
                  <a:ext uri="{0D108BD9-81ED-4DB2-BD59-A6C34878D82A}">
                    <a16:rowId xmlns:a16="http://schemas.microsoft.com/office/drawing/2014/main" val="10010"/>
                  </a:ext>
                </a:extLst>
              </a:tr>
              <a:tr h="254000">
                <a:tc rowSpan="2">
                  <a:txBody>
                    <a:bodyPr/>
                    <a:lstStyle/>
                    <a:p>
                      <a:pPr algn="ctr" fontAlgn="b"/>
                      <a:r>
                        <a:rPr lang="fr-FR" sz="1400" b="0" i="0" u="none" strike="noStrike">
                          <a:solidFill>
                            <a:srgbClr val="000000"/>
                          </a:solidFill>
                          <a:effectLst/>
                          <a:latin typeface="Calibri"/>
                        </a:rPr>
                        <a:t>n5</a:t>
                      </a:r>
                    </a:p>
                  </a:txBody>
                  <a:tcPr marL="12700" marR="12700" marT="12700" marB="0" anchor="b">
                    <a:lnL>
                      <a:noFill/>
                    </a:lnL>
                    <a:lnR>
                      <a:noFill/>
                    </a:lnR>
                    <a:lnT>
                      <a:noFill/>
                    </a:lnT>
                    <a:lnB>
                      <a:noFill/>
                    </a:lnB>
                    <a:noFill/>
                  </a:tcPr>
                </a:tc>
                <a:tc>
                  <a:txBody>
                    <a:bodyPr/>
                    <a:lstStyle/>
                    <a:p>
                      <a:pPr algn="l" fontAlgn="b"/>
                      <a:r>
                        <a:rPr lang="fr-FR" sz="1400" b="0" i="0" u="none" strike="noStrike">
                          <a:solidFill>
                            <a:srgbClr val="000000"/>
                          </a:solidFill>
                          <a:effectLst/>
                          <a:latin typeface="Calibri"/>
                        </a:rPr>
                        <a:t>maintien</a:t>
                      </a:r>
                    </a:p>
                  </a:txBody>
                  <a:tcPr marL="12700" marR="12700" marT="12700" marB="0" anchor="b">
                    <a:lnL>
                      <a:noFill/>
                    </a:lnL>
                    <a:lnR>
                      <a:noFill/>
                    </a:lnR>
                    <a:lnT>
                      <a:noFill/>
                    </a:lnT>
                    <a:lnB>
                      <a:noFill/>
                    </a:lnB>
                    <a:noFill/>
                  </a:tcPr>
                </a:tc>
                <a:tc>
                  <a:txBody>
                    <a:bodyPr/>
                    <a:lstStyle/>
                    <a:p>
                      <a:pPr algn="r" fontAlgn="b"/>
                      <a:r>
                        <a:rPr lang="fr-FR" sz="1400" b="0" i="0" u="none" strike="noStrike" dirty="0">
                          <a:solidFill>
                            <a:srgbClr val="000000"/>
                          </a:solidFill>
                          <a:effectLst/>
                          <a:latin typeface="Calibri"/>
                        </a:rPr>
                        <a:t>6</a:t>
                      </a:r>
                      <a:r>
                        <a:rPr lang="fr-FR" sz="1400" b="0" i="0" u="none" strike="noStrike" baseline="0" dirty="0">
                          <a:solidFill>
                            <a:srgbClr val="000000"/>
                          </a:solidFill>
                          <a:effectLst/>
                          <a:latin typeface="Calibri"/>
                        </a:rPr>
                        <a:t> 6</a:t>
                      </a:r>
                      <a:r>
                        <a:rPr lang="fr-FR" sz="1400" b="0" i="0" u="none" strike="noStrike" dirty="0">
                          <a:solidFill>
                            <a:srgbClr val="000000"/>
                          </a:solidFill>
                          <a:effectLst/>
                          <a:latin typeface="Calibri"/>
                        </a:rPr>
                        <a:t>00</a:t>
                      </a:r>
                    </a:p>
                  </a:txBody>
                  <a:tcPr marL="12700" marR="12700" marT="12700" marB="0" anchor="b">
                    <a:lnL>
                      <a:noFill/>
                    </a:lnL>
                    <a:lnR>
                      <a:noFill/>
                    </a:lnR>
                    <a:lnT>
                      <a:noFill/>
                    </a:lnT>
                    <a:lnB>
                      <a:noFill/>
                    </a:lnB>
                    <a:noFill/>
                  </a:tcPr>
                </a:tc>
                <a:tc>
                  <a:txBody>
                    <a:bodyPr/>
                    <a:lstStyle/>
                    <a:p>
                      <a:pPr algn="r" fontAlgn="b"/>
                      <a:r>
                        <a:rPr lang="fr-FR" sz="1400" b="0" i="0" u="none" strike="noStrike" dirty="0">
                          <a:solidFill>
                            <a:srgbClr val="000000"/>
                          </a:solidFill>
                          <a:effectLst/>
                          <a:latin typeface="Calibri"/>
                        </a:rPr>
                        <a:t>110</a:t>
                      </a:r>
                    </a:p>
                  </a:txBody>
                  <a:tcPr marL="12700" marR="12700" marT="12700" marB="0" anchor="b">
                    <a:lnL>
                      <a:noFill/>
                    </a:lnL>
                    <a:lnR>
                      <a:noFill/>
                    </a:lnR>
                    <a:lnT>
                      <a:noFill/>
                    </a:lnT>
                    <a:lnB>
                      <a:noFill/>
                    </a:lnB>
                    <a:noFill/>
                  </a:tcPr>
                </a:tc>
                <a:tc>
                  <a:txBody>
                    <a:bodyPr/>
                    <a:lstStyle/>
                    <a:p>
                      <a:pPr algn="r" fontAlgn="b"/>
                      <a:r>
                        <a:rPr lang="fr-FR" sz="1400" b="0" i="0" u="none" strike="noStrike">
                          <a:solidFill>
                            <a:srgbClr val="000000"/>
                          </a:solidFill>
                          <a:effectLst/>
                          <a:latin typeface="Calibri"/>
                        </a:rPr>
                        <a:t> 7/10</a:t>
                      </a:r>
                    </a:p>
                  </a:txBody>
                  <a:tcPr marL="12700" marR="12700" marT="12700" marB="0" anchor="b">
                    <a:lnL>
                      <a:noFill/>
                    </a:lnL>
                    <a:lnR>
                      <a:noFill/>
                    </a:lnR>
                    <a:lnT>
                      <a:noFill/>
                    </a:lnT>
                    <a:lnB>
                      <a:noFill/>
                    </a:lnB>
                    <a:noFill/>
                  </a:tcPr>
                </a:tc>
                <a:tc rowSpan="2">
                  <a:txBody>
                    <a:bodyPr/>
                    <a:lstStyle/>
                    <a:p>
                      <a:pPr algn="ctr" fontAlgn="ctr"/>
                      <a:r>
                        <a:rPr lang="fr-FR" sz="1400" b="1" i="0" u="none" strike="noStrike">
                          <a:solidFill>
                            <a:srgbClr val="000000"/>
                          </a:solidFill>
                          <a:effectLst/>
                          <a:latin typeface="Calibri"/>
                        </a:rPr>
                        <a:t>           10 884,00 € </a:t>
                      </a:r>
                    </a:p>
                  </a:txBody>
                  <a:tcPr marL="12700" marR="12700" marT="12700" marB="0" anchor="ctr">
                    <a:lnL>
                      <a:noFill/>
                    </a:lnL>
                    <a:lnR>
                      <a:noFill/>
                    </a:lnR>
                    <a:lnT>
                      <a:noFill/>
                    </a:lnT>
                    <a:lnB>
                      <a:noFill/>
                    </a:lnB>
                    <a:noFill/>
                  </a:tcPr>
                </a:tc>
                <a:extLst>
                  <a:ext uri="{0D108BD9-81ED-4DB2-BD59-A6C34878D82A}">
                    <a16:rowId xmlns:a16="http://schemas.microsoft.com/office/drawing/2014/main" val="10011"/>
                  </a:ext>
                </a:extLst>
              </a:tr>
              <a:tr h="254000">
                <a:tc vMerge="1">
                  <a:txBody>
                    <a:bodyPr/>
                    <a:lstStyle/>
                    <a:p>
                      <a:endParaRPr lang="fr-FR"/>
                    </a:p>
                  </a:txBody>
                  <a:tcPr/>
                </a:tc>
                <a:tc>
                  <a:txBody>
                    <a:bodyPr/>
                    <a:lstStyle/>
                    <a:p>
                      <a:pPr algn="l" fontAlgn="b"/>
                      <a:r>
                        <a:rPr lang="fr-FR" sz="1400" b="0" i="0" u="none" strike="noStrike">
                          <a:solidFill>
                            <a:srgbClr val="000000"/>
                          </a:solidFill>
                          <a:effectLst/>
                          <a:latin typeface="Calibri"/>
                        </a:rPr>
                        <a:t>création</a:t>
                      </a:r>
                    </a:p>
                  </a:txBody>
                  <a:tcPr marL="12700" marR="12700" marT="12700" marB="0" anchor="b">
                    <a:lnL>
                      <a:noFill/>
                    </a:lnL>
                    <a:lnR>
                      <a:noFill/>
                    </a:lnR>
                    <a:lnT>
                      <a:noFill/>
                    </a:lnT>
                    <a:lnB>
                      <a:noFill/>
                    </a:lnB>
                    <a:noFill/>
                  </a:tcPr>
                </a:tc>
                <a:tc>
                  <a:txBody>
                    <a:bodyPr/>
                    <a:lstStyle/>
                    <a:p>
                      <a:pPr algn="r" fontAlgn="b"/>
                      <a:r>
                        <a:rPr lang="fr-FR" sz="1400" b="0" i="0" u="none" strike="noStrike">
                          <a:solidFill>
                            <a:srgbClr val="000000"/>
                          </a:solidFill>
                          <a:effectLst/>
                          <a:latin typeface="Calibri"/>
                        </a:rPr>
                        <a:t>600</a:t>
                      </a:r>
                    </a:p>
                  </a:txBody>
                  <a:tcPr marL="12700" marR="12700" marT="12700" marB="0" anchor="b">
                    <a:lnL>
                      <a:noFill/>
                    </a:lnL>
                    <a:lnR>
                      <a:noFill/>
                    </a:lnR>
                    <a:lnT>
                      <a:noFill/>
                    </a:lnT>
                    <a:lnB>
                      <a:noFill/>
                    </a:lnB>
                    <a:noFill/>
                  </a:tcPr>
                </a:tc>
                <a:tc>
                  <a:txBody>
                    <a:bodyPr/>
                    <a:lstStyle/>
                    <a:p>
                      <a:pPr algn="r" fontAlgn="b"/>
                      <a:r>
                        <a:rPr lang="fr-FR" sz="1400" b="0" i="0" u="none" strike="noStrike">
                          <a:solidFill>
                            <a:srgbClr val="000000"/>
                          </a:solidFill>
                          <a:effectLst/>
                          <a:latin typeface="Calibri"/>
                        </a:rPr>
                        <a:t>0</a:t>
                      </a:r>
                    </a:p>
                  </a:txBody>
                  <a:tcPr marL="12700" marR="12700" marT="12700" marB="0" anchor="b">
                    <a:lnL>
                      <a:noFill/>
                    </a:lnL>
                    <a:lnR>
                      <a:noFill/>
                    </a:lnR>
                    <a:lnT>
                      <a:noFill/>
                    </a:lnT>
                    <a:lnB>
                      <a:noFill/>
                    </a:lnB>
                    <a:noFill/>
                  </a:tcPr>
                </a:tc>
                <a:tc>
                  <a:txBody>
                    <a:bodyPr/>
                    <a:lstStyle/>
                    <a:p>
                      <a:pPr algn="r" fontAlgn="b"/>
                      <a:r>
                        <a:rPr lang="fr-FR" sz="1400" b="0" i="0" u="none" strike="noStrike" dirty="0">
                          <a:solidFill>
                            <a:srgbClr val="000000"/>
                          </a:solidFill>
                          <a:effectLst/>
                          <a:latin typeface="Calibri"/>
                        </a:rPr>
                        <a:t> 2/10</a:t>
                      </a:r>
                    </a:p>
                  </a:txBody>
                  <a:tcPr marL="12700" marR="12700" marT="12700" marB="0" anchor="b">
                    <a:lnL>
                      <a:noFill/>
                    </a:lnL>
                    <a:lnR>
                      <a:noFill/>
                    </a:lnR>
                    <a:lnT>
                      <a:noFill/>
                    </a:lnT>
                    <a:lnB>
                      <a:noFill/>
                    </a:lnB>
                    <a:noFill/>
                  </a:tcPr>
                </a:tc>
                <a:tc vMerge="1">
                  <a:txBody>
                    <a:bodyPr/>
                    <a:lstStyle/>
                    <a:p>
                      <a:endParaRPr lang="fr-FR"/>
                    </a:p>
                  </a:txBody>
                  <a:tcPr/>
                </a:tc>
                <a:extLst>
                  <a:ext uri="{0D108BD9-81ED-4DB2-BD59-A6C34878D82A}">
                    <a16:rowId xmlns:a16="http://schemas.microsoft.com/office/drawing/2014/main" val="10012"/>
                  </a:ext>
                </a:extLst>
              </a:tr>
              <a:tr h="406400">
                <a:tc>
                  <a:txBody>
                    <a:bodyPr/>
                    <a:lstStyle/>
                    <a:p>
                      <a:pPr algn="l" fontAlgn="b"/>
                      <a:endParaRPr lang="fr-FR" sz="14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r>
                        <a:rPr lang="fr-FR" sz="1400" b="0" i="0" u="none" strike="noStrike">
                          <a:solidFill>
                            <a:srgbClr val="000000"/>
                          </a:solidFill>
                          <a:effectLst/>
                          <a:latin typeface="Calibri"/>
                        </a:rPr>
                        <a:t>Total haies plantées en 5 ans</a:t>
                      </a:r>
                    </a:p>
                  </a:txBody>
                  <a:tcPr marL="12700" marR="12700" marT="12700" marB="0" anchor="b">
                    <a:lnL>
                      <a:noFill/>
                    </a:lnL>
                    <a:lnR>
                      <a:noFill/>
                    </a:lnR>
                    <a:lnT>
                      <a:noFill/>
                    </a:lnT>
                    <a:lnB>
                      <a:noFill/>
                    </a:lnB>
                  </a:tcPr>
                </a:tc>
                <a:tc>
                  <a:txBody>
                    <a:bodyPr/>
                    <a:lstStyle/>
                    <a:p>
                      <a:pPr algn="r" fontAlgn="b"/>
                      <a:r>
                        <a:rPr lang="fr-FR" sz="1400" b="0" i="0" u="none" strike="noStrike">
                          <a:solidFill>
                            <a:srgbClr val="000000"/>
                          </a:solidFill>
                          <a:effectLst/>
                          <a:latin typeface="Calibri"/>
                        </a:rPr>
                        <a:t>1 200</a:t>
                      </a:r>
                    </a:p>
                  </a:txBody>
                  <a:tcPr marL="12700" marR="12700" marT="12700" marB="0" anchor="b">
                    <a:lnL>
                      <a:noFill/>
                    </a:lnL>
                    <a:lnR>
                      <a:noFill/>
                    </a:lnR>
                    <a:lnT>
                      <a:noFill/>
                    </a:lnT>
                    <a:lnB>
                      <a:noFill/>
                    </a:lnB>
                  </a:tcPr>
                </a:tc>
                <a:tc>
                  <a:txBody>
                    <a:bodyPr/>
                    <a:lstStyle/>
                    <a:p>
                      <a:pPr algn="l" fontAlgn="b"/>
                      <a:endParaRPr lang="fr-FR" sz="14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r>
                        <a:rPr lang="fr-FR" sz="1400" b="1" i="0" u="none" strike="noStrike">
                          <a:solidFill>
                            <a:srgbClr val="000000"/>
                          </a:solidFill>
                          <a:effectLst/>
                          <a:latin typeface="Calibri"/>
                        </a:rPr>
                        <a:t>Total PSE en 5 ans</a:t>
                      </a:r>
                    </a:p>
                  </a:txBody>
                  <a:tcPr marL="12700" marR="12700" marT="12700" marB="0" anchor="b">
                    <a:lnL>
                      <a:noFill/>
                    </a:lnL>
                    <a:lnR>
                      <a:noFill/>
                    </a:lnR>
                    <a:lnT>
                      <a:noFill/>
                    </a:lnT>
                    <a:lnB>
                      <a:noFill/>
                    </a:lnB>
                  </a:tcPr>
                </a:tc>
                <a:tc>
                  <a:txBody>
                    <a:bodyPr/>
                    <a:lstStyle/>
                    <a:p>
                      <a:pPr algn="r" fontAlgn="b"/>
                      <a:r>
                        <a:rPr lang="fr-FR" sz="1400" b="1" i="0" u="none" strike="noStrike" dirty="0">
                          <a:solidFill>
                            <a:srgbClr val="000000"/>
                          </a:solidFill>
                          <a:effectLst/>
                          <a:latin typeface="Calibri"/>
                        </a:rPr>
                        <a:t> 28 500,00 € </a:t>
                      </a:r>
                    </a:p>
                  </a:txBody>
                  <a:tcPr marL="12700" marR="12700" marT="12700" marB="0" anchor="b">
                    <a:lnL>
                      <a:noFill/>
                    </a:lnL>
                    <a:lnR>
                      <a:noFill/>
                    </a:lnR>
                    <a:lnT>
                      <a:noFill/>
                    </a:lnT>
                    <a:lnB>
                      <a:noFill/>
                    </a:lnB>
                  </a:tcPr>
                </a:tc>
                <a:extLst>
                  <a:ext uri="{0D108BD9-81ED-4DB2-BD59-A6C34878D82A}">
                    <a16:rowId xmlns:a16="http://schemas.microsoft.com/office/drawing/2014/main" val="10013"/>
                  </a:ext>
                </a:extLst>
              </a:tr>
              <a:tr h="571500">
                <a:tc>
                  <a:txBody>
                    <a:bodyPr/>
                    <a:lstStyle/>
                    <a:p>
                      <a:pPr algn="l" fontAlgn="b"/>
                      <a:endParaRPr lang="fr-FR" sz="14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r>
                        <a:rPr lang="fr-FR" sz="1400" b="0" i="0" u="none" strike="noStrike">
                          <a:solidFill>
                            <a:srgbClr val="000000"/>
                          </a:solidFill>
                          <a:effectLst/>
                          <a:latin typeface="Calibri"/>
                        </a:rPr>
                        <a:t>Total haies gérées durablement en 5 ans</a:t>
                      </a:r>
                    </a:p>
                  </a:txBody>
                  <a:tcPr marL="12700" marR="12700" marT="12700" marB="0" anchor="b">
                    <a:lnL>
                      <a:noFill/>
                    </a:lnL>
                    <a:lnR>
                      <a:noFill/>
                    </a:lnR>
                    <a:lnT>
                      <a:noFill/>
                    </a:lnT>
                    <a:lnB>
                      <a:noFill/>
                    </a:lnB>
                  </a:tcPr>
                </a:tc>
                <a:tc>
                  <a:txBody>
                    <a:bodyPr/>
                    <a:lstStyle/>
                    <a:p>
                      <a:pPr algn="r" fontAlgn="b"/>
                      <a:r>
                        <a:rPr lang="fr-FR" sz="1400" b="0" i="0" u="none" strike="noStrike">
                          <a:solidFill>
                            <a:srgbClr val="000000"/>
                          </a:solidFill>
                          <a:effectLst/>
                          <a:latin typeface="Calibri"/>
                        </a:rPr>
                        <a:t>7 200</a:t>
                      </a:r>
                    </a:p>
                  </a:txBody>
                  <a:tcPr marL="12700" marR="12700" marT="12700" marB="0" anchor="b">
                    <a:lnL>
                      <a:noFill/>
                    </a:lnL>
                    <a:lnR>
                      <a:noFill/>
                    </a:lnR>
                    <a:lnT>
                      <a:noFill/>
                    </a:lnT>
                    <a:lnB>
                      <a:noFill/>
                    </a:lnB>
                  </a:tcPr>
                </a:tc>
                <a:tc>
                  <a:txBody>
                    <a:bodyPr/>
                    <a:lstStyle/>
                    <a:p>
                      <a:pPr algn="l" fontAlgn="b"/>
                      <a:endParaRPr lang="fr-FR" sz="14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r>
                        <a:rPr lang="fr-FR" sz="1400" b="0" i="0" u="none" strike="noStrike">
                          <a:solidFill>
                            <a:srgbClr val="000000"/>
                          </a:solidFill>
                          <a:effectLst/>
                          <a:latin typeface="Calibri"/>
                        </a:rPr>
                        <a:t>montant moy. annuel</a:t>
                      </a:r>
                    </a:p>
                  </a:txBody>
                  <a:tcPr marL="12700" marR="12700" marT="12700" marB="0" anchor="b">
                    <a:lnL>
                      <a:noFill/>
                    </a:lnL>
                    <a:lnR>
                      <a:noFill/>
                    </a:lnR>
                    <a:lnT>
                      <a:noFill/>
                    </a:lnT>
                    <a:lnB>
                      <a:noFill/>
                    </a:lnB>
                  </a:tcPr>
                </a:tc>
                <a:tc>
                  <a:txBody>
                    <a:bodyPr/>
                    <a:lstStyle/>
                    <a:p>
                      <a:pPr algn="r" fontAlgn="b"/>
                      <a:r>
                        <a:rPr lang="fr-FR" sz="1400" b="0" i="0" u="none" strike="noStrike">
                          <a:solidFill>
                            <a:srgbClr val="000000"/>
                          </a:solidFill>
                          <a:effectLst/>
                          <a:latin typeface="Calibri"/>
                        </a:rPr>
                        <a:t> 5 700,00 € </a:t>
                      </a:r>
                    </a:p>
                  </a:txBody>
                  <a:tcPr marL="12700" marR="12700" marT="12700" marB="0" anchor="b">
                    <a:lnL>
                      <a:noFill/>
                    </a:lnL>
                    <a:lnR>
                      <a:noFill/>
                    </a:lnR>
                    <a:lnT>
                      <a:noFill/>
                    </a:lnT>
                    <a:lnB>
                      <a:noFill/>
                    </a:lnB>
                  </a:tcPr>
                </a:tc>
                <a:extLst>
                  <a:ext uri="{0D108BD9-81ED-4DB2-BD59-A6C34878D82A}">
                    <a16:rowId xmlns:a16="http://schemas.microsoft.com/office/drawing/2014/main" val="10014"/>
                  </a:ext>
                </a:extLst>
              </a:tr>
              <a:tr h="381000">
                <a:tc>
                  <a:txBody>
                    <a:bodyPr/>
                    <a:lstStyle/>
                    <a:p>
                      <a:pPr algn="l" fontAlgn="b"/>
                      <a:endParaRPr lang="fr-FR" sz="14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r>
                        <a:rPr lang="fr-FR" sz="1400" b="0" i="0" u="none" strike="noStrike">
                          <a:solidFill>
                            <a:srgbClr val="000000"/>
                          </a:solidFill>
                          <a:effectLst/>
                          <a:latin typeface="Calibri"/>
                        </a:rPr>
                        <a:t>Densité finale</a:t>
                      </a:r>
                    </a:p>
                  </a:txBody>
                  <a:tcPr marL="12700" marR="12700" marT="12700" marB="0" anchor="b">
                    <a:lnL>
                      <a:noFill/>
                    </a:lnL>
                    <a:lnR>
                      <a:noFill/>
                    </a:lnR>
                    <a:lnT>
                      <a:noFill/>
                    </a:lnT>
                    <a:lnB>
                      <a:noFill/>
                    </a:lnB>
                  </a:tcPr>
                </a:tc>
                <a:tc>
                  <a:txBody>
                    <a:bodyPr/>
                    <a:lstStyle/>
                    <a:p>
                      <a:pPr algn="r" fontAlgn="b"/>
                      <a:r>
                        <a:rPr lang="fr-FR" sz="1400" b="0" i="0" u="none" strike="noStrike">
                          <a:solidFill>
                            <a:srgbClr val="000000"/>
                          </a:solidFill>
                          <a:effectLst/>
                          <a:latin typeface="Calibri"/>
                        </a:rPr>
                        <a:t>120</a:t>
                      </a:r>
                    </a:p>
                  </a:txBody>
                  <a:tcPr marL="12700" marR="12700" marT="12700" marB="0" anchor="b">
                    <a:lnL>
                      <a:noFill/>
                    </a:lnL>
                    <a:lnR>
                      <a:noFill/>
                    </a:lnR>
                    <a:lnT>
                      <a:noFill/>
                    </a:lnT>
                    <a:lnB>
                      <a:noFill/>
                    </a:lnB>
                  </a:tcPr>
                </a:tc>
                <a:tc>
                  <a:txBody>
                    <a:bodyPr/>
                    <a:lstStyle/>
                    <a:p>
                      <a:pPr algn="l" fontAlgn="b"/>
                      <a:endParaRPr lang="fr-FR" sz="14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r>
                        <a:rPr lang="fr-FR" sz="1400" b="0" i="0" u="none" strike="noStrike">
                          <a:solidFill>
                            <a:srgbClr val="000000"/>
                          </a:solidFill>
                          <a:effectLst/>
                          <a:latin typeface="Calibri"/>
                        </a:rPr>
                        <a:t>montant moy. Annuel/ha</a:t>
                      </a:r>
                    </a:p>
                  </a:txBody>
                  <a:tcPr marL="12700" marR="12700" marT="12700" marB="0" anchor="b">
                    <a:lnL>
                      <a:noFill/>
                    </a:lnL>
                    <a:lnR>
                      <a:noFill/>
                    </a:lnR>
                    <a:lnT>
                      <a:noFill/>
                    </a:lnT>
                    <a:lnB>
                      <a:noFill/>
                    </a:lnB>
                  </a:tcPr>
                </a:tc>
                <a:tc>
                  <a:txBody>
                    <a:bodyPr/>
                    <a:lstStyle/>
                    <a:p>
                      <a:pPr algn="r" fontAlgn="b"/>
                      <a:r>
                        <a:rPr lang="fr-FR" sz="1400" b="0" i="0" u="none" strike="noStrike" dirty="0">
                          <a:solidFill>
                            <a:srgbClr val="000000"/>
                          </a:solidFill>
                          <a:effectLst/>
                          <a:latin typeface="Calibri"/>
                        </a:rPr>
                        <a:t> 95,00 € </a:t>
                      </a:r>
                    </a:p>
                  </a:txBody>
                  <a:tcPr marL="12700" marR="12700" marT="12700" marB="0" anchor="b">
                    <a:lnL>
                      <a:noFill/>
                    </a:lnL>
                    <a:lnR>
                      <a:noFill/>
                    </a:lnR>
                    <a:lnT>
                      <a:noFill/>
                    </a:lnT>
                    <a:lnB>
                      <a:noFill/>
                    </a:lnB>
                  </a:tcPr>
                </a:tc>
                <a:extLst>
                  <a:ext uri="{0D108BD9-81ED-4DB2-BD59-A6C34878D82A}">
                    <a16:rowId xmlns:a16="http://schemas.microsoft.com/office/drawing/2014/main" val="10015"/>
                  </a:ext>
                </a:extLst>
              </a:tr>
            </a:tbl>
          </a:graphicData>
        </a:graphic>
      </p:graphicFrame>
      <p:cxnSp>
        <p:nvCxnSpPr>
          <p:cNvPr id="10" name="Connecteur droit avec flèche 9"/>
          <p:cNvCxnSpPr>
            <a:cxnSpLocks/>
          </p:cNvCxnSpPr>
          <p:nvPr/>
        </p:nvCxnSpPr>
        <p:spPr>
          <a:xfrm>
            <a:off x="4092485" y="940794"/>
            <a:ext cx="5714124" cy="2120458"/>
          </a:xfrm>
          <a:prstGeom prst="straightConnector1">
            <a:avLst/>
          </a:prstGeom>
          <a:ln>
            <a:solidFill>
              <a:srgbClr val="075045"/>
            </a:solidFill>
            <a:tailEnd type="arrow"/>
          </a:ln>
        </p:spPr>
        <p:style>
          <a:lnRef idx="2">
            <a:schemeClr val="accent1"/>
          </a:lnRef>
          <a:fillRef idx="0">
            <a:schemeClr val="accent1"/>
          </a:fillRef>
          <a:effectRef idx="1">
            <a:schemeClr val="accent1"/>
          </a:effectRef>
          <a:fontRef idx="minor">
            <a:schemeClr val="tx1"/>
          </a:fontRef>
        </p:style>
      </p:cxnSp>
      <p:cxnSp>
        <p:nvCxnSpPr>
          <p:cNvPr id="11" name="Connecteur droit avec flèche 10"/>
          <p:cNvCxnSpPr>
            <a:cxnSpLocks/>
          </p:cNvCxnSpPr>
          <p:nvPr/>
        </p:nvCxnSpPr>
        <p:spPr>
          <a:xfrm>
            <a:off x="8272255" y="636770"/>
            <a:ext cx="1573439" cy="2967383"/>
          </a:xfrm>
          <a:prstGeom prst="straightConnector1">
            <a:avLst/>
          </a:prstGeom>
          <a:ln>
            <a:solidFill>
              <a:srgbClr val="075045"/>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658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A3B8C52A-B7B0-E14A-B11D-DCDB7DB04BC6}"/>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Google Shape;85;p3">
            <a:extLst>
              <a:ext uri="{FF2B5EF4-FFF2-40B4-BE49-F238E27FC236}">
                <a16:creationId xmlns:a16="http://schemas.microsoft.com/office/drawing/2014/main" id="{194CCF22-1F37-354E-9AA3-53E487DD8A18}"/>
              </a:ext>
            </a:extLst>
          </p:cNvPr>
          <p:cNvSpPr txBox="1">
            <a:spLocks/>
          </p:cNvSpPr>
          <p:nvPr/>
        </p:nvSpPr>
        <p:spPr>
          <a:xfrm>
            <a:off x="170433" y="678060"/>
            <a:ext cx="2225594" cy="775724"/>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dirty="0">
                <a:solidFill>
                  <a:srgbClr val="075045"/>
                </a:solidFill>
              </a:rPr>
              <a:t>Calcul Bilan économique de l’atelier haie</a:t>
            </a:r>
          </a:p>
          <a:p>
            <a:endParaRPr lang="fr-FR" sz="2400" dirty="0">
              <a:solidFill>
                <a:srgbClr val="075045"/>
              </a:solidFill>
              <a:latin typeface="Source Sans Pro" panose="020B0503030403020204" pitchFamily="34" charset="77"/>
            </a:endParaRPr>
          </a:p>
        </p:txBody>
      </p:sp>
      <p:graphicFrame>
        <p:nvGraphicFramePr>
          <p:cNvPr id="2" name="Tableau 1"/>
          <p:cNvGraphicFramePr>
            <a:graphicFrameLocks noGrp="1"/>
          </p:cNvGraphicFramePr>
          <p:nvPr>
            <p:extLst>
              <p:ext uri="{D42A27DB-BD31-4B8C-83A1-F6EECF244321}">
                <p14:modId xmlns:p14="http://schemas.microsoft.com/office/powerpoint/2010/main" val="2930321141"/>
              </p:ext>
            </p:extLst>
          </p:nvPr>
        </p:nvGraphicFramePr>
        <p:xfrm>
          <a:off x="2566460" y="311172"/>
          <a:ext cx="7730338" cy="6657157"/>
        </p:xfrm>
        <a:graphic>
          <a:graphicData uri="http://schemas.openxmlformats.org/drawingml/2006/table">
            <a:tbl>
              <a:tblPr/>
              <a:tblGrid>
                <a:gridCol w="1899378">
                  <a:extLst>
                    <a:ext uri="{9D8B030D-6E8A-4147-A177-3AD203B41FA5}">
                      <a16:colId xmlns:a16="http://schemas.microsoft.com/office/drawing/2014/main" val="20000"/>
                    </a:ext>
                  </a:extLst>
                </a:gridCol>
                <a:gridCol w="1208696">
                  <a:extLst>
                    <a:ext uri="{9D8B030D-6E8A-4147-A177-3AD203B41FA5}">
                      <a16:colId xmlns:a16="http://schemas.microsoft.com/office/drawing/2014/main" val="20001"/>
                    </a:ext>
                  </a:extLst>
                </a:gridCol>
                <a:gridCol w="571141">
                  <a:extLst>
                    <a:ext uri="{9D8B030D-6E8A-4147-A177-3AD203B41FA5}">
                      <a16:colId xmlns:a16="http://schemas.microsoft.com/office/drawing/2014/main" val="20002"/>
                    </a:ext>
                  </a:extLst>
                </a:gridCol>
                <a:gridCol w="185953">
                  <a:extLst>
                    <a:ext uri="{9D8B030D-6E8A-4147-A177-3AD203B41FA5}">
                      <a16:colId xmlns:a16="http://schemas.microsoft.com/office/drawing/2014/main" val="20003"/>
                    </a:ext>
                  </a:extLst>
                </a:gridCol>
                <a:gridCol w="1846250">
                  <a:extLst>
                    <a:ext uri="{9D8B030D-6E8A-4147-A177-3AD203B41FA5}">
                      <a16:colId xmlns:a16="http://schemas.microsoft.com/office/drawing/2014/main" val="20004"/>
                    </a:ext>
                  </a:extLst>
                </a:gridCol>
                <a:gridCol w="1155566">
                  <a:extLst>
                    <a:ext uri="{9D8B030D-6E8A-4147-A177-3AD203B41FA5}">
                      <a16:colId xmlns:a16="http://schemas.microsoft.com/office/drawing/2014/main" val="20005"/>
                    </a:ext>
                  </a:extLst>
                </a:gridCol>
                <a:gridCol w="863354">
                  <a:extLst>
                    <a:ext uri="{9D8B030D-6E8A-4147-A177-3AD203B41FA5}">
                      <a16:colId xmlns:a16="http://schemas.microsoft.com/office/drawing/2014/main" val="20006"/>
                    </a:ext>
                  </a:extLst>
                </a:gridCol>
              </a:tblGrid>
              <a:tr h="646086">
                <a:tc gridSpan="7">
                  <a:txBody>
                    <a:bodyPr/>
                    <a:lstStyle/>
                    <a:p>
                      <a:pPr algn="ctr" fontAlgn="ctr"/>
                      <a:r>
                        <a:rPr lang="fr-FR" sz="1800" b="1" i="0" u="none" strike="noStrike" dirty="0">
                          <a:solidFill>
                            <a:srgbClr val="075045"/>
                          </a:solidFill>
                          <a:effectLst/>
                          <a:latin typeface="Source Sans Pro" panose="020B0503030403020204" pitchFamily="34" charset="77"/>
                        </a:rPr>
                        <a:t>Bilan économique</a:t>
                      </a:r>
                      <a:r>
                        <a:rPr lang="fr-FR" sz="1800" b="0" i="0" u="none" strike="noStrike" dirty="0">
                          <a:solidFill>
                            <a:srgbClr val="075045"/>
                          </a:solidFill>
                          <a:effectLst/>
                          <a:latin typeface="Source Sans Pro" panose="020B0503030403020204" pitchFamily="34" charset="77"/>
                        </a:rPr>
                        <a:t> sur 5 ans Agriculteur 2 - </a:t>
                      </a:r>
                      <a:r>
                        <a:rPr lang="fr-FR" sz="1800" b="1" i="0" u="none" strike="noStrike" dirty="0">
                          <a:solidFill>
                            <a:srgbClr val="075045"/>
                          </a:solidFill>
                          <a:effectLst/>
                          <a:latin typeface="Source Sans Pro" panose="020B0503030403020204" pitchFamily="34" charset="77"/>
                        </a:rPr>
                        <a:t>Atelier haie</a:t>
                      </a:r>
                      <a:br>
                        <a:rPr lang="fr-FR" sz="1800" b="0" i="0" u="none" strike="noStrike" dirty="0">
                          <a:solidFill>
                            <a:srgbClr val="075045"/>
                          </a:solidFill>
                          <a:effectLst/>
                          <a:latin typeface="Source Sans Pro" panose="020B0503030403020204" pitchFamily="34" charset="77"/>
                        </a:rPr>
                      </a:br>
                      <a:r>
                        <a:rPr lang="fr-FR" sz="1800" b="0" i="0" u="none" strike="noStrike" dirty="0">
                          <a:solidFill>
                            <a:srgbClr val="075045"/>
                          </a:solidFill>
                          <a:effectLst/>
                          <a:latin typeface="Source Sans Pro" panose="020B0503030403020204" pitchFamily="34" charset="77"/>
                        </a:rPr>
                        <a:t>900 ml de haies plantées</a:t>
                      </a:r>
                      <a:br>
                        <a:rPr lang="fr-FR" sz="1800" b="0" i="0" u="none" strike="noStrike" dirty="0">
                          <a:solidFill>
                            <a:srgbClr val="075045"/>
                          </a:solidFill>
                          <a:effectLst/>
                          <a:latin typeface="Source Sans Pro" panose="020B0503030403020204" pitchFamily="34" charset="77"/>
                        </a:rPr>
                      </a:br>
                      <a:r>
                        <a:rPr lang="fr-FR" sz="1800" b="0" i="0" u="none" strike="noStrike" dirty="0">
                          <a:solidFill>
                            <a:srgbClr val="075045"/>
                          </a:solidFill>
                          <a:effectLst/>
                          <a:latin typeface="Source Sans Pro" panose="020B0503030403020204" pitchFamily="34" charset="77"/>
                        </a:rPr>
                        <a:t>6 300 ml de haies gérées durablement Label Haie</a:t>
                      </a:r>
                    </a:p>
                    <a:p>
                      <a:pPr algn="ctr" fontAlgn="ctr"/>
                      <a:endParaRPr lang="fr-FR" sz="1800" b="0" i="0" u="none" strike="noStrike" dirty="0">
                        <a:solidFill>
                          <a:srgbClr val="075045"/>
                        </a:solidFill>
                        <a:effectLst/>
                        <a:latin typeface="Source Sans Pro" panose="020B0503030403020204" pitchFamily="34" charset="77"/>
                      </a:endParaRPr>
                    </a:p>
                    <a:p>
                      <a:pPr algn="ctr" fontAlgn="ctr"/>
                      <a:endParaRPr lang="fr-FR" sz="1800" b="0" i="0" u="none" strike="noStrike" dirty="0">
                        <a:solidFill>
                          <a:srgbClr val="075045"/>
                        </a:solidFill>
                        <a:effectLst/>
                        <a:latin typeface="Source Sans Pro" panose="020B0503030403020204" pitchFamily="34" charset="77"/>
                      </a:endParaRPr>
                    </a:p>
                  </a:txBody>
                  <a:tcPr marL="8527" marR="8527" marT="8527"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956153">
                <a:tc gridSpan="3">
                  <a:txBody>
                    <a:bodyPr/>
                    <a:lstStyle/>
                    <a:p>
                      <a:pPr algn="ctr" fontAlgn="ctr"/>
                      <a:r>
                        <a:rPr lang="fr-FR" sz="1800" b="1" i="0" u="none" strike="noStrike" dirty="0">
                          <a:solidFill>
                            <a:schemeClr val="bg1"/>
                          </a:solidFill>
                          <a:effectLst/>
                          <a:latin typeface="Source Sans Pro" panose="020B0503030403020204" pitchFamily="34" charset="77"/>
                        </a:rPr>
                        <a:t>RECETTES</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045"/>
                    </a:solidFill>
                  </a:tcPr>
                </a:tc>
                <a:tc hMerge="1">
                  <a:txBody>
                    <a:bodyPr/>
                    <a:lstStyle/>
                    <a:p>
                      <a:endParaRPr lang="fr-FR"/>
                    </a:p>
                  </a:txBody>
                  <a:tcPr/>
                </a:tc>
                <a:tc hMerge="1">
                  <a:txBody>
                    <a:bodyPr/>
                    <a:lstStyle/>
                    <a:p>
                      <a:endParaRPr lang="fr-FR"/>
                    </a:p>
                  </a:txBody>
                  <a:tcPr/>
                </a:tc>
                <a:tc>
                  <a:txBody>
                    <a:bodyPr/>
                    <a:lstStyle/>
                    <a:p>
                      <a:pPr algn="l" fontAlgn="ctr"/>
                      <a:endParaRPr lang="fr-FR" sz="1800" b="0" i="0" u="none" strike="noStrike">
                        <a:solidFill>
                          <a:srgbClr val="075045"/>
                        </a:solidFill>
                        <a:effectLst/>
                        <a:latin typeface="Source Sans Pro" panose="020B0503030403020204" pitchFamily="34" charset="77"/>
                      </a:endParaRP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FFFFFF"/>
                    </a:solidFill>
                  </a:tcPr>
                </a:tc>
                <a:tc gridSpan="3">
                  <a:txBody>
                    <a:bodyPr/>
                    <a:lstStyle/>
                    <a:p>
                      <a:pPr algn="ctr" fontAlgn="ctr"/>
                      <a:r>
                        <a:rPr lang="fr-FR" sz="1800" b="1" i="0" u="none" strike="noStrike" dirty="0">
                          <a:solidFill>
                            <a:schemeClr val="bg1"/>
                          </a:solidFill>
                          <a:effectLst/>
                          <a:latin typeface="Source Sans Pro" panose="020B0503030403020204" pitchFamily="34" charset="77"/>
                        </a:rPr>
                        <a:t>DEPENSES </a:t>
                      </a:r>
                      <a:r>
                        <a:rPr lang="fr-FR" sz="1800" b="1" i="0" u="sng" strike="noStrike" dirty="0">
                          <a:solidFill>
                            <a:schemeClr val="bg1"/>
                          </a:solidFill>
                          <a:effectLst/>
                          <a:latin typeface="Source Sans Pro" panose="020B0503030403020204" pitchFamily="34" charset="77"/>
                        </a:rPr>
                        <a:t>avec main d'œuvre</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045"/>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r h="385565">
                <a:tc>
                  <a:txBody>
                    <a:bodyPr/>
                    <a:lstStyle/>
                    <a:p>
                      <a:pPr algn="l" fontAlgn="ctr"/>
                      <a:r>
                        <a:rPr lang="fr-FR" sz="1600" b="0" i="0" u="none" strike="noStrike" dirty="0">
                          <a:solidFill>
                            <a:srgbClr val="075045"/>
                          </a:solidFill>
                          <a:effectLst/>
                          <a:latin typeface="Source Sans Pro" panose="020B0503030403020204" pitchFamily="34" charset="77"/>
                        </a:rPr>
                        <a:t>Rémunération PSE</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fr-FR" sz="1600" b="0" i="0" u="none" strike="noStrike" dirty="0">
                          <a:solidFill>
                            <a:srgbClr val="075045"/>
                          </a:solidFill>
                          <a:effectLst/>
                          <a:latin typeface="Source Sans Pro" panose="020B0503030403020204" pitchFamily="34" charset="77"/>
                        </a:rPr>
                        <a:t> 22 068,00 € </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fr-FR" sz="1600" b="0" i="0" u="none" strike="noStrike" dirty="0">
                          <a:solidFill>
                            <a:srgbClr val="075045"/>
                          </a:solidFill>
                          <a:effectLst/>
                          <a:latin typeface="Source Sans Pro" panose="020B0503030403020204" pitchFamily="34" charset="77"/>
                        </a:rPr>
                        <a:t>100%</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endParaRPr lang="fr-FR" sz="1600" b="0" i="0" u="none" strike="noStrike" dirty="0">
                        <a:solidFill>
                          <a:srgbClr val="075045"/>
                        </a:solidFill>
                        <a:effectLst/>
                        <a:latin typeface="Source Sans Pro" panose="020B0503030403020204" pitchFamily="34" charset="77"/>
                      </a:endParaRP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l" fontAlgn="ctr"/>
                      <a:r>
                        <a:rPr lang="fr-FR" sz="1600" b="0" i="0" u="none" strike="noStrike" dirty="0">
                          <a:solidFill>
                            <a:srgbClr val="075045"/>
                          </a:solidFill>
                          <a:effectLst/>
                          <a:latin typeface="Source Sans Pro" panose="020B0503030403020204" pitchFamily="34" charset="77"/>
                        </a:rPr>
                        <a:t>Coût gestion des haies</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fr-FR" sz="1600" b="0" i="0" u="none" strike="noStrike" dirty="0">
                          <a:solidFill>
                            <a:srgbClr val="075045"/>
                          </a:solidFill>
                          <a:effectLst/>
                          <a:latin typeface="Source Sans Pro" panose="020B0503030403020204" pitchFamily="34" charset="77"/>
                        </a:rPr>
                        <a:t> 10 458,00 € </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fr-FR" sz="1600" b="0" i="0" u="none" strike="noStrike">
                          <a:solidFill>
                            <a:srgbClr val="075045"/>
                          </a:solidFill>
                          <a:effectLst/>
                          <a:latin typeface="Source Sans Pro" panose="020B0503030403020204" pitchFamily="34" charset="77"/>
                        </a:rPr>
                        <a:t>37%</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81668">
                <a:tc>
                  <a:txBody>
                    <a:bodyPr/>
                    <a:lstStyle/>
                    <a:p>
                      <a:pPr algn="l" fontAlgn="ctr"/>
                      <a:endParaRPr lang="fr-FR" sz="1600" b="0" i="0" u="none" strike="noStrike" dirty="0">
                        <a:solidFill>
                          <a:srgbClr val="075045"/>
                        </a:solidFill>
                        <a:effectLst/>
                        <a:latin typeface="Source Sans Pro" panose="020B0503030403020204" pitchFamily="34" charset="77"/>
                      </a:endParaRPr>
                    </a:p>
                  </a:txBody>
                  <a:tcPr marL="8527" marR="8527" marT="8527" marB="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r" fontAlgn="ctr"/>
                      <a:endParaRPr lang="fr-FR" sz="1600" b="0" i="0" u="none" strike="noStrike" dirty="0">
                        <a:solidFill>
                          <a:srgbClr val="075045"/>
                        </a:solidFill>
                        <a:effectLst/>
                        <a:latin typeface="Source Sans Pro" panose="020B0503030403020204" pitchFamily="34" charset="77"/>
                      </a:endParaRPr>
                    </a:p>
                  </a:txBody>
                  <a:tcPr marL="8527" marR="8527" marT="8527" marB="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r" fontAlgn="ctr"/>
                      <a:endParaRPr lang="fr-FR" sz="1600" b="0" i="0" u="none" strike="noStrike" dirty="0">
                        <a:solidFill>
                          <a:srgbClr val="075045"/>
                        </a:solidFill>
                        <a:effectLst/>
                        <a:latin typeface="Source Sans Pro" panose="020B0503030403020204" pitchFamily="34" charset="77"/>
                      </a:endParaRPr>
                    </a:p>
                  </a:txBody>
                  <a:tcPr marL="8527" marR="8527" marT="8527" marB="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l" fontAlgn="ctr"/>
                      <a:endParaRPr lang="fr-FR" sz="1600" b="0" i="0" u="none" strike="noStrike">
                        <a:solidFill>
                          <a:srgbClr val="075045"/>
                        </a:solidFill>
                        <a:effectLst/>
                        <a:latin typeface="Source Sans Pro" panose="020B0503030403020204" pitchFamily="34" charset="77"/>
                      </a:endParaRPr>
                    </a:p>
                  </a:txBody>
                  <a:tcPr marL="8527" marR="8527" marT="8527" marB="0" anchor="ctr">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l" fontAlgn="ctr"/>
                      <a:r>
                        <a:rPr lang="fr-FR" sz="1600" b="0" i="0" u="none" strike="noStrike" dirty="0">
                          <a:solidFill>
                            <a:srgbClr val="075045"/>
                          </a:solidFill>
                          <a:effectLst/>
                          <a:latin typeface="Source Sans Pro" panose="020B0503030403020204" pitchFamily="34" charset="77"/>
                        </a:rPr>
                        <a:t>Coût de plantation</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fr-FR" sz="1600" b="0" i="0" u="none" strike="noStrike" dirty="0">
                          <a:solidFill>
                            <a:srgbClr val="075045"/>
                          </a:solidFill>
                          <a:effectLst/>
                          <a:latin typeface="Source Sans Pro" panose="020B0503030403020204" pitchFamily="34" charset="77"/>
                        </a:rPr>
                        <a:t> 7 317,00 € </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fr-FR" sz="1600" b="0" i="0" u="none" strike="noStrike" dirty="0">
                          <a:solidFill>
                            <a:srgbClr val="075045"/>
                          </a:solidFill>
                          <a:effectLst/>
                          <a:latin typeface="Source Sans Pro" panose="020B0503030403020204" pitchFamily="34" charset="77"/>
                        </a:rPr>
                        <a:t>26%</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48640">
                <a:tc>
                  <a:txBody>
                    <a:bodyPr/>
                    <a:lstStyle/>
                    <a:p>
                      <a:pPr algn="l" fontAlgn="ctr"/>
                      <a:endParaRPr lang="fr-FR" sz="1600" b="0" i="0" u="none" strike="noStrike">
                        <a:solidFill>
                          <a:srgbClr val="075045"/>
                        </a:solidFill>
                        <a:effectLst/>
                        <a:latin typeface="Source Sans Pro" panose="020B0503030403020204" pitchFamily="34" charset="77"/>
                      </a:endParaRPr>
                    </a:p>
                  </a:txBody>
                  <a:tcPr marL="8527" marR="8527" marT="8527" marB="0" anchor="ctr">
                    <a:lnL>
                      <a:noFill/>
                    </a:lnL>
                    <a:lnR>
                      <a:noFill/>
                    </a:lnR>
                    <a:lnT>
                      <a:noFill/>
                    </a:lnT>
                    <a:lnB>
                      <a:noFill/>
                    </a:lnB>
                    <a:solidFill>
                      <a:srgbClr val="FFFFFF"/>
                    </a:solidFill>
                  </a:tcPr>
                </a:tc>
                <a:tc>
                  <a:txBody>
                    <a:bodyPr/>
                    <a:lstStyle/>
                    <a:p>
                      <a:pPr algn="r" fontAlgn="ctr"/>
                      <a:endParaRPr lang="fr-FR" sz="1600" b="0" i="0" u="none" strike="noStrike" dirty="0">
                        <a:solidFill>
                          <a:srgbClr val="075045"/>
                        </a:solidFill>
                        <a:effectLst/>
                        <a:latin typeface="Source Sans Pro" panose="020B0503030403020204" pitchFamily="34" charset="77"/>
                      </a:endParaRPr>
                    </a:p>
                  </a:txBody>
                  <a:tcPr marL="8527" marR="8527" marT="8527" marB="0" anchor="ctr">
                    <a:lnL>
                      <a:noFill/>
                    </a:lnL>
                    <a:lnR>
                      <a:noFill/>
                    </a:lnR>
                    <a:lnT>
                      <a:noFill/>
                    </a:lnT>
                    <a:lnB>
                      <a:noFill/>
                    </a:lnB>
                    <a:solidFill>
                      <a:srgbClr val="FFFFFF"/>
                    </a:solidFill>
                  </a:tcPr>
                </a:tc>
                <a:tc>
                  <a:txBody>
                    <a:bodyPr/>
                    <a:lstStyle/>
                    <a:p>
                      <a:pPr algn="r" fontAlgn="ctr"/>
                      <a:endParaRPr lang="fr-FR" sz="1600" b="0" i="0" u="none" strike="noStrike" dirty="0">
                        <a:solidFill>
                          <a:srgbClr val="075045"/>
                        </a:solidFill>
                        <a:effectLst/>
                        <a:latin typeface="Source Sans Pro" panose="020B0503030403020204" pitchFamily="34" charset="77"/>
                      </a:endParaRPr>
                    </a:p>
                  </a:txBody>
                  <a:tcPr marL="8527" marR="8527" marT="8527" marB="0" anchor="ctr">
                    <a:lnL>
                      <a:noFill/>
                    </a:lnL>
                    <a:lnR>
                      <a:noFill/>
                    </a:lnR>
                    <a:lnT>
                      <a:noFill/>
                    </a:lnT>
                    <a:lnB>
                      <a:noFill/>
                    </a:lnB>
                    <a:solidFill>
                      <a:srgbClr val="FFFFFF"/>
                    </a:solidFill>
                  </a:tcPr>
                </a:tc>
                <a:tc>
                  <a:txBody>
                    <a:bodyPr/>
                    <a:lstStyle/>
                    <a:p>
                      <a:pPr algn="l" fontAlgn="ctr"/>
                      <a:endParaRPr lang="fr-FR" sz="1600" b="0" i="0" u="none" strike="noStrike">
                        <a:solidFill>
                          <a:srgbClr val="075045"/>
                        </a:solidFill>
                        <a:effectLst/>
                        <a:latin typeface="Source Sans Pro" panose="020B0503030403020204" pitchFamily="34" charset="77"/>
                      </a:endParaRPr>
                    </a:p>
                  </a:txBody>
                  <a:tcPr marL="8527" marR="8527" marT="8527" marB="0" anchor="ctr">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l" fontAlgn="ctr"/>
                      <a:r>
                        <a:rPr lang="fr-FR" sz="1600" b="0" i="0" u="none" strike="noStrike" dirty="0">
                          <a:solidFill>
                            <a:srgbClr val="075045"/>
                          </a:solidFill>
                          <a:effectLst/>
                          <a:latin typeface="Source Sans Pro" panose="020B0503030403020204" pitchFamily="34" charset="77"/>
                        </a:rPr>
                        <a:t>Coût Label Haie</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fr-FR" sz="1600" b="0" i="0" u="none" strike="noStrike" dirty="0">
                          <a:solidFill>
                            <a:srgbClr val="075045"/>
                          </a:solidFill>
                          <a:effectLst/>
                          <a:latin typeface="Source Sans Pro" panose="020B0503030403020204" pitchFamily="34" charset="77"/>
                        </a:rPr>
                        <a:t> 1 750,00 € </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fr-FR" sz="1600" b="0" i="0" u="none" strike="noStrike" dirty="0">
                          <a:solidFill>
                            <a:srgbClr val="075045"/>
                          </a:solidFill>
                          <a:effectLst/>
                          <a:latin typeface="Source Sans Pro" panose="020B0503030403020204" pitchFamily="34" charset="77"/>
                        </a:rPr>
                        <a:t>6%</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19779">
                <a:tc>
                  <a:txBody>
                    <a:bodyPr/>
                    <a:lstStyle/>
                    <a:p>
                      <a:pPr algn="l" fontAlgn="ctr"/>
                      <a:r>
                        <a:rPr lang="fr-FR" sz="1800" b="0" i="0" u="none" strike="noStrike" dirty="0">
                          <a:solidFill>
                            <a:srgbClr val="075045"/>
                          </a:solidFill>
                          <a:effectLst/>
                          <a:latin typeface="Source Sans Pro" panose="020B0503030403020204" pitchFamily="34" charset="77"/>
                        </a:rPr>
                        <a:t> </a:t>
                      </a:r>
                    </a:p>
                  </a:txBody>
                  <a:tcPr marL="8527" marR="8527" marT="8527" marB="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fr-FR" sz="1800" b="0" i="0" u="none" strike="noStrike">
                          <a:solidFill>
                            <a:srgbClr val="075045"/>
                          </a:solidFill>
                          <a:effectLst/>
                          <a:latin typeface="Source Sans Pro" panose="020B0503030403020204" pitchFamily="34" charset="77"/>
                        </a:rPr>
                        <a:t> </a:t>
                      </a:r>
                    </a:p>
                  </a:txBody>
                  <a:tcPr marL="8527" marR="8527" marT="8527" marB="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fr-FR" sz="1800" b="0" i="0" u="none" strike="noStrike">
                          <a:solidFill>
                            <a:srgbClr val="075045"/>
                          </a:solidFill>
                          <a:effectLst/>
                          <a:latin typeface="Source Sans Pro" panose="020B0503030403020204" pitchFamily="34" charset="77"/>
                        </a:rPr>
                        <a:t> </a:t>
                      </a:r>
                    </a:p>
                  </a:txBody>
                  <a:tcPr marL="8527" marR="8527" marT="8527" marB="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endParaRPr lang="fr-FR" sz="1800" b="0" i="0" u="none" strike="noStrike">
                        <a:solidFill>
                          <a:srgbClr val="075045"/>
                        </a:solidFill>
                        <a:effectLst/>
                        <a:latin typeface="Source Sans Pro" panose="020B0503030403020204" pitchFamily="34" charset="77"/>
                      </a:endParaRPr>
                    </a:p>
                  </a:txBody>
                  <a:tcPr marL="8527" marR="8527" marT="8527" marB="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endParaRPr lang="fr-FR" sz="1800" b="0" i="0" u="none" strike="noStrike" dirty="0">
                        <a:solidFill>
                          <a:srgbClr val="075045"/>
                        </a:solidFill>
                        <a:effectLst/>
                        <a:latin typeface="Source Sans Pro" panose="020B0503030403020204" pitchFamily="34" charset="77"/>
                      </a:endParaRPr>
                    </a:p>
                  </a:txBody>
                  <a:tcPr marL="8527" marR="8527" marT="852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endParaRPr lang="fr-FR" sz="1800" b="0" i="0" u="none" strike="noStrike" dirty="0">
                        <a:solidFill>
                          <a:srgbClr val="075045"/>
                        </a:solidFill>
                        <a:effectLst/>
                        <a:latin typeface="Source Sans Pro" panose="020B0503030403020204" pitchFamily="34" charset="77"/>
                      </a:endParaRPr>
                    </a:p>
                  </a:txBody>
                  <a:tcPr marL="8527" marR="8527" marT="852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endParaRPr lang="fr-FR" sz="1800" b="0" i="0" u="none" strike="noStrike" dirty="0">
                        <a:solidFill>
                          <a:srgbClr val="075045"/>
                        </a:solidFill>
                        <a:effectLst/>
                        <a:latin typeface="Source Sans Pro" panose="020B0503030403020204" pitchFamily="34" charset="77"/>
                      </a:endParaRPr>
                    </a:p>
                  </a:txBody>
                  <a:tcPr marL="8527" marR="8527" marT="852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19779">
                <a:tc>
                  <a:txBody>
                    <a:bodyPr/>
                    <a:lstStyle/>
                    <a:p>
                      <a:pPr algn="l" fontAlgn="ctr"/>
                      <a:r>
                        <a:rPr lang="fr-FR" sz="1800" b="1" i="0" u="none" strike="noStrike">
                          <a:solidFill>
                            <a:srgbClr val="075045"/>
                          </a:solidFill>
                          <a:effectLst/>
                          <a:latin typeface="Source Sans Pro" panose="020B0503030403020204" pitchFamily="34" charset="77"/>
                        </a:rPr>
                        <a:t>TOTAL</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fr-FR" sz="1800" b="1" i="0" u="none" strike="noStrike" dirty="0">
                          <a:solidFill>
                            <a:srgbClr val="075045"/>
                          </a:solidFill>
                          <a:effectLst/>
                          <a:latin typeface="Source Sans Pro" panose="020B0503030403020204" pitchFamily="34" charset="77"/>
                        </a:rPr>
                        <a:t> 22 068 € </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fr-FR" sz="1800" b="1" i="0" u="none" strike="noStrike">
                          <a:solidFill>
                            <a:srgbClr val="075045"/>
                          </a:solidFill>
                          <a:effectLst/>
                          <a:latin typeface="Source Sans Pro" panose="020B0503030403020204" pitchFamily="34" charset="77"/>
                        </a:rPr>
                        <a:t> </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endParaRPr lang="fr-FR" sz="1800" b="1" i="0" u="none" strike="noStrike">
                        <a:solidFill>
                          <a:srgbClr val="075045"/>
                        </a:solidFill>
                        <a:effectLst/>
                        <a:latin typeface="Source Sans Pro" panose="020B0503030403020204" pitchFamily="34" charset="77"/>
                      </a:endParaRP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fr-FR" sz="1800" b="1" i="0" u="none" strike="noStrike">
                          <a:solidFill>
                            <a:srgbClr val="075045"/>
                          </a:solidFill>
                          <a:effectLst/>
                          <a:latin typeface="Source Sans Pro" panose="020B0503030403020204" pitchFamily="34" charset="77"/>
                        </a:rPr>
                        <a:t>TOTAL</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fr-FR" sz="1800" b="1" i="0" u="none" strike="noStrike" dirty="0">
                          <a:solidFill>
                            <a:srgbClr val="075045"/>
                          </a:solidFill>
                          <a:effectLst/>
                          <a:latin typeface="Source Sans Pro" panose="020B0503030403020204" pitchFamily="34" charset="77"/>
                        </a:rPr>
                        <a:t> 19 525 € </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fr-FR" sz="1800" b="0" i="0" u="none" strike="noStrike" dirty="0">
                          <a:solidFill>
                            <a:srgbClr val="075045"/>
                          </a:solidFill>
                          <a:effectLst/>
                          <a:latin typeface="Source Sans Pro" panose="020B0503030403020204" pitchFamily="34" charset="77"/>
                        </a:rPr>
                        <a:t> </a:t>
                      </a:r>
                    </a:p>
                  </a:txBody>
                  <a:tcPr marL="8527" marR="8527" marT="8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19779">
                <a:tc>
                  <a:txBody>
                    <a:bodyPr/>
                    <a:lstStyle/>
                    <a:p>
                      <a:pPr algn="l" fontAlgn="ctr"/>
                      <a:endParaRPr lang="fr-FR" sz="1800" b="0" i="0" u="none" strike="noStrike">
                        <a:solidFill>
                          <a:srgbClr val="075045"/>
                        </a:solidFill>
                        <a:effectLst/>
                        <a:latin typeface="Source Sans Pro" panose="020B0503030403020204" pitchFamily="34" charset="77"/>
                      </a:endParaRPr>
                    </a:p>
                  </a:txBody>
                  <a:tcPr marL="8527" marR="8527" marT="8527" marB="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l" fontAlgn="ctr"/>
                      <a:endParaRPr lang="fr-FR" sz="1800" b="0" i="0" u="none" strike="noStrike">
                        <a:solidFill>
                          <a:srgbClr val="075045"/>
                        </a:solidFill>
                        <a:effectLst/>
                        <a:latin typeface="Source Sans Pro" panose="020B0503030403020204" pitchFamily="34" charset="77"/>
                      </a:endParaRPr>
                    </a:p>
                  </a:txBody>
                  <a:tcPr marL="8527" marR="8527" marT="8527" marB="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l" fontAlgn="ctr"/>
                      <a:endParaRPr lang="fr-FR" sz="1800" b="0" i="0" u="none" strike="noStrike">
                        <a:solidFill>
                          <a:srgbClr val="075045"/>
                        </a:solidFill>
                        <a:effectLst/>
                        <a:latin typeface="Source Sans Pro" panose="020B0503030403020204" pitchFamily="34" charset="77"/>
                      </a:endParaRPr>
                    </a:p>
                  </a:txBody>
                  <a:tcPr marL="8527" marR="8527" marT="8527" marB="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l" fontAlgn="ctr"/>
                      <a:endParaRPr lang="fr-FR" sz="1800" b="0" i="0" u="none" strike="noStrike">
                        <a:solidFill>
                          <a:srgbClr val="075045"/>
                        </a:solidFill>
                        <a:effectLst/>
                        <a:latin typeface="Source Sans Pro" panose="020B0503030403020204" pitchFamily="34" charset="77"/>
                      </a:endParaRPr>
                    </a:p>
                  </a:txBody>
                  <a:tcPr marL="8527" marR="8527" marT="8527" marB="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l" fontAlgn="ctr"/>
                      <a:endParaRPr lang="fr-FR" sz="1800" b="0" i="0" u="none" strike="noStrike" dirty="0">
                        <a:solidFill>
                          <a:srgbClr val="075045"/>
                        </a:solidFill>
                        <a:effectLst/>
                        <a:latin typeface="Source Sans Pro" panose="020B0503030403020204" pitchFamily="34" charset="77"/>
                      </a:endParaRPr>
                    </a:p>
                  </a:txBody>
                  <a:tcPr marL="8527" marR="8527" marT="8527" marB="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l" fontAlgn="ctr"/>
                      <a:endParaRPr lang="fr-FR" sz="1800" b="0" i="0" u="none" strike="noStrike">
                        <a:solidFill>
                          <a:srgbClr val="075045"/>
                        </a:solidFill>
                        <a:effectLst/>
                        <a:latin typeface="Source Sans Pro" panose="020B0503030403020204" pitchFamily="34" charset="77"/>
                      </a:endParaRPr>
                    </a:p>
                  </a:txBody>
                  <a:tcPr marL="8527" marR="8527" marT="8527" marB="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l" fontAlgn="ctr"/>
                      <a:endParaRPr lang="fr-FR" sz="1800" b="0" i="0" u="none" strike="noStrike">
                        <a:solidFill>
                          <a:srgbClr val="075045"/>
                        </a:solidFill>
                        <a:effectLst/>
                        <a:latin typeface="Source Sans Pro" panose="020B0503030403020204" pitchFamily="34" charset="77"/>
                      </a:endParaRPr>
                    </a:p>
                  </a:txBody>
                  <a:tcPr marL="8527" marR="8527" marT="8527" marB="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7"/>
                  </a:ext>
                </a:extLst>
              </a:tr>
              <a:tr h="432933">
                <a:tc>
                  <a:txBody>
                    <a:bodyPr/>
                    <a:lstStyle/>
                    <a:p>
                      <a:pPr algn="l" fontAlgn="ctr"/>
                      <a:r>
                        <a:rPr lang="fr-FR" sz="1800" b="0" i="0" u="none" strike="noStrike" dirty="0">
                          <a:solidFill>
                            <a:srgbClr val="075045"/>
                          </a:solidFill>
                          <a:effectLst/>
                          <a:latin typeface="Source Sans Pro" panose="020B0503030403020204" pitchFamily="34" charset="77"/>
                        </a:rPr>
                        <a:t>BENEFICE NET en 5 ans</a:t>
                      </a:r>
                    </a:p>
                  </a:txBody>
                  <a:tcPr marL="8527" marR="8527" marT="8527" marB="0" anchor="ctr">
                    <a:lnL>
                      <a:noFill/>
                    </a:lnL>
                    <a:lnR>
                      <a:noFill/>
                    </a:lnR>
                    <a:lnT>
                      <a:noFill/>
                    </a:lnT>
                    <a:lnB>
                      <a:noFill/>
                    </a:lnB>
                    <a:solidFill>
                      <a:srgbClr val="FFFFFF"/>
                    </a:solidFill>
                  </a:tcPr>
                </a:tc>
                <a:tc>
                  <a:txBody>
                    <a:bodyPr/>
                    <a:lstStyle/>
                    <a:p>
                      <a:pPr algn="r" fontAlgn="ctr"/>
                      <a:r>
                        <a:rPr lang="fr-FR" sz="1800" b="0" i="0" u="none" strike="noStrike" dirty="0">
                          <a:solidFill>
                            <a:srgbClr val="075045"/>
                          </a:solidFill>
                          <a:effectLst/>
                          <a:latin typeface="Source Sans Pro" panose="020B0503030403020204" pitchFamily="34" charset="77"/>
                        </a:rPr>
                        <a:t>2 543 € </a:t>
                      </a:r>
                    </a:p>
                  </a:txBody>
                  <a:tcPr marL="8527" marR="8527" marT="8527" marB="0" anchor="ctr">
                    <a:lnL>
                      <a:noFill/>
                    </a:lnL>
                    <a:lnR>
                      <a:noFill/>
                    </a:lnR>
                    <a:lnT>
                      <a:noFill/>
                    </a:lnT>
                    <a:lnB>
                      <a:noFill/>
                    </a:lnB>
                    <a:solidFill>
                      <a:srgbClr val="FFFFFF"/>
                    </a:solidFill>
                  </a:tcPr>
                </a:tc>
                <a:tc>
                  <a:txBody>
                    <a:bodyPr/>
                    <a:lstStyle/>
                    <a:p>
                      <a:pPr algn="l" fontAlgn="ctr"/>
                      <a:endParaRPr lang="fr-FR" sz="1800" b="0" i="0" u="none" strike="noStrike">
                        <a:solidFill>
                          <a:srgbClr val="075045"/>
                        </a:solidFill>
                        <a:effectLst/>
                        <a:latin typeface="Source Sans Pro" panose="020B0503030403020204" pitchFamily="34" charset="77"/>
                      </a:endParaRPr>
                    </a:p>
                  </a:txBody>
                  <a:tcPr marL="8527" marR="8527" marT="8527" marB="0" anchor="ctr">
                    <a:lnL>
                      <a:noFill/>
                    </a:lnL>
                    <a:lnR>
                      <a:noFill/>
                    </a:lnR>
                    <a:lnT>
                      <a:noFill/>
                    </a:lnT>
                    <a:lnB>
                      <a:noFill/>
                    </a:lnB>
                    <a:solidFill>
                      <a:srgbClr val="FFFFFF"/>
                    </a:solidFill>
                  </a:tcPr>
                </a:tc>
                <a:tc>
                  <a:txBody>
                    <a:bodyPr/>
                    <a:lstStyle/>
                    <a:p>
                      <a:pPr algn="l" fontAlgn="ctr"/>
                      <a:endParaRPr lang="fr-FR" sz="1800" b="0" i="0" u="none" strike="noStrike">
                        <a:solidFill>
                          <a:srgbClr val="075045"/>
                        </a:solidFill>
                        <a:effectLst/>
                        <a:latin typeface="Source Sans Pro" panose="020B0503030403020204" pitchFamily="34" charset="77"/>
                      </a:endParaRPr>
                    </a:p>
                  </a:txBody>
                  <a:tcPr marL="8527" marR="8527" marT="8527" marB="0" anchor="ctr">
                    <a:lnL>
                      <a:noFill/>
                    </a:lnL>
                    <a:lnR>
                      <a:noFill/>
                    </a:lnR>
                    <a:lnT>
                      <a:noFill/>
                    </a:lnT>
                    <a:lnB>
                      <a:noFill/>
                    </a:lnB>
                    <a:solidFill>
                      <a:srgbClr val="FFFFFF"/>
                    </a:solidFill>
                  </a:tcPr>
                </a:tc>
                <a:tc>
                  <a:txBody>
                    <a:bodyPr/>
                    <a:lstStyle/>
                    <a:p>
                      <a:pPr algn="l" fontAlgn="ctr"/>
                      <a:endParaRPr lang="fr-FR" sz="1800" b="0" i="0" u="none" strike="noStrike">
                        <a:solidFill>
                          <a:srgbClr val="075045"/>
                        </a:solidFill>
                        <a:effectLst/>
                        <a:latin typeface="Source Sans Pro" panose="020B0503030403020204" pitchFamily="34" charset="77"/>
                      </a:endParaRPr>
                    </a:p>
                  </a:txBody>
                  <a:tcPr marL="8527" marR="8527" marT="8527" marB="0" anchor="ctr">
                    <a:lnL>
                      <a:noFill/>
                    </a:lnL>
                    <a:lnR>
                      <a:noFill/>
                    </a:lnR>
                    <a:lnT>
                      <a:noFill/>
                    </a:lnT>
                    <a:lnB>
                      <a:noFill/>
                    </a:lnB>
                    <a:solidFill>
                      <a:srgbClr val="FFFFFF"/>
                    </a:solidFill>
                  </a:tcPr>
                </a:tc>
                <a:tc>
                  <a:txBody>
                    <a:bodyPr/>
                    <a:lstStyle/>
                    <a:p>
                      <a:pPr algn="l" fontAlgn="ctr"/>
                      <a:endParaRPr lang="fr-FR" sz="1800" b="0" i="0" u="none" strike="noStrike" dirty="0">
                        <a:solidFill>
                          <a:srgbClr val="075045"/>
                        </a:solidFill>
                        <a:effectLst/>
                        <a:latin typeface="Source Sans Pro" panose="020B0503030403020204" pitchFamily="34" charset="77"/>
                      </a:endParaRPr>
                    </a:p>
                  </a:txBody>
                  <a:tcPr marL="8527" marR="8527" marT="8527" marB="0" anchor="ctr">
                    <a:lnL>
                      <a:noFill/>
                    </a:lnL>
                    <a:lnR>
                      <a:noFill/>
                    </a:lnR>
                    <a:lnT>
                      <a:noFill/>
                    </a:lnT>
                    <a:lnB>
                      <a:noFill/>
                    </a:lnB>
                    <a:solidFill>
                      <a:srgbClr val="FFFFFF"/>
                    </a:solidFill>
                  </a:tcPr>
                </a:tc>
                <a:tc>
                  <a:txBody>
                    <a:bodyPr/>
                    <a:lstStyle/>
                    <a:p>
                      <a:pPr algn="l" fontAlgn="ctr"/>
                      <a:endParaRPr lang="fr-FR" sz="1800" b="0" i="0" u="none" strike="noStrike">
                        <a:solidFill>
                          <a:srgbClr val="075045"/>
                        </a:solidFill>
                        <a:effectLst/>
                        <a:latin typeface="Source Sans Pro" panose="020B0503030403020204" pitchFamily="34" charset="77"/>
                      </a:endParaRPr>
                    </a:p>
                  </a:txBody>
                  <a:tcPr marL="8527" marR="8527" marT="8527" marB="0" anchor="ctr">
                    <a:lnL>
                      <a:noFill/>
                    </a:lnL>
                    <a:lnR>
                      <a:noFill/>
                    </a:lnR>
                    <a:lnT>
                      <a:noFill/>
                    </a:lnT>
                    <a:lnB>
                      <a:noFill/>
                    </a:lnB>
                    <a:solidFill>
                      <a:srgbClr val="FFFFFF"/>
                    </a:solidFill>
                  </a:tcPr>
                </a:tc>
                <a:extLst>
                  <a:ext uri="{0D108BD9-81ED-4DB2-BD59-A6C34878D82A}">
                    <a16:rowId xmlns:a16="http://schemas.microsoft.com/office/drawing/2014/main" val="10008"/>
                  </a:ext>
                </a:extLst>
              </a:tr>
              <a:tr h="432933">
                <a:tc>
                  <a:txBody>
                    <a:bodyPr/>
                    <a:lstStyle/>
                    <a:p>
                      <a:pPr algn="l" fontAlgn="ctr"/>
                      <a:r>
                        <a:rPr lang="fr-FR" sz="1800" b="0" i="0" u="none" strike="noStrike">
                          <a:solidFill>
                            <a:srgbClr val="075045"/>
                          </a:solidFill>
                          <a:effectLst/>
                          <a:latin typeface="Source Sans Pro" panose="020B0503030403020204" pitchFamily="34" charset="77"/>
                        </a:rPr>
                        <a:t>BENEFICE NET par an</a:t>
                      </a:r>
                    </a:p>
                  </a:txBody>
                  <a:tcPr marL="8527" marR="8527" marT="8527" marB="0" anchor="ctr">
                    <a:lnL>
                      <a:noFill/>
                    </a:lnL>
                    <a:lnR>
                      <a:noFill/>
                    </a:lnR>
                    <a:lnT>
                      <a:noFill/>
                    </a:lnT>
                    <a:lnB>
                      <a:noFill/>
                    </a:lnB>
                    <a:solidFill>
                      <a:srgbClr val="FFFFFF"/>
                    </a:solidFill>
                  </a:tcPr>
                </a:tc>
                <a:tc>
                  <a:txBody>
                    <a:bodyPr/>
                    <a:lstStyle/>
                    <a:p>
                      <a:pPr algn="r" fontAlgn="ctr"/>
                      <a:r>
                        <a:rPr lang="fr-FR" sz="1800" b="0" i="0" u="none" strike="noStrike" dirty="0">
                          <a:solidFill>
                            <a:srgbClr val="075045"/>
                          </a:solidFill>
                          <a:effectLst/>
                          <a:latin typeface="Source Sans Pro" panose="020B0503030403020204" pitchFamily="34" charset="77"/>
                        </a:rPr>
                        <a:t>508 € </a:t>
                      </a:r>
                    </a:p>
                  </a:txBody>
                  <a:tcPr marL="8527" marR="8527" marT="8527" marB="0" anchor="ctr">
                    <a:lnL>
                      <a:noFill/>
                    </a:lnL>
                    <a:lnR>
                      <a:noFill/>
                    </a:lnR>
                    <a:lnT>
                      <a:noFill/>
                    </a:lnT>
                    <a:lnB>
                      <a:noFill/>
                    </a:lnB>
                    <a:solidFill>
                      <a:srgbClr val="FFFFFF"/>
                    </a:solidFill>
                  </a:tcPr>
                </a:tc>
                <a:tc>
                  <a:txBody>
                    <a:bodyPr/>
                    <a:lstStyle/>
                    <a:p>
                      <a:pPr algn="l" fontAlgn="ctr"/>
                      <a:endParaRPr lang="fr-FR" sz="1800" b="0" i="0" u="none" strike="noStrike" dirty="0">
                        <a:solidFill>
                          <a:srgbClr val="075045"/>
                        </a:solidFill>
                        <a:effectLst/>
                        <a:latin typeface="Source Sans Pro" panose="020B0503030403020204" pitchFamily="34" charset="77"/>
                      </a:endParaRPr>
                    </a:p>
                  </a:txBody>
                  <a:tcPr marL="8527" marR="8527" marT="8527" marB="0" anchor="ctr">
                    <a:lnL>
                      <a:noFill/>
                    </a:lnL>
                    <a:lnR>
                      <a:noFill/>
                    </a:lnR>
                    <a:lnT>
                      <a:noFill/>
                    </a:lnT>
                    <a:lnB>
                      <a:noFill/>
                    </a:lnB>
                    <a:solidFill>
                      <a:srgbClr val="FFFFFF"/>
                    </a:solidFill>
                  </a:tcPr>
                </a:tc>
                <a:tc>
                  <a:txBody>
                    <a:bodyPr/>
                    <a:lstStyle/>
                    <a:p>
                      <a:pPr algn="l" fontAlgn="ctr"/>
                      <a:endParaRPr lang="fr-FR" sz="1800" b="0" i="0" u="none" strike="noStrike">
                        <a:solidFill>
                          <a:srgbClr val="075045"/>
                        </a:solidFill>
                        <a:effectLst/>
                        <a:latin typeface="Source Sans Pro" panose="020B0503030403020204" pitchFamily="34" charset="77"/>
                      </a:endParaRPr>
                    </a:p>
                  </a:txBody>
                  <a:tcPr marL="8527" marR="8527" marT="8527" marB="0" anchor="ctr">
                    <a:lnL>
                      <a:noFill/>
                    </a:lnL>
                    <a:lnR>
                      <a:noFill/>
                    </a:lnR>
                    <a:lnT>
                      <a:noFill/>
                    </a:lnT>
                    <a:lnB>
                      <a:noFill/>
                    </a:lnB>
                    <a:solidFill>
                      <a:srgbClr val="FFFFFF"/>
                    </a:solidFill>
                  </a:tcPr>
                </a:tc>
                <a:tc>
                  <a:txBody>
                    <a:bodyPr/>
                    <a:lstStyle/>
                    <a:p>
                      <a:pPr algn="l" fontAlgn="ctr"/>
                      <a:endParaRPr lang="fr-FR" sz="1800" b="0" i="0" u="none" strike="noStrike">
                        <a:solidFill>
                          <a:srgbClr val="075045"/>
                        </a:solidFill>
                        <a:effectLst/>
                        <a:latin typeface="Source Sans Pro" panose="020B0503030403020204" pitchFamily="34" charset="77"/>
                      </a:endParaRPr>
                    </a:p>
                  </a:txBody>
                  <a:tcPr marL="8527" marR="8527" marT="8527" marB="0" anchor="ctr">
                    <a:lnL>
                      <a:noFill/>
                    </a:lnL>
                    <a:lnR>
                      <a:noFill/>
                    </a:lnR>
                    <a:lnT>
                      <a:noFill/>
                    </a:lnT>
                    <a:lnB>
                      <a:noFill/>
                    </a:lnB>
                    <a:solidFill>
                      <a:srgbClr val="FFFFFF"/>
                    </a:solidFill>
                  </a:tcPr>
                </a:tc>
                <a:tc>
                  <a:txBody>
                    <a:bodyPr/>
                    <a:lstStyle/>
                    <a:p>
                      <a:pPr algn="l" fontAlgn="ctr"/>
                      <a:endParaRPr lang="fr-FR" sz="1800" b="0" i="0" u="none" strike="noStrike">
                        <a:solidFill>
                          <a:srgbClr val="075045"/>
                        </a:solidFill>
                        <a:effectLst/>
                        <a:latin typeface="Source Sans Pro" panose="020B0503030403020204" pitchFamily="34" charset="77"/>
                      </a:endParaRPr>
                    </a:p>
                  </a:txBody>
                  <a:tcPr marL="8527" marR="8527" marT="8527" marB="0" anchor="ctr">
                    <a:lnL>
                      <a:noFill/>
                    </a:lnL>
                    <a:lnR>
                      <a:noFill/>
                    </a:lnR>
                    <a:lnT>
                      <a:noFill/>
                    </a:lnT>
                    <a:lnB>
                      <a:noFill/>
                    </a:lnB>
                    <a:solidFill>
                      <a:srgbClr val="FFFFFF"/>
                    </a:solidFill>
                  </a:tcPr>
                </a:tc>
                <a:tc>
                  <a:txBody>
                    <a:bodyPr/>
                    <a:lstStyle/>
                    <a:p>
                      <a:pPr algn="l" fontAlgn="ctr"/>
                      <a:endParaRPr lang="fr-FR" sz="1800" b="0" i="0" u="none" strike="noStrike">
                        <a:solidFill>
                          <a:srgbClr val="075045"/>
                        </a:solidFill>
                        <a:effectLst/>
                        <a:latin typeface="Source Sans Pro" panose="020B0503030403020204" pitchFamily="34" charset="77"/>
                      </a:endParaRPr>
                    </a:p>
                  </a:txBody>
                  <a:tcPr marL="8527" marR="8527" marT="8527" marB="0" anchor="ctr">
                    <a:lnL>
                      <a:noFill/>
                    </a:lnL>
                    <a:lnR>
                      <a:noFill/>
                    </a:lnR>
                    <a:lnT>
                      <a:noFill/>
                    </a:lnT>
                    <a:lnB>
                      <a:noFill/>
                    </a:lnB>
                    <a:solidFill>
                      <a:srgbClr val="FFFFFF"/>
                    </a:solidFill>
                  </a:tcPr>
                </a:tc>
                <a:extLst>
                  <a:ext uri="{0D108BD9-81ED-4DB2-BD59-A6C34878D82A}">
                    <a16:rowId xmlns:a16="http://schemas.microsoft.com/office/drawing/2014/main" val="10009"/>
                  </a:ext>
                </a:extLst>
              </a:tr>
              <a:tr h="646086">
                <a:tc>
                  <a:txBody>
                    <a:bodyPr/>
                    <a:lstStyle/>
                    <a:p>
                      <a:pPr algn="l" fontAlgn="ctr"/>
                      <a:r>
                        <a:rPr lang="fr-FR" sz="1800" b="0" i="0" u="none" strike="noStrike" dirty="0">
                          <a:solidFill>
                            <a:srgbClr val="075045"/>
                          </a:solidFill>
                          <a:effectLst/>
                          <a:latin typeface="Source Sans Pro" panose="020B0503030403020204" pitchFamily="34" charset="77"/>
                        </a:rPr>
                        <a:t>BENEFICE NET par ha/an pour l'atelier haie</a:t>
                      </a:r>
                    </a:p>
                  </a:txBody>
                  <a:tcPr marL="8527" marR="8527" marT="8527" marB="0" anchor="ctr">
                    <a:lnL>
                      <a:noFill/>
                    </a:lnL>
                    <a:lnR>
                      <a:noFill/>
                    </a:lnR>
                    <a:lnT>
                      <a:noFill/>
                    </a:lnT>
                    <a:lnB>
                      <a:noFill/>
                    </a:lnB>
                    <a:solidFill>
                      <a:srgbClr val="FFFFFF"/>
                    </a:solidFill>
                  </a:tcPr>
                </a:tc>
                <a:tc>
                  <a:txBody>
                    <a:bodyPr/>
                    <a:lstStyle/>
                    <a:p>
                      <a:pPr algn="r" fontAlgn="ctr"/>
                      <a:r>
                        <a:rPr lang="fr-FR" sz="1800" b="0" i="0" u="none" strike="noStrike" dirty="0">
                          <a:solidFill>
                            <a:srgbClr val="075045"/>
                          </a:solidFill>
                          <a:effectLst/>
                          <a:latin typeface="Source Sans Pro" panose="020B0503030403020204" pitchFamily="34" charset="77"/>
                        </a:rPr>
                        <a:t>8 € </a:t>
                      </a:r>
                    </a:p>
                  </a:txBody>
                  <a:tcPr marL="8527" marR="8527" marT="8527" marB="0" anchor="ctr">
                    <a:lnL>
                      <a:noFill/>
                    </a:lnL>
                    <a:lnR>
                      <a:noFill/>
                    </a:lnR>
                    <a:lnT>
                      <a:noFill/>
                    </a:lnT>
                    <a:lnB>
                      <a:noFill/>
                    </a:lnB>
                    <a:solidFill>
                      <a:srgbClr val="FFFFFF"/>
                    </a:solidFill>
                  </a:tcPr>
                </a:tc>
                <a:tc>
                  <a:txBody>
                    <a:bodyPr/>
                    <a:lstStyle/>
                    <a:p>
                      <a:pPr algn="l" fontAlgn="ctr"/>
                      <a:endParaRPr lang="fr-FR" sz="1800" b="0" i="0" u="none" strike="noStrike" dirty="0">
                        <a:solidFill>
                          <a:srgbClr val="075045"/>
                        </a:solidFill>
                        <a:effectLst/>
                        <a:latin typeface="Source Sans Pro" panose="020B0503030403020204" pitchFamily="34" charset="77"/>
                      </a:endParaRPr>
                    </a:p>
                  </a:txBody>
                  <a:tcPr marL="8527" marR="8527" marT="8527" marB="0" anchor="ctr">
                    <a:lnL>
                      <a:noFill/>
                    </a:lnL>
                    <a:lnR>
                      <a:noFill/>
                    </a:lnR>
                    <a:lnT>
                      <a:noFill/>
                    </a:lnT>
                    <a:lnB>
                      <a:noFill/>
                    </a:lnB>
                    <a:solidFill>
                      <a:srgbClr val="FFFFFF"/>
                    </a:solidFill>
                  </a:tcPr>
                </a:tc>
                <a:tc>
                  <a:txBody>
                    <a:bodyPr/>
                    <a:lstStyle/>
                    <a:p>
                      <a:pPr algn="l" fontAlgn="ctr"/>
                      <a:endParaRPr lang="fr-FR" sz="1800" b="0" i="0" u="none" strike="noStrike">
                        <a:solidFill>
                          <a:srgbClr val="075045"/>
                        </a:solidFill>
                        <a:effectLst/>
                        <a:latin typeface="Source Sans Pro" panose="020B0503030403020204" pitchFamily="34" charset="77"/>
                      </a:endParaRPr>
                    </a:p>
                  </a:txBody>
                  <a:tcPr marL="8527" marR="8527" marT="8527" marB="0" anchor="ctr">
                    <a:lnL>
                      <a:noFill/>
                    </a:lnL>
                    <a:lnR>
                      <a:noFill/>
                    </a:lnR>
                    <a:lnT>
                      <a:noFill/>
                    </a:lnT>
                    <a:lnB>
                      <a:noFill/>
                    </a:lnB>
                    <a:solidFill>
                      <a:srgbClr val="FFFFFF"/>
                    </a:solidFill>
                  </a:tcPr>
                </a:tc>
                <a:tc>
                  <a:txBody>
                    <a:bodyPr/>
                    <a:lstStyle/>
                    <a:p>
                      <a:pPr algn="l" fontAlgn="ctr"/>
                      <a:endParaRPr lang="fr-FR" sz="1800" b="0" i="0" u="none" strike="noStrike" dirty="0">
                        <a:solidFill>
                          <a:srgbClr val="075045"/>
                        </a:solidFill>
                        <a:effectLst/>
                        <a:latin typeface="Source Sans Pro" panose="020B0503030403020204" pitchFamily="34" charset="77"/>
                      </a:endParaRPr>
                    </a:p>
                  </a:txBody>
                  <a:tcPr marL="8527" marR="8527" marT="8527" marB="0" anchor="ctr">
                    <a:lnL>
                      <a:noFill/>
                    </a:lnL>
                    <a:lnR>
                      <a:noFill/>
                    </a:lnR>
                    <a:lnT>
                      <a:noFill/>
                    </a:lnT>
                    <a:lnB>
                      <a:noFill/>
                    </a:lnB>
                    <a:solidFill>
                      <a:srgbClr val="FFFFFF"/>
                    </a:solidFill>
                  </a:tcPr>
                </a:tc>
                <a:tc>
                  <a:txBody>
                    <a:bodyPr/>
                    <a:lstStyle/>
                    <a:p>
                      <a:pPr algn="l" fontAlgn="ctr"/>
                      <a:endParaRPr lang="fr-FR" sz="1800" b="0" i="0" u="none" strike="noStrike" dirty="0">
                        <a:solidFill>
                          <a:srgbClr val="075045"/>
                        </a:solidFill>
                        <a:effectLst/>
                        <a:latin typeface="Source Sans Pro" panose="020B0503030403020204" pitchFamily="34" charset="77"/>
                      </a:endParaRPr>
                    </a:p>
                  </a:txBody>
                  <a:tcPr marL="8527" marR="8527" marT="8527" marB="0" anchor="ctr">
                    <a:lnL>
                      <a:noFill/>
                    </a:lnL>
                    <a:lnR>
                      <a:noFill/>
                    </a:lnR>
                    <a:lnT>
                      <a:noFill/>
                    </a:lnT>
                    <a:lnB>
                      <a:noFill/>
                    </a:lnB>
                    <a:solidFill>
                      <a:srgbClr val="FFFFFF"/>
                    </a:solidFill>
                  </a:tcPr>
                </a:tc>
                <a:tc>
                  <a:txBody>
                    <a:bodyPr/>
                    <a:lstStyle/>
                    <a:p>
                      <a:pPr algn="l" fontAlgn="ctr"/>
                      <a:endParaRPr lang="fr-FR" sz="1800" b="0" i="0" u="none" strike="noStrike" dirty="0">
                        <a:solidFill>
                          <a:srgbClr val="075045"/>
                        </a:solidFill>
                        <a:effectLst/>
                        <a:latin typeface="Source Sans Pro" panose="020B0503030403020204" pitchFamily="34" charset="77"/>
                      </a:endParaRPr>
                    </a:p>
                  </a:txBody>
                  <a:tcPr marL="8527" marR="8527" marT="8527" marB="0" anchor="ctr">
                    <a:lnL>
                      <a:noFill/>
                    </a:lnL>
                    <a:lnR>
                      <a:noFill/>
                    </a:lnR>
                    <a:lnT>
                      <a:noFill/>
                    </a:lnT>
                    <a:lnB>
                      <a:noFill/>
                    </a:lnB>
                    <a:solidFill>
                      <a:srgbClr val="FFFFFF"/>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854796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96410E-E7E9-F542-98BA-1EF7C715D300}"/>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Google Shape;85;p3">
            <a:extLst>
              <a:ext uri="{FF2B5EF4-FFF2-40B4-BE49-F238E27FC236}">
                <a16:creationId xmlns:a16="http://schemas.microsoft.com/office/drawing/2014/main" id="{68AC7100-C560-DB4C-AF9F-BC6133B468FE}"/>
              </a:ext>
            </a:extLst>
          </p:cNvPr>
          <p:cNvSpPr txBox="1">
            <a:spLocks/>
          </p:cNvSpPr>
          <p:nvPr/>
        </p:nvSpPr>
        <p:spPr>
          <a:xfrm>
            <a:off x="100362" y="601600"/>
            <a:ext cx="2419558" cy="255824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b="1" dirty="0">
                <a:solidFill>
                  <a:srgbClr val="075045"/>
                </a:solidFill>
                <a:latin typeface="Source Sans Pro" panose="020B0503030403020204" pitchFamily="34" charset="0"/>
                <a:ea typeface="Source Sans Pro" panose="020B0503030403020204" pitchFamily="34" charset="0"/>
              </a:rPr>
              <a:t>Questions / réponses</a:t>
            </a:r>
          </a:p>
          <a:p>
            <a:endParaRPr lang="fr-FR" sz="2400" b="1" dirty="0">
              <a:solidFill>
                <a:srgbClr val="075045"/>
              </a:solidFill>
              <a:latin typeface="Source Sans Pro" panose="020B0503030403020204" pitchFamily="34" charset="0"/>
              <a:ea typeface="Source Sans Pro" panose="020B0503030403020204" pitchFamily="34" charset="0"/>
            </a:endParaRPr>
          </a:p>
          <a:p>
            <a:r>
              <a:rPr lang="fr-FR" sz="2400" b="1" dirty="0">
                <a:solidFill>
                  <a:srgbClr val="075045"/>
                </a:solidFill>
                <a:latin typeface="Source Sans Pro" panose="020B0503030403020204" pitchFamily="34" charset="0"/>
                <a:ea typeface="Source Sans Pro" panose="020B0503030403020204" pitchFamily="34" charset="0"/>
              </a:rPr>
              <a:t>Cadrage général pour la construction du dispositif PSE</a:t>
            </a:r>
            <a:endParaRPr lang="fr-FR" sz="2400" dirty="0">
              <a:solidFill>
                <a:srgbClr val="075045"/>
              </a:solidFill>
              <a:latin typeface="Source Sans Pro" panose="020B0503030403020204" pitchFamily="34" charset="0"/>
              <a:ea typeface="Source Sans Pro" panose="020B0503030403020204" pitchFamily="34" charset="0"/>
            </a:endParaRPr>
          </a:p>
          <a:p>
            <a:endParaRPr lang="fr-FR" sz="2400" b="1" dirty="0">
              <a:solidFill>
                <a:srgbClr val="075045"/>
              </a:solidFill>
              <a:latin typeface="Source Sans Pro" panose="020B0503030403020204" pitchFamily="34" charset="77"/>
            </a:endParaRPr>
          </a:p>
        </p:txBody>
      </p:sp>
      <p:sp>
        <p:nvSpPr>
          <p:cNvPr id="28" name="Rectangle 27">
            <a:extLst>
              <a:ext uri="{FF2B5EF4-FFF2-40B4-BE49-F238E27FC236}">
                <a16:creationId xmlns:a16="http://schemas.microsoft.com/office/drawing/2014/main" id="{D91C56F9-E2B5-6A4C-A481-4B68ECD71B2E}"/>
              </a:ext>
            </a:extLst>
          </p:cNvPr>
          <p:cNvSpPr/>
          <p:nvPr/>
        </p:nvSpPr>
        <p:spPr>
          <a:xfrm>
            <a:off x="2762640" y="389727"/>
            <a:ext cx="7128492" cy="7042569"/>
          </a:xfrm>
          <a:prstGeom prst="rect">
            <a:avLst/>
          </a:prstGeom>
        </p:spPr>
        <p:txBody>
          <a:bodyPr wrap="square">
            <a:spAutoFit/>
          </a:bodyPr>
          <a:lstStyle/>
          <a:p>
            <a:pPr marL="342900" lvl="0" indent="-342900">
              <a:buFont typeface="Arial" panose="020B0604020202020204" pitchFamily="34" charset="0"/>
              <a:buChar char="•"/>
            </a:pPr>
            <a:r>
              <a:rPr lang="fr-FR" dirty="0">
                <a:solidFill>
                  <a:srgbClr val="075045"/>
                </a:solidFill>
                <a:latin typeface="Source Sans Pro" panose="020B0503030403020204" pitchFamily="34" charset="77"/>
              </a:rPr>
              <a:t>Au moment </a:t>
            </a:r>
            <a:r>
              <a:rPr lang="fr-FR" b="1" dirty="0">
                <a:solidFill>
                  <a:srgbClr val="075045"/>
                </a:solidFill>
                <a:latin typeface="Source Sans Pro" panose="020B0503030403020204" pitchFamily="34" charset="77"/>
              </a:rPr>
              <a:t>d’imposer le Label Haie</a:t>
            </a:r>
            <a:r>
              <a:rPr lang="fr-FR" dirty="0">
                <a:solidFill>
                  <a:srgbClr val="075045"/>
                </a:solidFill>
                <a:latin typeface="Source Sans Pro" panose="020B0503030403020204" pitchFamily="34" charset="77"/>
              </a:rPr>
              <a:t>, a-t-on mesuré le </a:t>
            </a:r>
            <a:r>
              <a:rPr lang="fr-FR" b="1" dirty="0">
                <a:solidFill>
                  <a:srgbClr val="075045"/>
                </a:solidFill>
                <a:latin typeface="Source Sans Pro" panose="020B0503030403020204" pitchFamily="34" charset="77"/>
              </a:rPr>
              <a:t>risque que les agriculteurs ne s’engagent pas dans les PSE car intéressés par un autre sujet </a:t>
            </a:r>
            <a:r>
              <a:rPr lang="fr-FR" dirty="0">
                <a:solidFill>
                  <a:srgbClr val="075045"/>
                </a:solidFill>
                <a:latin typeface="Source Sans Pro" panose="020B0503030403020204" pitchFamily="34" charset="77"/>
              </a:rPr>
              <a:t>que celui des haies ? Le risque est également que les agris ne mobilisent que la brique « pratiques agricoles »…</a:t>
            </a:r>
          </a:p>
          <a:p>
            <a:pPr marL="342900" lvl="0" indent="-342900">
              <a:buFont typeface="Arial" panose="020B0604020202020204" pitchFamily="34" charset="0"/>
              <a:buChar char="•"/>
            </a:pPr>
            <a:r>
              <a:rPr lang="fr-FR" dirty="0">
                <a:solidFill>
                  <a:srgbClr val="075045"/>
                </a:solidFill>
                <a:latin typeface="Source Sans Pro" panose="020B0503030403020204" pitchFamily="34" charset="77"/>
              </a:rPr>
              <a:t>Un territoire </a:t>
            </a:r>
            <a:r>
              <a:rPr lang="fr-FR" b="1" dirty="0">
                <a:solidFill>
                  <a:srgbClr val="075045"/>
                </a:solidFill>
                <a:latin typeface="Source Sans Pro" panose="020B0503030403020204" pitchFamily="34" charset="77"/>
              </a:rPr>
              <a:t>peut-il décider d’abandonner l’IAE Haie </a:t>
            </a:r>
            <a:r>
              <a:rPr lang="fr-FR" dirty="0">
                <a:solidFill>
                  <a:srgbClr val="075045"/>
                </a:solidFill>
                <a:latin typeface="Source Sans Pro" panose="020B0503030403020204" pitchFamily="34" charset="77"/>
              </a:rPr>
              <a:t>au sein de la brique </a:t>
            </a:r>
            <a:r>
              <a:rPr lang="fr-FR" dirty="0" err="1">
                <a:solidFill>
                  <a:srgbClr val="075045"/>
                </a:solidFill>
                <a:latin typeface="Source Sans Pro" panose="020B0503030403020204" pitchFamily="34" charset="77"/>
              </a:rPr>
              <a:t>Biodiv</a:t>
            </a:r>
            <a:r>
              <a:rPr lang="fr-FR" dirty="0">
                <a:solidFill>
                  <a:srgbClr val="075045"/>
                </a:solidFill>
                <a:latin typeface="Source Sans Pro" panose="020B0503030403020204" pitchFamily="34" charset="77"/>
              </a:rPr>
              <a:t>  à cause de l’obligation du label haie avec un argumentaire détaillé ?</a:t>
            </a:r>
          </a:p>
          <a:p>
            <a:pPr marL="342900" lvl="0" indent="-342900">
              <a:buFont typeface="Arial" panose="020B0604020202020204" pitchFamily="34" charset="0"/>
              <a:buChar char="•"/>
            </a:pPr>
            <a:endParaRPr lang="fr-FR" dirty="0">
              <a:solidFill>
                <a:srgbClr val="075045"/>
              </a:solidFill>
              <a:latin typeface="Source Sans Pro" panose="020B0503030403020204" pitchFamily="34" charset="77"/>
            </a:endParaRPr>
          </a:p>
          <a:p>
            <a:pPr marL="342900" lvl="0" indent="-342900">
              <a:buFont typeface="Arial" panose="020B0604020202020204" pitchFamily="34" charset="0"/>
              <a:buChar char="•"/>
            </a:pPr>
            <a:r>
              <a:rPr lang="fr-FR" dirty="0">
                <a:solidFill>
                  <a:srgbClr val="075045"/>
                </a:solidFill>
                <a:latin typeface="Source Sans Pro" panose="020B0503030403020204" pitchFamily="34" charset="77"/>
              </a:rPr>
              <a:t>la </a:t>
            </a:r>
            <a:r>
              <a:rPr lang="fr-FR" b="1" dirty="0">
                <a:solidFill>
                  <a:srgbClr val="075045"/>
                </a:solidFill>
                <a:latin typeface="Source Sans Pro" panose="020B0503030403020204" pitchFamily="34" charset="77"/>
              </a:rPr>
              <a:t>prise en compte des haies est-elle obligatoire dans l'indicateur %IAE</a:t>
            </a:r>
            <a:r>
              <a:rPr lang="fr-FR" dirty="0">
                <a:solidFill>
                  <a:srgbClr val="075045"/>
                </a:solidFill>
                <a:latin typeface="Source Sans Pro" panose="020B0503030403020204" pitchFamily="34" charset="77"/>
              </a:rPr>
              <a:t> ? Exemple d'une exploitation avec très peu de haie voire absence ? Exemple d'une exploitation qui atteint le seuil maximum de l'indicateur %IAE sans les haies? </a:t>
            </a:r>
          </a:p>
          <a:p>
            <a:pPr marL="342900" indent="-342900">
              <a:buFont typeface="Arial" panose="020B0604020202020204" pitchFamily="34" charset="0"/>
              <a:buChar char="•"/>
            </a:pPr>
            <a:endParaRPr lang="fr-FR" dirty="0">
              <a:solidFill>
                <a:srgbClr val="075045"/>
              </a:solidFill>
              <a:latin typeface="Source Sans Pro" panose="020B0503030403020204" pitchFamily="34" charset="77"/>
            </a:endParaRPr>
          </a:p>
          <a:p>
            <a:pPr marL="342900" indent="-342900">
              <a:buFont typeface="Arial" panose="020B0604020202020204" pitchFamily="34" charset="0"/>
              <a:buChar char="•"/>
            </a:pPr>
            <a:r>
              <a:rPr lang="fr-FR" b="1" dirty="0">
                <a:solidFill>
                  <a:srgbClr val="075045"/>
                </a:solidFill>
                <a:latin typeface="Source Sans Pro" panose="020B0503030403020204" pitchFamily="34" charset="77"/>
              </a:rPr>
              <a:t>Préconisation de n’intégrer que les haies dans l’indicateur % IAE ?</a:t>
            </a:r>
            <a:r>
              <a:rPr lang="fr-FR" dirty="0">
                <a:solidFill>
                  <a:srgbClr val="075045"/>
                </a:solidFill>
                <a:latin typeface="Source Sans Pro" panose="020B0503030403020204" pitchFamily="34" charset="77"/>
              </a:rPr>
              <a:t> Est-ce partagé par l’AERMC ? </a:t>
            </a:r>
          </a:p>
          <a:p>
            <a:pPr marL="342900" indent="-342900">
              <a:buFont typeface="Arial" panose="020B0604020202020204" pitchFamily="34" charset="0"/>
              <a:buChar char="•"/>
            </a:pPr>
            <a:endParaRPr lang="fr-FR" dirty="0">
              <a:solidFill>
                <a:srgbClr val="075045"/>
              </a:solidFill>
              <a:latin typeface="Source Sans Pro" panose="020B0503030403020204" pitchFamily="34" charset="77"/>
            </a:endParaRPr>
          </a:p>
          <a:p>
            <a:pPr marL="342900" indent="-342900">
              <a:buFont typeface="Arial" panose="020B0604020202020204" pitchFamily="34" charset="0"/>
              <a:buChar char="•"/>
            </a:pPr>
            <a:r>
              <a:rPr lang="fr-FR" dirty="0">
                <a:solidFill>
                  <a:srgbClr val="3BA039"/>
                </a:solidFill>
                <a:latin typeface="Source Sans Pro" panose="020B0503030403020204" pitchFamily="34" charset="77"/>
              </a:rPr>
              <a:t>Les </a:t>
            </a:r>
            <a:r>
              <a:rPr lang="fr-FR" b="1" dirty="0">
                <a:solidFill>
                  <a:srgbClr val="3BA039"/>
                </a:solidFill>
                <a:latin typeface="Source Sans Pro" panose="020B0503030403020204" pitchFamily="34" charset="77"/>
              </a:rPr>
              <a:t>SIE PAC </a:t>
            </a:r>
            <a:r>
              <a:rPr lang="fr-FR" dirty="0">
                <a:solidFill>
                  <a:srgbClr val="3BA039"/>
                </a:solidFill>
                <a:latin typeface="Source Sans Pro" panose="020B0503030403020204" pitchFamily="34" charset="77"/>
              </a:rPr>
              <a:t>devront-ils prochainement être aussi labélisés </a:t>
            </a:r>
            <a:r>
              <a:rPr lang="fr-FR" b="1" dirty="0">
                <a:solidFill>
                  <a:srgbClr val="3BA039"/>
                </a:solidFill>
                <a:latin typeface="Source Sans Pro" panose="020B0503030403020204" pitchFamily="34" charset="77"/>
              </a:rPr>
              <a:t>« label haie » </a:t>
            </a:r>
            <a:r>
              <a:rPr lang="fr-FR" dirty="0">
                <a:solidFill>
                  <a:srgbClr val="3BA039"/>
                </a:solidFill>
                <a:latin typeface="Source Sans Pro" panose="020B0503030403020204" pitchFamily="34" charset="77"/>
              </a:rPr>
              <a:t>? </a:t>
            </a:r>
          </a:p>
          <a:p>
            <a:pPr marL="342900" indent="-342900">
              <a:buFont typeface="Arial" panose="020B0604020202020204" pitchFamily="34" charset="0"/>
              <a:buChar char="•"/>
            </a:pPr>
            <a:endParaRPr lang="fr-FR" dirty="0">
              <a:solidFill>
                <a:srgbClr val="075045"/>
              </a:solidFill>
              <a:latin typeface="Source Sans Pro" panose="020B0503030403020204" pitchFamily="34" charset="77"/>
            </a:endParaRPr>
          </a:p>
          <a:p>
            <a:pPr marL="342900" indent="-342900">
              <a:buFont typeface="Arial" panose="020B0604020202020204" pitchFamily="34" charset="0"/>
              <a:buChar char="•"/>
            </a:pPr>
            <a:r>
              <a:rPr lang="fr-FR" dirty="0">
                <a:solidFill>
                  <a:srgbClr val="3BA039"/>
                </a:solidFill>
                <a:latin typeface="Source Sans Pro" panose="020B0503030403020204" pitchFamily="34" charset="77"/>
              </a:rPr>
              <a:t>Quelle est la </a:t>
            </a:r>
            <a:r>
              <a:rPr lang="fr-FR" b="1" dirty="0">
                <a:solidFill>
                  <a:srgbClr val="3BA039"/>
                </a:solidFill>
                <a:latin typeface="Source Sans Pro" panose="020B0503030403020204" pitchFamily="34" charset="77"/>
              </a:rPr>
              <a:t>définition d’un bosquet </a:t>
            </a:r>
            <a:r>
              <a:rPr lang="fr-FR" dirty="0">
                <a:solidFill>
                  <a:srgbClr val="3BA039"/>
                </a:solidFill>
                <a:latin typeface="Source Sans Pro" panose="020B0503030403020204" pitchFamily="34" charset="77"/>
              </a:rPr>
              <a:t>au sens </a:t>
            </a:r>
            <a:r>
              <a:rPr lang="fr-FR" b="1" dirty="0">
                <a:solidFill>
                  <a:srgbClr val="3BA039"/>
                </a:solidFill>
                <a:latin typeface="Source Sans Pro" panose="020B0503030403020204" pitchFamily="34" charset="77"/>
              </a:rPr>
              <a:t>PSE</a:t>
            </a:r>
            <a:r>
              <a:rPr lang="fr-FR" dirty="0">
                <a:solidFill>
                  <a:srgbClr val="3BA039"/>
                </a:solidFill>
                <a:latin typeface="Source Sans Pro" panose="020B0503030403020204" pitchFamily="34" charset="77"/>
              </a:rPr>
              <a:t> </a:t>
            </a:r>
            <a:r>
              <a:rPr lang="fr-FR" b="1" dirty="0">
                <a:solidFill>
                  <a:srgbClr val="3BA039"/>
                </a:solidFill>
                <a:latin typeface="Source Sans Pro" panose="020B0503030403020204" pitchFamily="34" charset="77"/>
              </a:rPr>
              <a:t>/ label haie ?</a:t>
            </a:r>
            <a:endParaRPr lang="fr-FR" b="1" dirty="0">
              <a:solidFill>
                <a:srgbClr val="3BA039"/>
              </a:solidFill>
            </a:endParaRPr>
          </a:p>
        </p:txBody>
      </p:sp>
    </p:spTree>
    <p:extLst>
      <p:ext uri="{BB962C8B-B14F-4D97-AF65-F5344CB8AC3E}">
        <p14:creationId xmlns:p14="http://schemas.microsoft.com/office/powerpoint/2010/main" val="2359588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A3B8C52A-B7B0-E14A-B11D-DCDB7DB04BC6}"/>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Google Shape;85;p3">
            <a:extLst>
              <a:ext uri="{FF2B5EF4-FFF2-40B4-BE49-F238E27FC236}">
                <a16:creationId xmlns:a16="http://schemas.microsoft.com/office/drawing/2014/main" id="{194CCF22-1F37-354E-9AA3-53E487DD8A18}"/>
              </a:ext>
            </a:extLst>
          </p:cNvPr>
          <p:cNvSpPr txBox="1">
            <a:spLocks/>
          </p:cNvSpPr>
          <p:nvPr/>
        </p:nvSpPr>
        <p:spPr>
          <a:xfrm>
            <a:off x="170433" y="678060"/>
            <a:ext cx="2225594" cy="775724"/>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dirty="0">
                <a:solidFill>
                  <a:srgbClr val="075045"/>
                </a:solidFill>
              </a:rPr>
              <a:t>Précisions sur l’indicateur % IAE fixé par  l’AERMC</a:t>
            </a:r>
          </a:p>
          <a:p>
            <a:endParaRPr lang="fr-FR" sz="2400" dirty="0">
              <a:solidFill>
                <a:srgbClr val="075045"/>
              </a:solidFill>
              <a:latin typeface="Source Sans Pro" panose="020B0503030403020204" pitchFamily="34" charset="77"/>
            </a:endParaRPr>
          </a:p>
        </p:txBody>
      </p:sp>
      <p:sp>
        <p:nvSpPr>
          <p:cNvPr id="17" name="ZoneTexte 16"/>
          <p:cNvSpPr txBox="1"/>
          <p:nvPr/>
        </p:nvSpPr>
        <p:spPr>
          <a:xfrm>
            <a:off x="2740961" y="555697"/>
            <a:ext cx="7606039" cy="4374131"/>
          </a:xfrm>
          <a:prstGeom prst="rect">
            <a:avLst/>
          </a:prstGeom>
          <a:noFill/>
        </p:spPr>
        <p:txBody>
          <a:bodyPr wrap="square" lIns="64630" tIns="32314" rIns="64630" bIns="32314" rtlCol="0">
            <a:spAutoFit/>
          </a:bodyPr>
          <a:lstStyle/>
          <a:p>
            <a:r>
              <a:rPr lang="fr-FR" sz="2000" dirty="0">
                <a:solidFill>
                  <a:srgbClr val="075045"/>
                </a:solidFill>
                <a:latin typeface="Source Sans Pro" panose="020B0503030403020204" pitchFamily="34" charset="77"/>
              </a:rPr>
              <a:t>Objectif global : </a:t>
            </a:r>
          </a:p>
          <a:p>
            <a:endParaRPr lang="fr-FR" sz="2000" dirty="0">
              <a:solidFill>
                <a:srgbClr val="075045"/>
              </a:solidFill>
              <a:latin typeface="Source Sans Pro" panose="020B0503030403020204" pitchFamily="34" charset="77"/>
            </a:endParaRPr>
          </a:p>
          <a:p>
            <a:r>
              <a:rPr lang="fr-FR" sz="2000" b="1" dirty="0">
                <a:solidFill>
                  <a:srgbClr val="075045"/>
                </a:solidFill>
                <a:latin typeface="Source Sans Pro" panose="020B0503030403020204" pitchFamily="34" charset="77"/>
              </a:rPr>
              <a:t>Intégrer dans l’indicateur IAE</a:t>
            </a:r>
            <a:r>
              <a:rPr lang="fr-FR" sz="2000" dirty="0">
                <a:solidFill>
                  <a:srgbClr val="075045"/>
                </a:solidFill>
                <a:latin typeface="Source Sans Pro" panose="020B0503030403020204" pitchFamily="34" charset="77"/>
              </a:rPr>
              <a:t> les objets qui ont un sens par rapport aux </a:t>
            </a:r>
            <a:r>
              <a:rPr lang="fr-FR" sz="2000" b="1" dirty="0">
                <a:solidFill>
                  <a:srgbClr val="075045"/>
                </a:solidFill>
                <a:latin typeface="Source Sans Pro" panose="020B0503030403020204" pitchFamily="34" charset="77"/>
              </a:rPr>
              <a:t>enjeux environnementaux du territoire</a:t>
            </a:r>
            <a:r>
              <a:rPr lang="fr-FR" sz="2000" dirty="0">
                <a:solidFill>
                  <a:srgbClr val="075045"/>
                </a:solidFill>
                <a:latin typeface="Source Sans Pro" panose="020B0503030403020204" pitchFamily="34" charset="77"/>
              </a:rPr>
              <a:t> :</a:t>
            </a:r>
          </a:p>
          <a:p>
            <a:endParaRPr lang="fr-FR" sz="2000" dirty="0">
              <a:solidFill>
                <a:srgbClr val="075045"/>
              </a:solidFill>
              <a:latin typeface="Source Sans Pro" panose="020B0503030403020204" pitchFamily="34" charset="77"/>
            </a:endParaRPr>
          </a:p>
          <a:p>
            <a:pPr marL="342900" indent="-342900">
              <a:buFont typeface="Arial" panose="020B0604020202020204" pitchFamily="34" charset="0"/>
              <a:buChar char="•"/>
            </a:pPr>
            <a:r>
              <a:rPr lang="fr-FR" sz="2000" dirty="0">
                <a:solidFill>
                  <a:srgbClr val="075045"/>
                </a:solidFill>
                <a:latin typeface="Source Sans Pro" panose="020B0503030403020204" pitchFamily="34" charset="77"/>
              </a:rPr>
              <a:t>ne </a:t>
            </a:r>
            <a:r>
              <a:rPr lang="fr-FR" sz="2000" b="1" dirty="0">
                <a:solidFill>
                  <a:srgbClr val="075045"/>
                </a:solidFill>
                <a:latin typeface="Source Sans Pro" panose="020B0503030403020204" pitchFamily="34" charset="77"/>
              </a:rPr>
              <a:t>pas diluer l’ambition </a:t>
            </a:r>
            <a:r>
              <a:rPr lang="fr-FR" sz="2000" dirty="0">
                <a:solidFill>
                  <a:srgbClr val="075045"/>
                </a:solidFill>
                <a:latin typeface="Source Sans Pro" panose="020B0503030403020204" pitchFamily="34" charset="77"/>
              </a:rPr>
              <a:t>environnementale, </a:t>
            </a:r>
          </a:p>
          <a:p>
            <a:pPr marL="342900" indent="-342900">
              <a:buFont typeface="Arial" panose="020B0604020202020204" pitchFamily="34" charset="0"/>
              <a:buChar char="•"/>
            </a:pPr>
            <a:r>
              <a:rPr lang="fr-FR" sz="2000" dirty="0">
                <a:solidFill>
                  <a:srgbClr val="075045"/>
                </a:solidFill>
                <a:latin typeface="Source Sans Pro" panose="020B0503030403020204" pitchFamily="34" charset="77"/>
              </a:rPr>
              <a:t>de </a:t>
            </a:r>
            <a:r>
              <a:rPr lang="fr-FR" sz="2000" b="1" dirty="0">
                <a:solidFill>
                  <a:srgbClr val="075045"/>
                </a:solidFill>
                <a:latin typeface="Source Sans Pro" panose="020B0503030403020204" pitchFamily="34" charset="77"/>
              </a:rPr>
              <a:t>ne pas imposer des contraintes disproportionnées </a:t>
            </a:r>
            <a:r>
              <a:rPr lang="fr-FR" sz="2000" dirty="0">
                <a:solidFill>
                  <a:srgbClr val="075045"/>
                </a:solidFill>
                <a:latin typeface="Source Sans Pro" panose="020B0503030403020204" pitchFamily="34" charset="77"/>
              </a:rPr>
              <a:t>aux agriculteurs, </a:t>
            </a:r>
          </a:p>
          <a:p>
            <a:pPr marL="342900" indent="-342900">
              <a:buFont typeface="Arial" panose="020B0604020202020204" pitchFamily="34" charset="0"/>
              <a:buChar char="•"/>
            </a:pPr>
            <a:r>
              <a:rPr lang="fr-FR" sz="2000" b="1" dirty="0">
                <a:solidFill>
                  <a:srgbClr val="075045"/>
                </a:solidFill>
                <a:latin typeface="Source Sans Pro" panose="020B0503030403020204" pitchFamily="34" charset="77"/>
              </a:rPr>
              <a:t>ne pas complexifier </a:t>
            </a:r>
            <a:r>
              <a:rPr lang="fr-FR" sz="2000" dirty="0">
                <a:solidFill>
                  <a:srgbClr val="075045"/>
                </a:solidFill>
                <a:latin typeface="Source Sans Pro" panose="020B0503030403020204" pitchFamily="34" charset="77"/>
              </a:rPr>
              <a:t>inutilement </a:t>
            </a:r>
            <a:r>
              <a:rPr lang="fr-FR" sz="2000" b="1" dirty="0">
                <a:solidFill>
                  <a:srgbClr val="075045"/>
                </a:solidFill>
                <a:latin typeface="Source Sans Pro" panose="020B0503030403020204" pitchFamily="34" charset="77"/>
              </a:rPr>
              <a:t>la gestion administrative </a:t>
            </a:r>
            <a:r>
              <a:rPr lang="fr-FR" sz="2000" dirty="0">
                <a:solidFill>
                  <a:srgbClr val="075045"/>
                </a:solidFill>
                <a:latin typeface="Source Sans Pro" panose="020B0503030403020204" pitchFamily="34" charset="77"/>
              </a:rPr>
              <a:t>du dispositif (contrôles…). </a:t>
            </a:r>
          </a:p>
          <a:p>
            <a:endParaRPr lang="fr-FR" sz="2000" dirty="0">
              <a:solidFill>
                <a:srgbClr val="075045"/>
              </a:solidFill>
              <a:latin typeface="Source Sans Pro" panose="020B0503030403020204" pitchFamily="34" charset="77"/>
            </a:endParaRPr>
          </a:p>
          <a:p>
            <a:r>
              <a:rPr lang="fr-FR" sz="2000" dirty="0">
                <a:solidFill>
                  <a:srgbClr val="075045"/>
                </a:solidFill>
                <a:latin typeface="Source Sans Pro" panose="020B0503030403020204" pitchFamily="34" charset="77"/>
              </a:rPr>
              <a:t>Dans la majorité des cas, les haies (+ bosquets, lisières…) devraient jouer un rôle central dans le projet PSE et par conséquent être pris en compte dans l’indicateur associé.</a:t>
            </a:r>
          </a:p>
        </p:txBody>
      </p:sp>
    </p:spTree>
    <p:extLst>
      <p:ext uri="{BB962C8B-B14F-4D97-AF65-F5344CB8AC3E}">
        <p14:creationId xmlns:p14="http://schemas.microsoft.com/office/powerpoint/2010/main" val="4011921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6E290D62-07EC-9947-B235-4FFF9F21E0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1295" y="77788"/>
            <a:ext cx="5184775" cy="7377112"/>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63E9D6F5-5978-684D-B982-AAAF38CE2A6E}"/>
              </a:ext>
            </a:extLst>
          </p:cNvPr>
          <p:cNvSpPr/>
          <p:nvPr/>
        </p:nvSpPr>
        <p:spPr>
          <a:xfrm>
            <a:off x="413545" y="250825"/>
            <a:ext cx="4894263" cy="3141108"/>
          </a:xfrm>
          <a:prstGeom prst="rect">
            <a:avLst/>
          </a:prstGeom>
        </p:spPr>
        <p:txBody>
          <a:bodyPr lIns="91430" tIns="45716" rIns="91430" bIns="45716">
            <a:spAutoFit/>
          </a:bodyPr>
          <a:lstStyle/>
          <a:p>
            <a:pPr algn="ctr">
              <a:buFont typeface="Lucida Grande" panose="020B0600040502020204" pitchFamily="34" charset="0"/>
              <a:buNone/>
              <a:defRPr/>
            </a:pPr>
            <a:r>
              <a:rPr lang="fr-FR" sz="2000" b="1" dirty="0"/>
              <a:t>Avancement au 8/12/2020</a:t>
            </a:r>
          </a:p>
          <a:p>
            <a:pPr>
              <a:defRPr/>
            </a:pPr>
            <a:endParaRPr lang="fr-FR" b="1" dirty="0"/>
          </a:p>
          <a:p>
            <a:pPr>
              <a:defRPr/>
            </a:pPr>
            <a:r>
              <a:rPr lang="fr-FR" b="1" dirty="0"/>
              <a:t>Sont retenus </a:t>
            </a:r>
            <a:r>
              <a:rPr lang="fr-FR" b="1" kern="0" dirty="0">
                <a:solidFill>
                  <a:srgbClr val="F545B6"/>
                </a:solidFill>
                <a:latin typeface="Verdana" panose="020B0604030504040204" pitchFamily="34" charset="0"/>
                <a:ea typeface="Verdana" panose="020B0604030504040204" pitchFamily="34" charset="0"/>
                <a:cs typeface="Verdana" panose="020B0604030504040204" pitchFamily="34" charset="0"/>
              </a:rPr>
              <a:t>21 dossiers sur 30</a:t>
            </a:r>
          </a:p>
          <a:p>
            <a:pPr>
              <a:defRPr/>
            </a:pPr>
            <a:endParaRPr lang="fr-FR" sz="1600" b="1" kern="0" dirty="0">
              <a:solidFill>
                <a:srgbClr val="F545B6"/>
              </a:solidFill>
              <a:latin typeface="Verdana" panose="020B0604030504040204" pitchFamily="34" charset="0"/>
              <a:ea typeface="Verdana" panose="020B0604030504040204" pitchFamily="34" charset="0"/>
              <a:cs typeface="Verdana" panose="020B0604030504040204" pitchFamily="34" charset="0"/>
            </a:endParaRPr>
          </a:p>
          <a:p>
            <a:pPr marL="800017" lvl="1" indent="-342865">
              <a:buFont typeface="Courier New" panose="02070309020205020404" pitchFamily="49" charset="0"/>
              <a:buChar char="o"/>
              <a:defRPr/>
            </a:pPr>
            <a:r>
              <a:rPr lang="fr-FR" sz="1600" dirty="0"/>
              <a:t>3 dossiers de Bourgogne-Franche-Comté,</a:t>
            </a:r>
          </a:p>
          <a:p>
            <a:pPr marL="800017" lvl="1" indent="-342865">
              <a:buFont typeface="Courier New" panose="02070309020205020404" pitchFamily="49" charset="0"/>
              <a:buChar char="o"/>
              <a:defRPr/>
            </a:pPr>
            <a:r>
              <a:rPr lang="fr-FR" sz="1600" dirty="0"/>
              <a:t>1 dossier en Grand Est</a:t>
            </a:r>
          </a:p>
          <a:p>
            <a:pPr marL="800017" lvl="1" indent="-342865">
              <a:buFont typeface="Courier New" panose="02070309020205020404" pitchFamily="49" charset="0"/>
              <a:buChar char="o"/>
              <a:defRPr/>
            </a:pPr>
            <a:r>
              <a:rPr lang="fr-FR" sz="1600" dirty="0"/>
              <a:t>7 dossiers sur 10 en Auvergne-Rhône-Alpes,</a:t>
            </a:r>
          </a:p>
          <a:p>
            <a:pPr marL="800017" lvl="1" indent="-342865">
              <a:buFont typeface="Courier New" panose="02070309020205020404" pitchFamily="49" charset="0"/>
              <a:buChar char="o"/>
              <a:defRPr/>
            </a:pPr>
            <a:r>
              <a:rPr lang="fr-FR" sz="1600" dirty="0"/>
              <a:t>6 dossiers sur 8 en Occitanie</a:t>
            </a:r>
          </a:p>
          <a:p>
            <a:pPr marL="800017" lvl="1" indent="-342865">
              <a:buFont typeface="Courier New" panose="02070309020205020404" pitchFamily="49" charset="0"/>
              <a:buChar char="o"/>
              <a:defRPr/>
            </a:pPr>
            <a:r>
              <a:rPr lang="fr-FR" sz="1600" dirty="0"/>
              <a:t>4 dossiers sur 8 en Provence-Alpes-Côte d’Azur</a:t>
            </a:r>
          </a:p>
          <a:p>
            <a:pPr lvl="1">
              <a:defRPr/>
            </a:pPr>
            <a:r>
              <a:rPr lang="fr-FR" b="1" dirty="0"/>
              <a:t>7 </a:t>
            </a:r>
            <a:r>
              <a:rPr lang="fr-FR" b="1" dirty="0" err="1"/>
              <a:t>Biodiv</a:t>
            </a:r>
            <a:r>
              <a:rPr lang="fr-FR" b="1" dirty="0"/>
              <a:t>., 8 captages, 6 mixtes </a:t>
            </a:r>
          </a:p>
          <a:p>
            <a:pPr lvl="1">
              <a:defRPr/>
            </a:pPr>
            <a:endParaRPr lang="fr-FR" dirty="0"/>
          </a:p>
        </p:txBody>
      </p:sp>
      <p:pic>
        <p:nvPicPr>
          <p:cNvPr id="18436" name="Image 3">
            <a:extLst>
              <a:ext uri="{FF2B5EF4-FFF2-40B4-BE49-F238E27FC236}">
                <a16:creationId xmlns:a16="http://schemas.microsoft.com/office/drawing/2014/main" id="{2E94336B-AE35-0A4B-947F-3E8FC7D3F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0908" y="1747839"/>
            <a:ext cx="13938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AEC656D9-B7E1-0141-B345-159A122CBC54}"/>
              </a:ext>
            </a:extLst>
          </p:cNvPr>
          <p:cNvSpPr txBox="1"/>
          <p:nvPr/>
        </p:nvSpPr>
        <p:spPr>
          <a:xfrm>
            <a:off x="288131" y="3795714"/>
            <a:ext cx="5013326" cy="3462337"/>
          </a:xfrm>
          <a:prstGeom prst="rect">
            <a:avLst/>
          </a:prstGeom>
          <a:noFill/>
        </p:spPr>
        <p:txBody>
          <a:bodyPr>
            <a:spAutoFit/>
          </a:bodyPr>
          <a:lstStyle/>
          <a:p>
            <a:pPr lvl="1">
              <a:lnSpc>
                <a:spcPct val="150000"/>
              </a:lnSpc>
              <a:defRPr/>
            </a:pPr>
            <a:r>
              <a:rPr lang="fr-FR" b="1" dirty="0"/>
              <a:t>Dispositif AE RMC</a:t>
            </a:r>
          </a:p>
          <a:p>
            <a:pPr marL="742950" lvl="1" indent="-285750">
              <a:lnSpc>
                <a:spcPct val="150000"/>
              </a:lnSpc>
              <a:buFont typeface="Arial" panose="020B0604020202020204" pitchFamily="34" charset="0"/>
              <a:buChar char="•"/>
              <a:defRPr/>
            </a:pPr>
            <a:r>
              <a:rPr lang="fr-FR" sz="1600" b="1" kern="0" dirty="0">
                <a:solidFill>
                  <a:srgbClr val="F545B6"/>
                </a:solidFill>
                <a:latin typeface="Verdana" panose="020B0604030504040204" pitchFamily="34" charset="0"/>
                <a:ea typeface="Verdana" panose="020B0604030504040204" pitchFamily="34" charset="0"/>
                <a:cs typeface="Verdana" panose="020B0604030504040204" pitchFamily="34" charset="0"/>
              </a:rPr>
              <a:t>Montage du projet PSE =S 70% </a:t>
            </a:r>
            <a:r>
              <a:rPr lang="fr-FR" sz="160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(animation, études préalables)</a:t>
            </a:r>
          </a:p>
          <a:p>
            <a:pPr marL="742950" lvl="1" indent="-285750">
              <a:lnSpc>
                <a:spcPct val="150000"/>
              </a:lnSpc>
              <a:buFont typeface="Arial" panose="020B0604020202020204" pitchFamily="34" charset="0"/>
              <a:buChar char="•"/>
              <a:defRPr/>
            </a:pPr>
            <a:r>
              <a:rPr lang="fr-FR" sz="160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Validation du projet de territoire et dépôt d’une demande d’aide : </a:t>
            </a:r>
          </a:p>
          <a:p>
            <a:pPr marL="457200" lvl="1">
              <a:lnSpc>
                <a:spcPct val="150000"/>
              </a:lnSpc>
              <a:defRPr/>
            </a:pPr>
            <a:r>
              <a:rPr lang="fr-FR" sz="160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	 </a:t>
            </a:r>
            <a:r>
              <a:rPr lang="fr-FR" sz="1600" b="1" kern="0" dirty="0">
                <a:solidFill>
                  <a:srgbClr val="F545B6"/>
                </a:solidFill>
                <a:latin typeface="Verdana" panose="020B0604030504040204" pitchFamily="34" charset="0"/>
                <a:ea typeface="Verdana" panose="020B0604030504040204" pitchFamily="34" charset="0"/>
                <a:cs typeface="Verdana" panose="020B0604030504040204" pitchFamily="34" charset="0"/>
              </a:rPr>
              <a:t>PSE/ agriculteurs  = S 100% </a:t>
            </a:r>
          </a:p>
          <a:p>
            <a:pPr marL="742950" lvl="1" indent="-285750">
              <a:lnSpc>
                <a:spcPct val="150000"/>
              </a:lnSpc>
              <a:buFont typeface="Arial" panose="020B0604020202020204" pitchFamily="34" charset="0"/>
              <a:buChar char="•"/>
              <a:defRPr/>
            </a:pPr>
            <a:r>
              <a:rPr lang="fr-FR" sz="160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mise en œuvre opérationnelle, </a:t>
            </a:r>
            <a:r>
              <a:rPr lang="fr-FR" sz="1600" b="1" kern="0" dirty="0">
                <a:solidFill>
                  <a:srgbClr val="F545B6"/>
                </a:solidFill>
                <a:latin typeface="Verdana" panose="020B0604030504040204" pitchFamily="34" charset="0"/>
                <a:ea typeface="Verdana" panose="020B0604030504040204" pitchFamily="34" charset="0"/>
                <a:cs typeface="Verdana" panose="020B0604030504040204" pitchFamily="34" charset="0"/>
              </a:rPr>
              <a:t>l’animation et la gestion technique </a:t>
            </a:r>
            <a:r>
              <a:rPr lang="fr-FR" sz="160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PSE/structures porteuses  </a:t>
            </a:r>
            <a:r>
              <a:rPr lang="fr-FR" sz="1600" b="1" kern="0" dirty="0">
                <a:solidFill>
                  <a:srgbClr val="F545B6"/>
                </a:solidFill>
                <a:latin typeface="Verdana" panose="020B0604030504040204" pitchFamily="34" charset="0"/>
                <a:ea typeface="Verdana" panose="020B0604030504040204" pitchFamily="34" charset="0"/>
                <a:cs typeface="Verdana" panose="020B0604030504040204" pitchFamily="34" charset="0"/>
              </a:rPr>
              <a:t>= S 70%.</a:t>
            </a:r>
          </a:p>
        </p:txBody>
      </p:sp>
    </p:spTree>
    <p:extLst>
      <p:ext uri="{BB962C8B-B14F-4D97-AF65-F5344CB8AC3E}">
        <p14:creationId xmlns:p14="http://schemas.microsoft.com/office/powerpoint/2010/main" val="4144594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A3B8C52A-B7B0-E14A-B11D-DCDB7DB04BC6}"/>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Google Shape;85;p3">
            <a:extLst>
              <a:ext uri="{FF2B5EF4-FFF2-40B4-BE49-F238E27FC236}">
                <a16:creationId xmlns:a16="http://schemas.microsoft.com/office/drawing/2014/main" id="{194CCF22-1F37-354E-9AA3-53E487DD8A18}"/>
              </a:ext>
            </a:extLst>
          </p:cNvPr>
          <p:cNvSpPr txBox="1">
            <a:spLocks/>
          </p:cNvSpPr>
          <p:nvPr/>
        </p:nvSpPr>
        <p:spPr>
          <a:xfrm>
            <a:off x="170433" y="678060"/>
            <a:ext cx="2225594" cy="775724"/>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dirty="0">
                <a:solidFill>
                  <a:srgbClr val="075045"/>
                </a:solidFill>
              </a:rPr>
              <a:t>Précisions sur l’indicateur % IAE fixé par  l’AERMC</a:t>
            </a:r>
          </a:p>
          <a:p>
            <a:endParaRPr lang="fr-FR" sz="2400" dirty="0">
              <a:solidFill>
                <a:srgbClr val="075045"/>
              </a:solidFill>
              <a:latin typeface="Source Sans Pro" panose="020B0503030403020204" pitchFamily="34" charset="77"/>
            </a:endParaRPr>
          </a:p>
        </p:txBody>
      </p:sp>
      <p:sp>
        <p:nvSpPr>
          <p:cNvPr id="6" name="Rectangle 5">
            <a:extLst>
              <a:ext uri="{FF2B5EF4-FFF2-40B4-BE49-F238E27FC236}">
                <a16:creationId xmlns:a16="http://schemas.microsoft.com/office/drawing/2014/main" id="{FF796CD0-E778-C14F-8046-1A058C55CE2D}"/>
              </a:ext>
            </a:extLst>
          </p:cNvPr>
          <p:cNvSpPr/>
          <p:nvPr/>
        </p:nvSpPr>
        <p:spPr>
          <a:xfrm>
            <a:off x="2818316" y="678060"/>
            <a:ext cx="7507713" cy="5324535"/>
          </a:xfrm>
          <a:prstGeom prst="rect">
            <a:avLst/>
          </a:prstGeom>
        </p:spPr>
        <p:txBody>
          <a:bodyPr wrap="square">
            <a:spAutoFit/>
          </a:bodyPr>
          <a:lstStyle/>
          <a:p>
            <a:r>
              <a:rPr lang="fr-FR" sz="2000" dirty="0">
                <a:solidFill>
                  <a:srgbClr val="075045"/>
                </a:solidFill>
                <a:latin typeface="Source Sans Pro" panose="020B0503030403020204" pitchFamily="34" charset="77"/>
              </a:rPr>
              <a:t>Scenarii de prise en compte efficace de la haie dans le cadre PSE fixé par l’Agence de l’eau RMC :</a:t>
            </a:r>
          </a:p>
          <a:p>
            <a:endParaRPr lang="fr-FR" sz="2000" b="1" dirty="0">
              <a:solidFill>
                <a:srgbClr val="075045"/>
              </a:solidFill>
              <a:latin typeface="Source Sans Pro" panose="020B0503030403020204" pitchFamily="34" charset="77"/>
              <a:cs typeface="Source Sans Pro"/>
            </a:endParaRPr>
          </a:p>
          <a:p>
            <a:r>
              <a:rPr lang="fr-FR" sz="2000" dirty="0">
                <a:solidFill>
                  <a:srgbClr val="075045"/>
                </a:solidFill>
                <a:latin typeface="Source Sans Pro" panose="020B0503030403020204" pitchFamily="34" charset="77"/>
              </a:rPr>
              <a:t>Scénario 1 : Prise en compte des haies dans l’indicateur N° 1 « % d’IAE » avec </a:t>
            </a:r>
            <a:r>
              <a:rPr lang="fr-FR" sz="2000" b="1" dirty="0">
                <a:solidFill>
                  <a:srgbClr val="075045"/>
                </a:solidFill>
                <a:latin typeface="Source Sans Pro" panose="020B0503030403020204" pitchFamily="34" charset="77"/>
              </a:rPr>
              <a:t>les haies comme IAE parmi d’autres </a:t>
            </a:r>
            <a:r>
              <a:rPr lang="fr-FR" sz="2000" dirty="0">
                <a:solidFill>
                  <a:srgbClr val="075045"/>
                </a:solidFill>
                <a:latin typeface="Source Sans Pro" panose="020B0503030403020204" pitchFamily="34" charset="77"/>
              </a:rPr>
              <a:t>+ label haie obligatoire (cadre actuel)</a:t>
            </a:r>
          </a:p>
          <a:p>
            <a:r>
              <a:rPr lang="fr-FR" sz="2000" dirty="0">
                <a:solidFill>
                  <a:srgbClr val="075045"/>
                </a:solidFill>
                <a:latin typeface="Source Sans Pro" panose="020B0503030403020204" pitchFamily="34" charset="77"/>
              </a:rPr>
              <a:t>   </a:t>
            </a:r>
          </a:p>
          <a:p>
            <a:r>
              <a:rPr lang="fr-FR" sz="2000" dirty="0">
                <a:solidFill>
                  <a:srgbClr val="075045"/>
                </a:solidFill>
                <a:latin typeface="Source Sans Pro" panose="020B0503030403020204" pitchFamily="34" charset="77"/>
              </a:rPr>
              <a:t>Scénario 2 : Prise en compte </a:t>
            </a:r>
            <a:r>
              <a:rPr lang="fr-FR" sz="2000" u="sng" dirty="0">
                <a:solidFill>
                  <a:srgbClr val="075045"/>
                </a:solidFill>
                <a:latin typeface="Source Sans Pro" panose="020B0503030403020204" pitchFamily="34" charset="77"/>
              </a:rPr>
              <a:t>affirmée </a:t>
            </a:r>
            <a:r>
              <a:rPr lang="fr-FR" sz="2000" dirty="0">
                <a:solidFill>
                  <a:srgbClr val="075045"/>
                </a:solidFill>
                <a:latin typeface="Source Sans Pro" panose="020B0503030403020204" pitchFamily="34" charset="77"/>
              </a:rPr>
              <a:t>des haies dans l’indicateur N° 1 « % d’IAE » avec deux grands ensembles d’IAE </a:t>
            </a:r>
            <a:r>
              <a:rPr lang="fr-FR" sz="2000" b="1" u="sng" dirty="0">
                <a:solidFill>
                  <a:srgbClr val="075045"/>
                </a:solidFill>
                <a:latin typeface="Source Sans Pro" panose="020B0503030403020204" pitchFamily="34" charset="77"/>
              </a:rPr>
              <a:t>sélectionnées parmi les SIE de la PAC</a:t>
            </a:r>
            <a:r>
              <a:rPr lang="fr-FR" sz="2000" b="1" dirty="0">
                <a:solidFill>
                  <a:srgbClr val="075045"/>
                </a:solidFill>
                <a:latin typeface="Source Sans Pro" panose="020B0503030403020204" pitchFamily="34" charset="77"/>
              </a:rPr>
              <a:t> </a:t>
            </a:r>
            <a:r>
              <a:rPr lang="fr-FR" sz="2000" dirty="0">
                <a:solidFill>
                  <a:srgbClr val="075045"/>
                </a:solidFill>
                <a:latin typeface="Source Sans Pro" panose="020B0503030403020204" pitchFamily="34" charset="77"/>
              </a:rPr>
              <a:t>: les haies (qui incluent la plupart des formes arborées des IAE) et les éléments paysagers liés à l’eau (mares, ZH,…) + label haie obligatoire.</a:t>
            </a:r>
          </a:p>
          <a:p>
            <a:r>
              <a:rPr lang="fr-FR" sz="2000" dirty="0">
                <a:solidFill>
                  <a:srgbClr val="075045"/>
                </a:solidFill>
                <a:latin typeface="Source Sans Pro" panose="020B0503030403020204" pitchFamily="34" charset="77"/>
              </a:rPr>
              <a:t>   </a:t>
            </a:r>
          </a:p>
          <a:p>
            <a:r>
              <a:rPr lang="fr-FR" sz="2000" dirty="0">
                <a:solidFill>
                  <a:srgbClr val="075045"/>
                </a:solidFill>
                <a:latin typeface="Source Sans Pro" panose="020B0503030403020204" pitchFamily="34" charset="77"/>
              </a:rPr>
              <a:t>Scénario 3 : Prise en compte </a:t>
            </a:r>
            <a:r>
              <a:rPr lang="fr-FR" sz="2000" u="sng" dirty="0">
                <a:solidFill>
                  <a:srgbClr val="075045"/>
                </a:solidFill>
                <a:latin typeface="Source Sans Pro" panose="020B0503030403020204" pitchFamily="34" charset="77"/>
              </a:rPr>
              <a:t>spécifique</a:t>
            </a:r>
            <a:r>
              <a:rPr lang="fr-FR" sz="2000" dirty="0">
                <a:solidFill>
                  <a:srgbClr val="075045"/>
                </a:solidFill>
                <a:latin typeface="Source Sans Pro" panose="020B0503030403020204" pitchFamily="34" charset="77"/>
              </a:rPr>
              <a:t> des haies avec l’ajout d’un </a:t>
            </a:r>
            <a:r>
              <a:rPr lang="fr-FR" sz="2000" b="1" dirty="0">
                <a:solidFill>
                  <a:srgbClr val="075045"/>
                </a:solidFill>
                <a:latin typeface="Source Sans Pro" panose="020B0503030403020204" pitchFamily="34" charset="77"/>
              </a:rPr>
              <a:t>3</a:t>
            </a:r>
            <a:r>
              <a:rPr lang="fr-FR" sz="2000" b="1" baseline="30000" dirty="0">
                <a:solidFill>
                  <a:srgbClr val="075045"/>
                </a:solidFill>
                <a:latin typeface="Source Sans Pro" panose="020B0503030403020204" pitchFamily="34" charset="77"/>
              </a:rPr>
              <a:t>ème</a:t>
            </a:r>
            <a:r>
              <a:rPr lang="fr-FR" sz="2000" b="1" dirty="0">
                <a:solidFill>
                  <a:srgbClr val="075045"/>
                </a:solidFill>
                <a:latin typeface="Source Sans Pro" panose="020B0503030403020204" pitchFamily="34" charset="77"/>
              </a:rPr>
              <a:t> indicateur  « densité de haie en ml/ha </a:t>
            </a:r>
            <a:r>
              <a:rPr lang="fr-FR" sz="2000" dirty="0">
                <a:solidFill>
                  <a:srgbClr val="075045"/>
                </a:solidFill>
                <a:latin typeface="Source Sans Pro" panose="020B0503030403020204" pitchFamily="34" charset="77"/>
              </a:rPr>
              <a:t>» </a:t>
            </a:r>
            <a:r>
              <a:rPr lang="fr-FR" sz="2000" b="1" dirty="0">
                <a:solidFill>
                  <a:srgbClr val="075045"/>
                </a:solidFill>
                <a:latin typeface="Source Sans Pro" panose="020B0503030403020204" pitchFamily="34" charset="77"/>
              </a:rPr>
              <a:t>avec pondération</a:t>
            </a:r>
            <a:r>
              <a:rPr lang="fr-FR" sz="2000" dirty="0">
                <a:solidFill>
                  <a:srgbClr val="075045"/>
                </a:solidFill>
                <a:latin typeface="Source Sans Pro" panose="020B0503030403020204" pitchFamily="34" charset="77"/>
              </a:rPr>
              <a:t> possible de cet indicateur pour lui donner un poids fort par rapport au % ‘IAE et aux milieux présents + label haie obligatoire.</a:t>
            </a:r>
          </a:p>
        </p:txBody>
      </p:sp>
    </p:spTree>
    <p:extLst>
      <p:ext uri="{BB962C8B-B14F-4D97-AF65-F5344CB8AC3E}">
        <p14:creationId xmlns:p14="http://schemas.microsoft.com/office/powerpoint/2010/main" val="30927824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A3B8C52A-B7B0-E14A-B11D-DCDB7DB04BC6}"/>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Google Shape;85;p3">
            <a:extLst>
              <a:ext uri="{FF2B5EF4-FFF2-40B4-BE49-F238E27FC236}">
                <a16:creationId xmlns:a16="http://schemas.microsoft.com/office/drawing/2014/main" id="{5ABC1475-A7C0-674F-98A6-5C91988362E2}"/>
              </a:ext>
            </a:extLst>
          </p:cNvPr>
          <p:cNvSpPr txBox="1">
            <a:spLocks/>
          </p:cNvSpPr>
          <p:nvPr/>
        </p:nvSpPr>
        <p:spPr>
          <a:xfrm>
            <a:off x="193964" y="678059"/>
            <a:ext cx="2225594" cy="436349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3200" b="1" dirty="0">
                <a:solidFill>
                  <a:srgbClr val="075045"/>
                </a:solidFill>
              </a:rPr>
              <a:t>Définition de l’IAE Haie</a:t>
            </a:r>
          </a:p>
          <a:p>
            <a:endParaRPr lang="fr-FR" sz="3200" b="1" dirty="0">
              <a:solidFill>
                <a:srgbClr val="075045"/>
              </a:solidFill>
            </a:endParaRPr>
          </a:p>
          <a:p>
            <a:r>
              <a:rPr lang="fr-FR" sz="2400" dirty="0">
                <a:solidFill>
                  <a:srgbClr val="075045"/>
                </a:solidFill>
              </a:rPr>
              <a:t>Définition des éléments arborés pris en compte dans le calcul de densité de haie</a:t>
            </a:r>
            <a:endParaRPr lang="fr-FR" sz="2400" dirty="0">
              <a:solidFill>
                <a:srgbClr val="075045"/>
              </a:solidFill>
              <a:latin typeface="Source Sans Pro" panose="020B0503030403020204" pitchFamily="34" charset="77"/>
            </a:endParaRPr>
          </a:p>
        </p:txBody>
      </p:sp>
      <p:sp>
        <p:nvSpPr>
          <p:cNvPr id="53" name="Rectangle 52">
            <a:extLst>
              <a:ext uri="{FF2B5EF4-FFF2-40B4-BE49-F238E27FC236}">
                <a16:creationId xmlns:a16="http://schemas.microsoft.com/office/drawing/2014/main" id="{330CF6BF-3B3B-5045-82EC-224A7C657314}"/>
              </a:ext>
            </a:extLst>
          </p:cNvPr>
          <p:cNvSpPr/>
          <p:nvPr/>
        </p:nvSpPr>
        <p:spPr>
          <a:xfrm>
            <a:off x="2739277" y="86518"/>
            <a:ext cx="7758572" cy="7386638"/>
          </a:xfrm>
          <a:prstGeom prst="rect">
            <a:avLst/>
          </a:prstGeom>
        </p:spPr>
        <p:txBody>
          <a:bodyPr wrap="square">
            <a:spAutoFit/>
          </a:bodyPr>
          <a:lstStyle/>
          <a:p>
            <a:r>
              <a:rPr lang="fr-FR" sz="2400" dirty="0">
                <a:solidFill>
                  <a:srgbClr val="075045"/>
                </a:solidFill>
                <a:latin typeface="Source Sans Pro" panose="020B0503030403020204" pitchFamily="34" charset="77"/>
              </a:rPr>
              <a:t>Le calcul de densité de haie intègre </a:t>
            </a:r>
            <a:r>
              <a:rPr lang="fr-FR" altLang="fr-FR" sz="2400"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toutes formes de haies et d’éléments surfaciques situés en interface d’une parcelle agricole :</a:t>
            </a:r>
          </a:p>
          <a:p>
            <a:pPr algn="just" defTabSz="914400" eaLnBrk="0" fontAlgn="base" hangingPunct="0">
              <a:spcBef>
                <a:spcPct val="0"/>
              </a:spcBef>
              <a:spcAft>
                <a:spcPct val="0"/>
              </a:spcAft>
            </a:pPr>
            <a:endParaRPr lang="fr-FR" altLang="fr-FR" sz="2400" dirty="0">
              <a:solidFill>
                <a:srgbClr val="075045"/>
              </a:solidFill>
              <a:latin typeface="Source Sans Pro" panose="020B0503030403020204" pitchFamily="34" charset="77"/>
            </a:endParaRPr>
          </a:p>
          <a:p>
            <a:pPr algn="just" defTabSz="914400" eaLnBrk="0" fontAlgn="base" hangingPunct="0">
              <a:spcBef>
                <a:spcPct val="0"/>
              </a:spcBef>
              <a:spcAft>
                <a:spcPct val="0"/>
              </a:spcAft>
            </a:pPr>
            <a:r>
              <a:rPr lang="fr-FR" altLang="fr-FR" sz="2400" u="sng"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Élément linéaire </a:t>
            </a:r>
            <a:r>
              <a:rPr lang="fr-FR" altLang="fr-FR" sz="2400"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 la </a:t>
            </a:r>
            <a:r>
              <a:rPr lang="fr-FR" altLang="fr-FR" sz="2400" b="1"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haie</a:t>
            </a:r>
            <a:r>
              <a:rPr lang="fr-FR" altLang="fr-FR" sz="2400"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 (</a:t>
            </a:r>
            <a:r>
              <a:rPr lang="fr-FR" altLang="fr-FR" sz="2400" dirty="0" err="1">
                <a:solidFill>
                  <a:srgbClr val="075045"/>
                </a:solidFill>
                <a:latin typeface="Source Sans Pro" panose="020B0503030403020204" pitchFamily="34" charset="77"/>
                <a:ea typeface="Times New Roman" panose="02020603050405020304" pitchFamily="18" charset="0"/>
                <a:cs typeface="Arial" panose="020B0604020202020204" pitchFamily="34" charset="0"/>
              </a:rPr>
              <a:t>yc</a:t>
            </a:r>
            <a:r>
              <a:rPr lang="fr-FR" altLang="fr-FR" sz="2400"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 la </a:t>
            </a:r>
            <a:r>
              <a:rPr lang="fr-FR" sz="2400" b="1" dirty="0">
                <a:solidFill>
                  <a:srgbClr val="075045"/>
                </a:solidFill>
                <a:latin typeface="Source Sans Pro" panose="020B0503030403020204" pitchFamily="34" charset="77"/>
              </a:rPr>
              <a:t>ripisylve</a:t>
            </a:r>
            <a:r>
              <a:rPr lang="fr-FR" sz="2400" dirty="0">
                <a:solidFill>
                  <a:srgbClr val="075045"/>
                </a:solidFill>
                <a:latin typeface="Source Sans Pro" panose="020B0503030403020204" pitchFamily="34" charset="77"/>
              </a:rPr>
              <a:t> et </a:t>
            </a:r>
            <a:r>
              <a:rPr lang="fr-FR" sz="2400" b="1" dirty="0">
                <a:solidFill>
                  <a:srgbClr val="075045"/>
                </a:solidFill>
                <a:latin typeface="Source Sans Pro" panose="020B0503030403020204" pitchFamily="34" charset="77"/>
              </a:rPr>
              <a:t>l’alignement d’arbres</a:t>
            </a:r>
            <a:r>
              <a:rPr lang="fr-FR" sz="2400" dirty="0">
                <a:solidFill>
                  <a:srgbClr val="075045"/>
                </a:solidFill>
                <a:latin typeface="Source Sans Pro" panose="020B0503030403020204" pitchFamily="34" charset="77"/>
              </a:rPr>
              <a:t> tel que défini dans la BCAE7)</a:t>
            </a:r>
            <a:r>
              <a:rPr lang="fr-FR" altLang="fr-FR" sz="2400"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 l</a:t>
            </a:r>
            <a:r>
              <a:rPr lang="fr-FR" sz="2400" dirty="0">
                <a:solidFill>
                  <a:srgbClr val="075045"/>
                </a:solidFill>
                <a:latin typeface="Source Sans Pro" panose="020B0503030403020204" pitchFamily="34" charset="77"/>
              </a:rPr>
              <a:t>a </a:t>
            </a:r>
            <a:r>
              <a:rPr lang="fr-FR" sz="2400" b="1" dirty="0">
                <a:solidFill>
                  <a:srgbClr val="075045"/>
                </a:solidFill>
                <a:latin typeface="Source Sans Pro" panose="020B0503030403020204" pitchFamily="34" charset="77"/>
              </a:rPr>
              <a:t>lisière boisée </a:t>
            </a:r>
            <a:r>
              <a:rPr lang="fr-FR" sz="2400" dirty="0">
                <a:solidFill>
                  <a:srgbClr val="075045"/>
                </a:solidFill>
                <a:latin typeface="Source Sans Pro" panose="020B0503030403020204" pitchFamily="34" charset="77"/>
              </a:rPr>
              <a:t>située en bordure de parcelle, le </a:t>
            </a:r>
            <a:r>
              <a:rPr lang="fr-FR" sz="2400" b="1" dirty="0">
                <a:solidFill>
                  <a:srgbClr val="075045"/>
                </a:solidFill>
                <a:latin typeface="Source Sans Pro" panose="020B0503030403020204" pitchFamily="34" charset="77"/>
              </a:rPr>
              <a:t>talus nu</a:t>
            </a:r>
          </a:p>
          <a:p>
            <a:pPr lvl="0" algn="just" defTabSz="914400" eaLnBrk="0" fontAlgn="base" hangingPunct="0">
              <a:spcBef>
                <a:spcPct val="0"/>
              </a:spcBef>
              <a:spcAft>
                <a:spcPct val="0"/>
              </a:spcAft>
            </a:pPr>
            <a:endParaRPr lang="fr-FR" altLang="fr-FR" sz="2400" dirty="0">
              <a:solidFill>
                <a:srgbClr val="075045"/>
              </a:solidFill>
              <a:latin typeface="Source Sans Pro" panose="020B0503030403020204" pitchFamily="34" charset="77"/>
            </a:endParaRPr>
          </a:p>
          <a:p>
            <a:pPr lvl="0" algn="just" defTabSz="914400" eaLnBrk="0" fontAlgn="base" hangingPunct="0">
              <a:spcBef>
                <a:spcPct val="0"/>
              </a:spcBef>
              <a:spcAft>
                <a:spcPct val="0"/>
              </a:spcAft>
            </a:pPr>
            <a:r>
              <a:rPr lang="fr-FR" altLang="fr-FR" sz="2400" u="sng"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Élément de surface </a:t>
            </a:r>
            <a:r>
              <a:rPr lang="fr-FR" altLang="fr-FR" sz="2400"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 le </a:t>
            </a:r>
            <a:r>
              <a:rPr lang="fr-FR" altLang="fr-FR" sz="2400" b="1"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bosquet</a:t>
            </a:r>
            <a:r>
              <a:rPr lang="fr-FR" altLang="fr-FR" sz="2400"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 (</a:t>
            </a:r>
            <a:r>
              <a:rPr lang="fr-FR" altLang="fr-FR" sz="2400" dirty="0" err="1">
                <a:solidFill>
                  <a:srgbClr val="075045"/>
                </a:solidFill>
                <a:latin typeface="Source Sans Pro" panose="020B0503030403020204" pitchFamily="34" charset="77"/>
                <a:ea typeface="Times New Roman" panose="02020603050405020304" pitchFamily="18" charset="0"/>
                <a:cs typeface="Arial" panose="020B0604020202020204" pitchFamily="34" charset="0"/>
              </a:rPr>
              <a:t>yc</a:t>
            </a:r>
            <a:r>
              <a:rPr lang="fr-FR" altLang="fr-FR" sz="2400"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 la </a:t>
            </a:r>
            <a:r>
              <a:rPr lang="fr-FR" altLang="fr-FR" sz="2400" b="1"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bande boisée</a:t>
            </a:r>
            <a:r>
              <a:rPr lang="fr-FR" altLang="fr-FR" sz="2400"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 ne relevant pas du code forestier* et ne pouvant pas intégrer un plan simple de gestion forestière.</a:t>
            </a:r>
          </a:p>
          <a:p>
            <a:pPr lvl="0" algn="just" defTabSz="914400" eaLnBrk="0" fontAlgn="base" hangingPunct="0">
              <a:spcBef>
                <a:spcPct val="0"/>
              </a:spcBef>
              <a:spcAft>
                <a:spcPct val="0"/>
              </a:spcAft>
              <a:buFontTx/>
              <a:buChar char="•"/>
            </a:pPr>
            <a:endParaRPr lang="fr-FR" altLang="fr-FR" sz="2400" dirty="0">
              <a:solidFill>
                <a:srgbClr val="075045"/>
              </a:solidFill>
              <a:latin typeface="Source Sans Pro" panose="020B0503030403020204" pitchFamily="34" charset="77"/>
            </a:endParaRPr>
          </a:p>
          <a:p>
            <a:pPr lvl="0" algn="just" defTabSz="914400" eaLnBrk="0" fontAlgn="base" hangingPunct="0">
              <a:spcBef>
                <a:spcPct val="0"/>
              </a:spcBef>
              <a:spcAft>
                <a:spcPct val="0"/>
              </a:spcAft>
            </a:pPr>
            <a:r>
              <a:rPr lang="fr-FR" altLang="fr-FR" sz="1800" i="1" dirty="0">
                <a:solidFill>
                  <a:srgbClr val="075045"/>
                </a:solidFill>
                <a:latin typeface="Source Sans Pro" panose="020B0503030403020204" pitchFamily="34" charset="77"/>
                <a:ea typeface="Times New Roman" panose="02020603050405020304" pitchFamily="18" charset="0"/>
                <a:cs typeface="Arial" panose="020B0604020202020204" pitchFamily="34" charset="0"/>
              </a:rPr>
              <a:t>*Selon le code forestier en vigueur et d’une surface maximale de 2 ha. </a:t>
            </a:r>
          </a:p>
          <a:p>
            <a:pPr lvl="0" algn="just" defTabSz="914400" eaLnBrk="0" fontAlgn="base" hangingPunct="0">
              <a:spcBef>
                <a:spcPct val="0"/>
              </a:spcBef>
              <a:spcAft>
                <a:spcPct val="0"/>
              </a:spcAft>
            </a:pPr>
            <a:endParaRPr lang="fr-FR" sz="2400" dirty="0">
              <a:solidFill>
                <a:srgbClr val="075045"/>
              </a:solidFill>
              <a:latin typeface="Source Sans Pro" panose="020B0503030403020204" pitchFamily="34" charset="77"/>
            </a:endParaRPr>
          </a:p>
          <a:p>
            <a:r>
              <a:rPr lang="fr-FR" sz="2400" dirty="0">
                <a:solidFill>
                  <a:srgbClr val="075045"/>
                </a:solidFill>
                <a:latin typeface="Source Sans Pro" panose="020B0503030403020204" pitchFamily="34" charset="77"/>
              </a:rPr>
              <a:t>Ne sont pas compris : </a:t>
            </a:r>
          </a:p>
          <a:p>
            <a:pPr marL="342900" indent="-342900">
              <a:buFont typeface="Arial" panose="020B0604020202020204" pitchFamily="34" charset="0"/>
              <a:buChar char="•"/>
            </a:pPr>
            <a:r>
              <a:rPr lang="fr-FR" sz="2400" dirty="0">
                <a:solidFill>
                  <a:srgbClr val="075045"/>
                </a:solidFill>
                <a:latin typeface="Source Sans Pro" panose="020B0503030403020204" pitchFamily="34" charset="77"/>
              </a:rPr>
              <a:t>les boisements de plus de 2 ha</a:t>
            </a:r>
          </a:p>
          <a:p>
            <a:pPr marL="342900" indent="-342900">
              <a:buFont typeface="Arial" panose="020B0604020202020204" pitchFamily="34" charset="0"/>
              <a:buChar char="•"/>
            </a:pPr>
            <a:r>
              <a:rPr lang="fr-FR" sz="2400" dirty="0">
                <a:solidFill>
                  <a:srgbClr val="075045"/>
                </a:solidFill>
                <a:latin typeface="Source Sans Pro" panose="020B0503030403020204" pitchFamily="34" charset="77"/>
              </a:rPr>
              <a:t>les arbres isolés</a:t>
            </a:r>
          </a:p>
          <a:p>
            <a:pPr marL="342900" indent="-342900">
              <a:buFont typeface="Arial" panose="020B0604020202020204" pitchFamily="34" charset="0"/>
              <a:buChar char="•"/>
            </a:pPr>
            <a:r>
              <a:rPr lang="fr-FR" sz="2400" dirty="0">
                <a:solidFill>
                  <a:srgbClr val="075045"/>
                </a:solidFill>
                <a:latin typeface="Source Sans Pro" panose="020B0503030403020204" pitchFamily="34" charset="77"/>
              </a:rPr>
              <a:t>Les vergers</a:t>
            </a:r>
          </a:p>
          <a:p>
            <a:pPr marL="342900" indent="-342900">
              <a:buFont typeface="Arial" panose="020B0604020202020204" pitchFamily="34" charset="0"/>
              <a:buChar char="•"/>
            </a:pPr>
            <a:r>
              <a:rPr lang="fr-FR" sz="2400" dirty="0">
                <a:solidFill>
                  <a:srgbClr val="075045"/>
                </a:solidFill>
                <a:latin typeface="Source Sans Pro" panose="020B0503030403020204" pitchFamily="34" charset="77"/>
              </a:rPr>
              <a:t>L’agroforesterie </a:t>
            </a:r>
            <a:r>
              <a:rPr lang="fr-FR" sz="2400" dirty="0" err="1">
                <a:solidFill>
                  <a:srgbClr val="075045"/>
                </a:solidFill>
                <a:latin typeface="Source Sans Pro" panose="020B0503030403020204" pitchFamily="34" charset="77"/>
              </a:rPr>
              <a:t>intraparcellaire</a:t>
            </a:r>
            <a:endParaRPr lang="fr-FR" sz="2400" dirty="0">
              <a:solidFill>
                <a:srgbClr val="075045"/>
              </a:solidFill>
              <a:latin typeface="Source Sans Pro" panose="020B0503030403020204" pitchFamily="34" charset="77"/>
            </a:endParaRPr>
          </a:p>
          <a:p>
            <a:endParaRPr lang="fr-FR" sz="2400" dirty="0">
              <a:solidFill>
                <a:srgbClr val="075045"/>
              </a:solidFill>
            </a:endParaRPr>
          </a:p>
        </p:txBody>
      </p:sp>
    </p:spTree>
    <p:extLst>
      <p:ext uri="{BB962C8B-B14F-4D97-AF65-F5344CB8AC3E}">
        <p14:creationId xmlns:p14="http://schemas.microsoft.com/office/powerpoint/2010/main" val="20326243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ccolade fermante 30">
            <a:extLst>
              <a:ext uri="{FF2B5EF4-FFF2-40B4-BE49-F238E27FC236}">
                <a16:creationId xmlns:a16="http://schemas.microsoft.com/office/drawing/2014/main" id="{69CA4B89-F252-904D-A7AC-D4B44CD302E0}"/>
              </a:ext>
            </a:extLst>
          </p:cNvPr>
          <p:cNvSpPr/>
          <p:nvPr/>
        </p:nvSpPr>
        <p:spPr>
          <a:xfrm rot="16200000">
            <a:off x="1416195" y="1562720"/>
            <a:ext cx="364761" cy="2838021"/>
          </a:xfrm>
          <a:prstGeom prst="rightBrace">
            <a:avLst/>
          </a:prstGeom>
          <a:ln w="28575">
            <a:solidFill>
              <a:srgbClr val="0750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ZoneTexte 31">
            <a:extLst>
              <a:ext uri="{FF2B5EF4-FFF2-40B4-BE49-F238E27FC236}">
                <a16:creationId xmlns:a16="http://schemas.microsoft.com/office/drawing/2014/main" id="{3190C679-4F5B-5B42-B226-47ABD7445C0A}"/>
              </a:ext>
            </a:extLst>
          </p:cNvPr>
          <p:cNvSpPr txBox="1"/>
          <p:nvPr/>
        </p:nvSpPr>
        <p:spPr>
          <a:xfrm>
            <a:off x="237529" y="2127955"/>
            <a:ext cx="2789331" cy="646331"/>
          </a:xfrm>
          <a:prstGeom prst="rect">
            <a:avLst/>
          </a:prstGeom>
          <a:noFill/>
        </p:spPr>
        <p:txBody>
          <a:bodyPr wrap="square" rtlCol="0">
            <a:spAutoFit/>
          </a:bodyPr>
          <a:lstStyle/>
          <a:p>
            <a:pPr algn="ctr"/>
            <a:r>
              <a:rPr lang="fr-FR" sz="1800" b="1" dirty="0">
                <a:solidFill>
                  <a:srgbClr val="075045"/>
                </a:solidFill>
                <a:latin typeface="Source Sans Pro" panose="020B0503030403020204" pitchFamily="34" charset="77"/>
              </a:rPr>
              <a:t>Haie</a:t>
            </a:r>
            <a:r>
              <a:rPr lang="fr-FR" sz="1800" dirty="0">
                <a:solidFill>
                  <a:srgbClr val="075045"/>
                </a:solidFill>
                <a:latin typeface="Source Sans Pro" panose="020B0503030403020204" pitchFamily="34" charset="77"/>
              </a:rPr>
              <a:t> dont l’agriculteur </a:t>
            </a:r>
          </a:p>
          <a:p>
            <a:pPr algn="ctr"/>
            <a:r>
              <a:rPr lang="fr-FR" sz="1800" b="1" dirty="0">
                <a:solidFill>
                  <a:srgbClr val="075045"/>
                </a:solidFill>
                <a:latin typeface="Source Sans Pro" panose="020B0503030403020204" pitchFamily="34" charset="77"/>
              </a:rPr>
              <a:t>a la « gestion » </a:t>
            </a:r>
          </a:p>
        </p:txBody>
      </p:sp>
      <p:sp>
        <p:nvSpPr>
          <p:cNvPr id="37" name="Accolade fermante 36">
            <a:extLst>
              <a:ext uri="{FF2B5EF4-FFF2-40B4-BE49-F238E27FC236}">
                <a16:creationId xmlns:a16="http://schemas.microsoft.com/office/drawing/2014/main" id="{5D73E8A2-DF5E-214A-A9F6-7193C0F69BB8}"/>
              </a:ext>
            </a:extLst>
          </p:cNvPr>
          <p:cNvSpPr/>
          <p:nvPr/>
        </p:nvSpPr>
        <p:spPr>
          <a:xfrm rot="16200000">
            <a:off x="5073722" y="1571439"/>
            <a:ext cx="364761" cy="2838021"/>
          </a:xfrm>
          <a:prstGeom prst="rightBrace">
            <a:avLst/>
          </a:prstGeom>
          <a:ln w="28575">
            <a:solidFill>
              <a:srgbClr val="0750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8" name="ZoneTexte 37">
            <a:extLst>
              <a:ext uri="{FF2B5EF4-FFF2-40B4-BE49-F238E27FC236}">
                <a16:creationId xmlns:a16="http://schemas.microsoft.com/office/drawing/2014/main" id="{4ED9588B-552C-AF47-AB11-1099F66FE576}"/>
              </a:ext>
            </a:extLst>
          </p:cNvPr>
          <p:cNvSpPr txBox="1"/>
          <p:nvPr/>
        </p:nvSpPr>
        <p:spPr>
          <a:xfrm>
            <a:off x="3764617" y="2171737"/>
            <a:ext cx="2789331" cy="646331"/>
          </a:xfrm>
          <a:prstGeom prst="rect">
            <a:avLst/>
          </a:prstGeom>
          <a:noFill/>
        </p:spPr>
        <p:txBody>
          <a:bodyPr wrap="square" rtlCol="0">
            <a:spAutoFit/>
          </a:bodyPr>
          <a:lstStyle/>
          <a:p>
            <a:pPr algn="ctr"/>
            <a:r>
              <a:rPr lang="fr-FR" sz="1800" b="1" dirty="0">
                <a:solidFill>
                  <a:srgbClr val="075045"/>
                </a:solidFill>
                <a:latin typeface="Source Sans Pro" panose="020B0503030403020204" pitchFamily="34" charset="77"/>
              </a:rPr>
              <a:t>Haie </a:t>
            </a:r>
            <a:r>
              <a:rPr lang="fr-FR" sz="1800" dirty="0">
                <a:solidFill>
                  <a:srgbClr val="075045"/>
                </a:solidFill>
                <a:latin typeface="Source Sans Pro" panose="020B0503030403020204" pitchFamily="34" charset="77"/>
              </a:rPr>
              <a:t>dont l’agriculteur </a:t>
            </a:r>
          </a:p>
          <a:p>
            <a:pPr algn="ctr"/>
            <a:r>
              <a:rPr lang="fr-FR" sz="1800" b="1" dirty="0">
                <a:solidFill>
                  <a:srgbClr val="075045"/>
                </a:solidFill>
                <a:latin typeface="Source Sans Pro" panose="020B0503030403020204" pitchFamily="34" charset="77"/>
              </a:rPr>
              <a:t>n’a pas la « gestion » </a:t>
            </a:r>
          </a:p>
        </p:txBody>
      </p:sp>
      <p:sp>
        <p:nvSpPr>
          <p:cNvPr id="45" name="Accolade fermante 44">
            <a:extLst>
              <a:ext uri="{FF2B5EF4-FFF2-40B4-BE49-F238E27FC236}">
                <a16:creationId xmlns:a16="http://schemas.microsoft.com/office/drawing/2014/main" id="{4DA61C62-6F98-E24D-BB55-210C70134A76}"/>
              </a:ext>
            </a:extLst>
          </p:cNvPr>
          <p:cNvSpPr/>
          <p:nvPr/>
        </p:nvSpPr>
        <p:spPr>
          <a:xfrm rot="16200000">
            <a:off x="8650094" y="1488662"/>
            <a:ext cx="364761" cy="2838021"/>
          </a:xfrm>
          <a:prstGeom prst="rightBrace">
            <a:avLst/>
          </a:prstGeom>
          <a:ln w="28575">
            <a:solidFill>
              <a:srgbClr val="0750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6" name="ZoneTexte 45">
            <a:extLst>
              <a:ext uri="{FF2B5EF4-FFF2-40B4-BE49-F238E27FC236}">
                <a16:creationId xmlns:a16="http://schemas.microsoft.com/office/drawing/2014/main" id="{64BB44B3-7559-D343-91D5-B0E063FE6F76}"/>
              </a:ext>
            </a:extLst>
          </p:cNvPr>
          <p:cNvSpPr txBox="1"/>
          <p:nvPr/>
        </p:nvSpPr>
        <p:spPr>
          <a:xfrm>
            <a:off x="7437810" y="2171737"/>
            <a:ext cx="2789331" cy="369332"/>
          </a:xfrm>
          <a:prstGeom prst="rect">
            <a:avLst/>
          </a:prstGeom>
          <a:noFill/>
        </p:spPr>
        <p:txBody>
          <a:bodyPr wrap="square" rtlCol="0">
            <a:spAutoFit/>
          </a:bodyPr>
          <a:lstStyle/>
          <a:p>
            <a:pPr algn="ctr"/>
            <a:r>
              <a:rPr lang="fr-FR" sz="1800" b="1" dirty="0">
                <a:solidFill>
                  <a:srgbClr val="075045"/>
                </a:solidFill>
                <a:latin typeface="Source Sans Pro" panose="020B0503030403020204" pitchFamily="34" charset="77"/>
              </a:rPr>
              <a:t>Lisière </a:t>
            </a:r>
            <a:r>
              <a:rPr lang="fr-FR" sz="1800" dirty="0">
                <a:solidFill>
                  <a:srgbClr val="075045"/>
                </a:solidFill>
                <a:latin typeface="Source Sans Pro" panose="020B0503030403020204" pitchFamily="34" charset="77"/>
              </a:rPr>
              <a:t>de bois en interface</a:t>
            </a:r>
          </a:p>
        </p:txBody>
      </p:sp>
      <p:pic>
        <p:nvPicPr>
          <p:cNvPr id="54" name="Image 53">
            <a:extLst>
              <a:ext uri="{FF2B5EF4-FFF2-40B4-BE49-F238E27FC236}">
                <a16:creationId xmlns:a16="http://schemas.microsoft.com/office/drawing/2014/main" id="{5F74EF61-1D2F-7E42-9972-3C9C4B73B701}"/>
              </a:ext>
            </a:extLst>
          </p:cNvPr>
          <p:cNvPicPr>
            <a:picLocks noChangeAspect="1"/>
          </p:cNvPicPr>
          <p:nvPr/>
        </p:nvPicPr>
        <p:blipFill rotWithShape="1">
          <a:blip r:embed="rId3"/>
          <a:srcRect l="36029" r="29184" b="63025"/>
          <a:stretch/>
        </p:blipFill>
        <p:spPr>
          <a:xfrm>
            <a:off x="4005145" y="3172830"/>
            <a:ext cx="2358731" cy="1474029"/>
          </a:xfrm>
          <a:prstGeom prst="rect">
            <a:avLst/>
          </a:prstGeom>
        </p:spPr>
      </p:pic>
      <p:pic>
        <p:nvPicPr>
          <p:cNvPr id="55" name="Image 54">
            <a:extLst>
              <a:ext uri="{FF2B5EF4-FFF2-40B4-BE49-F238E27FC236}">
                <a16:creationId xmlns:a16="http://schemas.microsoft.com/office/drawing/2014/main" id="{C489140A-07CB-3B47-AFBE-3775AA2A4BB9}"/>
              </a:ext>
            </a:extLst>
          </p:cNvPr>
          <p:cNvPicPr>
            <a:picLocks noChangeAspect="1"/>
          </p:cNvPicPr>
          <p:nvPr/>
        </p:nvPicPr>
        <p:blipFill rotWithShape="1">
          <a:blip r:embed="rId4"/>
          <a:srcRect r="65213"/>
          <a:stretch/>
        </p:blipFill>
        <p:spPr>
          <a:xfrm>
            <a:off x="237529" y="3193292"/>
            <a:ext cx="2358731" cy="3986553"/>
          </a:xfrm>
          <a:prstGeom prst="rect">
            <a:avLst/>
          </a:prstGeom>
        </p:spPr>
      </p:pic>
      <p:pic>
        <p:nvPicPr>
          <p:cNvPr id="56" name="Image 55">
            <a:extLst>
              <a:ext uri="{FF2B5EF4-FFF2-40B4-BE49-F238E27FC236}">
                <a16:creationId xmlns:a16="http://schemas.microsoft.com/office/drawing/2014/main" id="{D9AD6D34-7B38-9C41-8089-AE3EEF080C96}"/>
              </a:ext>
            </a:extLst>
          </p:cNvPr>
          <p:cNvPicPr>
            <a:picLocks noChangeAspect="1"/>
          </p:cNvPicPr>
          <p:nvPr/>
        </p:nvPicPr>
        <p:blipFill rotWithShape="1">
          <a:blip r:embed="rId5"/>
          <a:srcRect l="69749" r="-1107" b="63025"/>
          <a:stretch/>
        </p:blipFill>
        <p:spPr>
          <a:xfrm>
            <a:off x="7769353" y="3042822"/>
            <a:ext cx="2126242" cy="1474029"/>
          </a:xfrm>
          <a:prstGeom prst="rect">
            <a:avLst/>
          </a:prstGeom>
        </p:spPr>
      </p:pic>
      <p:sp>
        <p:nvSpPr>
          <p:cNvPr id="53" name="Flèche droite rayée 52">
            <a:extLst>
              <a:ext uri="{FF2B5EF4-FFF2-40B4-BE49-F238E27FC236}">
                <a16:creationId xmlns:a16="http://schemas.microsoft.com/office/drawing/2014/main" id="{ED29E3E1-0851-CC4E-9416-7C75A44F88CD}"/>
              </a:ext>
            </a:extLst>
          </p:cNvPr>
          <p:cNvSpPr/>
          <p:nvPr/>
        </p:nvSpPr>
        <p:spPr>
          <a:xfrm rot="5400000">
            <a:off x="8026314" y="1160350"/>
            <a:ext cx="1562882" cy="378688"/>
          </a:xfrm>
          <a:prstGeom prst="stripedRightArrow">
            <a:avLst/>
          </a:prstGeom>
          <a:solidFill>
            <a:srgbClr val="07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Flèche droite rayée 57">
            <a:extLst>
              <a:ext uri="{FF2B5EF4-FFF2-40B4-BE49-F238E27FC236}">
                <a16:creationId xmlns:a16="http://schemas.microsoft.com/office/drawing/2014/main" id="{55D429E6-FAB8-7F48-AECC-4065CE7A9DDD}"/>
              </a:ext>
            </a:extLst>
          </p:cNvPr>
          <p:cNvSpPr/>
          <p:nvPr/>
        </p:nvSpPr>
        <p:spPr>
          <a:xfrm rot="5400000">
            <a:off x="4467261" y="1138514"/>
            <a:ext cx="1636634" cy="378688"/>
          </a:xfrm>
          <a:prstGeom prst="stripedRightArrow">
            <a:avLst/>
          </a:prstGeom>
          <a:solidFill>
            <a:srgbClr val="07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Flèche droite rayée 58">
            <a:extLst>
              <a:ext uri="{FF2B5EF4-FFF2-40B4-BE49-F238E27FC236}">
                <a16:creationId xmlns:a16="http://schemas.microsoft.com/office/drawing/2014/main" id="{F495094A-5CB6-FB47-91A6-F49CBDD110E9}"/>
              </a:ext>
            </a:extLst>
          </p:cNvPr>
          <p:cNvSpPr/>
          <p:nvPr/>
        </p:nvSpPr>
        <p:spPr>
          <a:xfrm rot="5400000">
            <a:off x="780257" y="1120294"/>
            <a:ext cx="1636635" cy="378690"/>
          </a:xfrm>
          <a:prstGeom prst="stripedRightArrow">
            <a:avLst/>
          </a:prstGeom>
          <a:solidFill>
            <a:srgbClr val="07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ZoneTexte 62">
            <a:extLst>
              <a:ext uri="{FF2B5EF4-FFF2-40B4-BE49-F238E27FC236}">
                <a16:creationId xmlns:a16="http://schemas.microsoft.com/office/drawing/2014/main" id="{36CEEB46-6668-2E42-BB86-3734335528FE}"/>
              </a:ext>
            </a:extLst>
          </p:cNvPr>
          <p:cNvSpPr txBox="1"/>
          <p:nvPr/>
        </p:nvSpPr>
        <p:spPr>
          <a:xfrm>
            <a:off x="399590" y="375925"/>
            <a:ext cx="2465212" cy="338554"/>
          </a:xfrm>
          <a:prstGeom prst="rect">
            <a:avLst/>
          </a:prstGeom>
          <a:solidFill>
            <a:srgbClr val="075045"/>
          </a:solidFill>
        </p:spPr>
        <p:txBody>
          <a:bodyPr wrap="square" rtlCol="0">
            <a:spAutoFit/>
          </a:bodyPr>
          <a:lstStyle/>
          <a:p>
            <a:pPr algn="ctr"/>
            <a:r>
              <a:rPr lang="fr-FR" sz="1600" b="1" dirty="0">
                <a:solidFill>
                  <a:schemeClr val="bg1"/>
                </a:solidFill>
                <a:latin typeface="Source Sans Pro" panose="020B0503030403020204" pitchFamily="34" charset="77"/>
              </a:rPr>
              <a:t>Pondération 1</a:t>
            </a:r>
          </a:p>
        </p:txBody>
      </p:sp>
      <p:sp>
        <p:nvSpPr>
          <p:cNvPr id="64" name="ZoneTexte 63">
            <a:extLst>
              <a:ext uri="{FF2B5EF4-FFF2-40B4-BE49-F238E27FC236}">
                <a16:creationId xmlns:a16="http://schemas.microsoft.com/office/drawing/2014/main" id="{A0EEA167-CF2A-8C41-801D-F115EB3CA4A4}"/>
              </a:ext>
            </a:extLst>
          </p:cNvPr>
          <p:cNvSpPr txBox="1"/>
          <p:nvPr/>
        </p:nvSpPr>
        <p:spPr>
          <a:xfrm>
            <a:off x="4113300" y="381559"/>
            <a:ext cx="2465212" cy="338554"/>
          </a:xfrm>
          <a:prstGeom prst="rect">
            <a:avLst/>
          </a:prstGeom>
          <a:solidFill>
            <a:srgbClr val="075045"/>
          </a:solidFill>
        </p:spPr>
        <p:txBody>
          <a:bodyPr wrap="square" rtlCol="0">
            <a:spAutoFit/>
          </a:bodyPr>
          <a:lstStyle/>
          <a:p>
            <a:pPr algn="ctr"/>
            <a:r>
              <a:rPr lang="fr-FR" sz="1600" b="1" dirty="0">
                <a:solidFill>
                  <a:schemeClr val="bg1"/>
                </a:solidFill>
                <a:latin typeface="Source Sans Pro" panose="020B0503030403020204" pitchFamily="34" charset="77"/>
              </a:rPr>
              <a:t>Pondération 0,5</a:t>
            </a:r>
          </a:p>
        </p:txBody>
      </p:sp>
      <p:sp>
        <p:nvSpPr>
          <p:cNvPr id="65" name="ZoneTexte 64">
            <a:extLst>
              <a:ext uri="{FF2B5EF4-FFF2-40B4-BE49-F238E27FC236}">
                <a16:creationId xmlns:a16="http://schemas.microsoft.com/office/drawing/2014/main" id="{4A4B9F1B-1915-A240-8BB5-6068FBE591D0}"/>
              </a:ext>
            </a:extLst>
          </p:cNvPr>
          <p:cNvSpPr txBox="1"/>
          <p:nvPr/>
        </p:nvSpPr>
        <p:spPr>
          <a:xfrm>
            <a:off x="7561083" y="375925"/>
            <a:ext cx="2465212" cy="338554"/>
          </a:xfrm>
          <a:prstGeom prst="rect">
            <a:avLst/>
          </a:prstGeom>
          <a:solidFill>
            <a:srgbClr val="075045"/>
          </a:solidFill>
        </p:spPr>
        <p:txBody>
          <a:bodyPr wrap="square" rtlCol="0">
            <a:spAutoFit/>
          </a:bodyPr>
          <a:lstStyle/>
          <a:p>
            <a:pPr algn="ctr"/>
            <a:r>
              <a:rPr lang="fr-FR" sz="1600" b="1" dirty="0">
                <a:solidFill>
                  <a:schemeClr val="bg1"/>
                </a:solidFill>
                <a:latin typeface="Source Sans Pro" panose="020B0503030403020204" pitchFamily="34" charset="77"/>
              </a:rPr>
              <a:t>Pondération 0,5</a:t>
            </a:r>
          </a:p>
        </p:txBody>
      </p:sp>
      <p:sp>
        <p:nvSpPr>
          <p:cNvPr id="21" name="ZoneTexte 20">
            <a:extLst>
              <a:ext uri="{FF2B5EF4-FFF2-40B4-BE49-F238E27FC236}">
                <a16:creationId xmlns:a16="http://schemas.microsoft.com/office/drawing/2014/main" id="{F5B18A41-1DBB-E944-9F0D-98EED410F2C0}"/>
              </a:ext>
            </a:extLst>
          </p:cNvPr>
          <p:cNvSpPr txBox="1"/>
          <p:nvPr/>
        </p:nvSpPr>
        <p:spPr>
          <a:xfrm>
            <a:off x="3764617" y="5260787"/>
            <a:ext cx="6130978" cy="1481031"/>
          </a:xfrm>
          <a:prstGeom prst="rect">
            <a:avLst/>
          </a:prstGeom>
          <a:noFill/>
        </p:spPr>
        <p:txBody>
          <a:bodyPr wrap="square" lIns="64630" tIns="32314" rIns="64630" bIns="32314" rtlCol="0">
            <a:spAutoFit/>
          </a:bodyPr>
          <a:lstStyle/>
          <a:p>
            <a:r>
              <a:rPr lang="fr-FR" sz="1600" b="1" dirty="0">
                <a:solidFill>
                  <a:srgbClr val="075045"/>
                </a:solidFill>
                <a:latin typeface="Source Sans Pro"/>
                <a:cs typeface="Source Sans Pro"/>
              </a:rPr>
              <a:t>Formule de calcul densité de haies ml/ha: </a:t>
            </a:r>
          </a:p>
          <a:p>
            <a:endParaRPr lang="fr-FR" sz="1600" b="1" dirty="0">
              <a:solidFill>
                <a:srgbClr val="075045"/>
              </a:solidFill>
              <a:latin typeface="Source Sans Pro"/>
              <a:cs typeface="Source Sans Pro"/>
            </a:endParaRPr>
          </a:p>
          <a:p>
            <a:r>
              <a:rPr lang="fr-FR" sz="2000" dirty="0">
                <a:solidFill>
                  <a:srgbClr val="075045"/>
                </a:solidFill>
                <a:latin typeface="Source Sans Pro"/>
                <a:cs typeface="Source Sans Pro"/>
              </a:rPr>
              <a:t>= ((total linéaire en gestion x pond 1)+ (total linéaire non en gestion x pond 0,5) + (total linéaire lisière x pond 0,5) /total surface SAU</a:t>
            </a:r>
            <a:endParaRPr lang="fr-FR" sz="2000" b="1" dirty="0">
              <a:solidFill>
                <a:srgbClr val="075045"/>
              </a:solidFill>
              <a:latin typeface="Source Sans Pro"/>
              <a:cs typeface="Source Sans Pro"/>
            </a:endParaRPr>
          </a:p>
        </p:txBody>
      </p:sp>
    </p:spTree>
    <p:extLst>
      <p:ext uri="{BB962C8B-B14F-4D97-AF65-F5344CB8AC3E}">
        <p14:creationId xmlns:p14="http://schemas.microsoft.com/office/powerpoint/2010/main" val="1460976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ccolade fermante 30">
            <a:extLst>
              <a:ext uri="{FF2B5EF4-FFF2-40B4-BE49-F238E27FC236}">
                <a16:creationId xmlns:a16="http://schemas.microsoft.com/office/drawing/2014/main" id="{69CA4B89-F252-904D-A7AC-D4B44CD302E0}"/>
              </a:ext>
            </a:extLst>
          </p:cNvPr>
          <p:cNvSpPr/>
          <p:nvPr/>
        </p:nvSpPr>
        <p:spPr>
          <a:xfrm rot="16200000">
            <a:off x="1416195" y="1562720"/>
            <a:ext cx="364761" cy="2838021"/>
          </a:xfrm>
          <a:prstGeom prst="rightBrace">
            <a:avLst/>
          </a:prstGeom>
          <a:ln w="28575">
            <a:solidFill>
              <a:srgbClr val="0750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ZoneTexte 31">
            <a:extLst>
              <a:ext uri="{FF2B5EF4-FFF2-40B4-BE49-F238E27FC236}">
                <a16:creationId xmlns:a16="http://schemas.microsoft.com/office/drawing/2014/main" id="{3190C679-4F5B-5B42-B226-47ABD7445C0A}"/>
              </a:ext>
            </a:extLst>
          </p:cNvPr>
          <p:cNvSpPr txBox="1"/>
          <p:nvPr/>
        </p:nvSpPr>
        <p:spPr>
          <a:xfrm>
            <a:off x="237529" y="2127955"/>
            <a:ext cx="2789331" cy="646331"/>
          </a:xfrm>
          <a:prstGeom prst="rect">
            <a:avLst/>
          </a:prstGeom>
          <a:noFill/>
        </p:spPr>
        <p:txBody>
          <a:bodyPr wrap="square" rtlCol="0">
            <a:spAutoFit/>
          </a:bodyPr>
          <a:lstStyle/>
          <a:p>
            <a:pPr algn="ctr"/>
            <a:r>
              <a:rPr lang="fr-FR" sz="1800" b="1" dirty="0">
                <a:solidFill>
                  <a:srgbClr val="075045"/>
                </a:solidFill>
                <a:latin typeface="Source Sans Pro" panose="020B0503030403020204" pitchFamily="34" charset="77"/>
              </a:rPr>
              <a:t>Haie</a:t>
            </a:r>
            <a:r>
              <a:rPr lang="fr-FR" sz="1800" dirty="0">
                <a:solidFill>
                  <a:srgbClr val="075045"/>
                </a:solidFill>
                <a:latin typeface="Source Sans Pro" panose="020B0503030403020204" pitchFamily="34" charset="77"/>
              </a:rPr>
              <a:t> dont l’agriculteur </a:t>
            </a:r>
          </a:p>
          <a:p>
            <a:pPr algn="ctr"/>
            <a:r>
              <a:rPr lang="fr-FR" sz="1800" b="1" dirty="0">
                <a:solidFill>
                  <a:srgbClr val="075045"/>
                </a:solidFill>
                <a:latin typeface="Source Sans Pro" panose="020B0503030403020204" pitchFamily="34" charset="77"/>
              </a:rPr>
              <a:t>a la « gestion » </a:t>
            </a:r>
          </a:p>
        </p:txBody>
      </p:sp>
      <p:sp>
        <p:nvSpPr>
          <p:cNvPr id="37" name="Accolade fermante 36">
            <a:extLst>
              <a:ext uri="{FF2B5EF4-FFF2-40B4-BE49-F238E27FC236}">
                <a16:creationId xmlns:a16="http://schemas.microsoft.com/office/drawing/2014/main" id="{5D73E8A2-DF5E-214A-A9F6-7193C0F69BB8}"/>
              </a:ext>
            </a:extLst>
          </p:cNvPr>
          <p:cNvSpPr/>
          <p:nvPr/>
        </p:nvSpPr>
        <p:spPr>
          <a:xfrm rot="16200000">
            <a:off x="5073722" y="1571439"/>
            <a:ext cx="364761" cy="2838021"/>
          </a:xfrm>
          <a:prstGeom prst="rightBrace">
            <a:avLst/>
          </a:prstGeom>
          <a:ln w="28575">
            <a:solidFill>
              <a:srgbClr val="0750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8" name="ZoneTexte 37">
            <a:extLst>
              <a:ext uri="{FF2B5EF4-FFF2-40B4-BE49-F238E27FC236}">
                <a16:creationId xmlns:a16="http://schemas.microsoft.com/office/drawing/2014/main" id="{4ED9588B-552C-AF47-AB11-1099F66FE576}"/>
              </a:ext>
            </a:extLst>
          </p:cNvPr>
          <p:cNvSpPr txBox="1"/>
          <p:nvPr/>
        </p:nvSpPr>
        <p:spPr>
          <a:xfrm>
            <a:off x="3764617" y="2171737"/>
            <a:ext cx="2789331" cy="646331"/>
          </a:xfrm>
          <a:prstGeom prst="rect">
            <a:avLst/>
          </a:prstGeom>
          <a:noFill/>
        </p:spPr>
        <p:txBody>
          <a:bodyPr wrap="square" rtlCol="0">
            <a:spAutoFit/>
          </a:bodyPr>
          <a:lstStyle/>
          <a:p>
            <a:pPr algn="ctr"/>
            <a:r>
              <a:rPr lang="fr-FR" sz="1800" b="1" dirty="0">
                <a:solidFill>
                  <a:srgbClr val="075045"/>
                </a:solidFill>
                <a:latin typeface="Source Sans Pro" panose="020B0503030403020204" pitchFamily="34" charset="77"/>
              </a:rPr>
              <a:t>Haie </a:t>
            </a:r>
            <a:r>
              <a:rPr lang="fr-FR" sz="1800" dirty="0">
                <a:solidFill>
                  <a:srgbClr val="075045"/>
                </a:solidFill>
                <a:latin typeface="Source Sans Pro" panose="020B0503030403020204" pitchFamily="34" charset="77"/>
              </a:rPr>
              <a:t>dont l’agriculteur </a:t>
            </a:r>
          </a:p>
          <a:p>
            <a:pPr algn="ctr"/>
            <a:r>
              <a:rPr lang="fr-FR" sz="1800" b="1" dirty="0">
                <a:solidFill>
                  <a:srgbClr val="075045"/>
                </a:solidFill>
                <a:latin typeface="Source Sans Pro" panose="020B0503030403020204" pitchFamily="34" charset="77"/>
              </a:rPr>
              <a:t>n’a pas la « gestion » </a:t>
            </a:r>
          </a:p>
        </p:txBody>
      </p:sp>
      <p:sp>
        <p:nvSpPr>
          <p:cNvPr id="45" name="Accolade fermante 44">
            <a:extLst>
              <a:ext uri="{FF2B5EF4-FFF2-40B4-BE49-F238E27FC236}">
                <a16:creationId xmlns:a16="http://schemas.microsoft.com/office/drawing/2014/main" id="{4DA61C62-6F98-E24D-BB55-210C70134A76}"/>
              </a:ext>
            </a:extLst>
          </p:cNvPr>
          <p:cNvSpPr/>
          <p:nvPr/>
        </p:nvSpPr>
        <p:spPr>
          <a:xfrm rot="16200000">
            <a:off x="8650094" y="1488662"/>
            <a:ext cx="364761" cy="2838021"/>
          </a:xfrm>
          <a:prstGeom prst="rightBrace">
            <a:avLst/>
          </a:prstGeom>
          <a:ln w="28575">
            <a:solidFill>
              <a:srgbClr val="0750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6" name="ZoneTexte 45">
            <a:extLst>
              <a:ext uri="{FF2B5EF4-FFF2-40B4-BE49-F238E27FC236}">
                <a16:creationId xmlns:a16="http://schemas.microsoft.com/office/drawing/2014/main" id="{64BB44B3-7559-D343-91D5-B0E063FE6F76}"/>
              </a:ext>
            </a:extLst>
          </p:cNvPr>
          <p:cNvSpPr txBox="1"/>
          <p:nvPr/>
        </p:nvSpPr>
        <p:spPr>
          <a:xfrm>
            <a:off x="7437810" y="2171737"/>
            <a:ext cx="2789331" cy="369332"/>
          </a:xfrm>
          <a:prstGeom prst="rect">
            <a:avLst/>
          </a:prstGeom>
          <a:noFill/>
        </p:spPr>
        <p:txBody>
          <a:bodyPr wrap="square" rtlCol="0">
            <a:spAutoFit/>
          </a:bodyPr>
          <a:lstStyle/>
          <a:p>
            <a:pPr algn="ctr"/>
            <a:r>
              <a:rPr lang="fr-FR" sz="1800" b="1" dirty="0">
                <a:solidFill>
                  <a:srgbClr val="075045"/>
                </a:solidFill>
                <a:latin typeface="Source Sans Pro" panose="020B0503030403020204" pitchFamily="34" charset="77"/>
              </a:rPr>
              <a:t>Lisière </a:t>
            </a:r>
            <a:r>
              <a:rPr lang="fr-FR" sz="1800" dirty="0">
                <a:solidFill>
                  <a:srgbClr val="075045"/>
                </a:solidFill>
                <a:latin typeface="Source Sans Pro" panose="020B0503030403020204" pitchFamily="34" charset="77"/>
              </a:rPr>
              <a:t>de bois en interface</a:t>
            </a:r>
          </a:p>
        </p:txBody>
      </p:sp>
      <p:pic>
        <p:nvPicPr>
          <p:cNvPr id="54" name="Image 53">
            <a:extLst>
              <a:ext uri="{FF2B5EF4-FFF2-40B4-BE49-F238E27FC236}">
                <a16:creationId xmlns:a16="http://schemas.microsoft.com/office/drawing/2014/main" id="{5F74EF61-1D2F-7E42-9972-3C9C4B73B701}"/>
              </a:ext>
            </a:extLst>
          </p:cNvPr>
          <p:cNvPicPr>
            <a:picLocks noChangeAspect="1"/>
          </p:cNvPicPr>
          <p:nvPr/>
        </p:nvPicPr>
        <p:blipFill rotWithShape="1">
          <a:blip r:embed="rId3"/>
          <a:srcRect l="36029" r="29184" b="63025"/>
          <a:stretch/>
        </p:blipFill>
        <p:spPr>
          <a:xfrm>
            <a:off x="4005145" y="3172830"/>
            <a:ext cx="2358731" cy="1474029"/>
          </a:xfrm>
          <a:prstGeom prst="rect">
            <a:avLst/>
          </a:prstGeom>
        </p:spPr>
      </p:pic>
      <p:pic>
        <p:nvPicPr>
          <p:cNvPr id="55" name="Image 54">
            <a:extLst>
              <a:ext uri="{FF2B5EF4-FFF2-40B4-BE49-F238E27FC236}">
                <a16:creationId xmlns:a16="http://schemas.microsoft.com/office/drawing/2014/main" id="{C489140A-07CB-3B47-AFBE-3775AA2A4BB9}"/>
              </a:ext>
            </a:extLst>
          </p:cNvPr>
          <p:cNvPicPr>
            <a:picLocks noChangeAspect="1"/>
          </p:cNvPicPr>
          <p:nvPr/>
        </p:nvPicPr>
        <p:blipFill rotWithShape="1">
          <a:blip r:embed="rId4"/>
          <a:srcRect r="65213"/>
          <a:stretch/>
        </p:blipFill>
        <p:spPr>
          <a:xfrm>
            <a:off x="237529" y="3193292"/>
            <a:ext cx="2358731" cy="3986553"/>
          </a:xfrm>
          <a:prstGeom prst="rect">
            <a:avLst/>
          </a:prstGeom>
        </p:spPr>
      </p:pic>
      <p:pic>
        <p:nvPicPr>
          <p:cNvPr id="56" name="Image 55">
            <a:extLst>
              <a:ext uri="{FF2B5EF4-FFF2-40B4-BE49-F238E27FC236}">
                <a16:creationId xmlns:a16="http://schemas.microsoft.com/office/drawing/2014/main" id="{D9AD6D34-7B38-9C41-8089-AE3EEF080C96}"/>
              </a:ext>
            </a:extLst>
          </p:cNvPr>
          <p:cNvPicPr>
            <a:picLocks noChangeAspect="1"/>
          </p:cNvPicPr>
          <p:nvPr/>
        </p:nvPicPr>
        <p:blipFill rotWithShape="1">
          <a:blip r:embed="rId5"/>
          <a:srcRect l="69749" r="-1107" b="63025"/>
          <a:stretch/>
        </p:blipFill>
        <p:spPr>
          <a:xfrm>
            <a:off x="7769353" y="3042822"/>
            <a:ext cx="2126242" cy="1474029"/>
          </a:xfrm>
          <a:prstGeom prst="rect">
            <a:avLst/>
          </a:prstGeom>
        </p:spPr>
      </p:pic>
      <p:sp>
        <p:nvSpPr>
          <p:cNvPr id="53" name="Flèche droite rayée 52">
            <a:extLst>
              <a:ext uri="{FF2B5EF4-FFF2-40B4-BE49-F238E27FC236}">
                <a16:creationId xmlns:a16="http://schemas.microsoft.com/office/drawing/2014/main" id="{ED29E3E1-0851-CC4E-9416-7C75A44F88CD}"/>
              </a:ext>
            </a:extLst>
          </p:cNvPr>
          <p:cNvSpPr/>
          <p:nvPr/>
        </p:nvSpPr>
        <p:spPr>
          <a:xfrm rot="5400000">
            <a:off x="7999028" y="1157170"/>
            <a:ext cx="1562882" cy="378688"/>
          </a:xfrm>
          <a:prstGeom prst="stripedRightArrow">
            <a:avLst/>
          </a:prstGeom>
          <a:solidFill>
            <a:srgbClr val="07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Flèche droite rayée 57">
            <a:extLst>
              <a:ext uri="{FF2B5EF4-FFF2-40B4-BE49-F238E27FC236}">
                <a16:creationId xmlns:a16="http://schemas.microsoft.com/office/drawing/2014/main" id="{55D429E6-FAB8-7F48-AECC-4065CE7A9DDD}"/>
              </a:ext>
            </a:extLst>
          </p:cNvPr>
          <p:cNvSpPr/>
          <p:nvPr/>
        </p:nvSpPr>
        <p:spPr>
          <a:xfrm rot="5400000">
            <a:off x="4437786" y="1120294"/>
            <a:ext cx="1636634" cy="378688"/>
          </a:xfrm>
          <a:prstGeom prst="stripedRightArrow">
            <a:avLst/>
          </a:prstGeom>
          <a:solidFill>
            <a:srgbClr val="07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Flèche droite rayée 58">
            <a:extLst>
              <a:ext uri="{FF2B5EF4-FFF2-40B4-BE49-F238E27FC236}">
                <a16:creationId xmlns:a16="http://schemas.microsoft.com/office/drawing/2014/main" id="{F495094A-5CB6-FB47-91A6-F49CBDD110E9}"/>
              </a:ext>
            </a:extLst>
          </p:cNvPr>
          <p:cNvSpPr/>
          <p:nvPr/>
        </p:nvSpPr>
        <p:spPr>
          <a:xfrm rot="5400000">
            <a:off x="780257" y="1120294"/>
            <a:ext cx="1636635" cy="378690"/>
          </a:xfrm>
          <a:prstGeom prst="stripedRightArrow">
            <a:avLst/>
          </a:prstGeom>
          <a:solidFill>
            <a:srgbClr val="07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ZoneTexte 59">
            <a:extLst>
              <a:ext uri="{FF2B5EF4-FFF2-40B4-BE49-F238E27FC236}">
                <a16:creationId xmlns:a16="http://schemas.microsoft.com/office/drawing/2014/main" id="{AC144FEE-029A-A447-829A-3045E5F11EE8}"/>
              </a:ext>
            </a:extLst>
          </p:cNvPr>
          <p:cNvSpPr txBox="1"/>
          <p:nvPr/>
        </p:nvSpPr>
        <p:spPr>
          <a:xfrm>
            <a:off x="4088736" y="891073"/>
            <a:ext cx="2465212" cy="338554"/>
          </a:xfrm>
          <a:prstGeom prst="rect">
            <a:avLst/>
          </a:prstGeom>
          <a:solidFill>
            <a:schemeClr val="bg1">
              <a:lumMod val="65000"/>
            </a:schemeClr>
          </a:solidFill>
        </p:spPr>
        <p:txBody>
          <a:bodyPr wrap="square" rtlCol="0">
            <a:spAutoFit/>
          </a:bodyPr>
          <a:lstStyle/>
          <a:p>
            <a:pPr algn="ctr"/>
            <a:r>
              <a:rPr lang="fr-FR" sz="1600" b="1" dirty="0">
                <a:solidFill>
                  <a:schemeClr val="bg1"/>
                </a:solidFill>
                <a:latin typeface="Source Sans Pro" panose="020B0503030403020204" pitchFamily="34" charset="77"/>
              </a:rPr>
              <a:t>Largeur = 10 m</a:t>
            </a:r>
          </a:p>
        </p:txBody>
      </p:sp>
      <p:sp>
        <p:nvSpPr>
          <p:cNvPr id="61" name="ZoneTexte 60">
            <a:extLst>
              <a:ext uri="{FF2B5EF4-FFF2-40B4-BE49-F238E27FC236}">
                <a16:creationId xmlns:a16="http://schemas.microsoft.com/office/drawing/2014/main" id="{62D07680-0FCF-FF40-95FE-A24483000D37}"/>
              </a:ext>
            </a:extLst>
          </p:cNvPr>
          <p:cNvSpPr txBox="1"/>
          <p:nvPr/>
        </p:nvSpPr>
        <p:spPr>
          <a:xfrm>
            <a:off x="7561083" y="891073"/>
            <a:ext cx="2465212" cy="338554"/>
          </a:xfrm>
          <a:prstGeom prst="rect">
            <a:avLst/>
          </a:prstGeom>
          <a:solidFill>
            <a:schemeClr val="bg1">
              <a:lumMod val="65000"/>
            </a:schemeClr>
          </a:solidFill>
        </p:spPr>
        <p:txBody>
          <a:bodyPr wrap="square" rtlCol="0">
            <a:spAutoFit/>
          </a:bodyPr>
          <a:lstStyle/>
          <a:p>
            <a:pPr algn="ctr"/>
            <a:r>
              <a:rPr lang="fr-FR" sz="1600" b="1" dirty="0">
                <a:solidFill>
                  <a:schemeClr val="bg1"/>
                </a:solidFill>
                <a:latin typeface="Source Sans Pro" panose="020B0503030403020204" pitchFamily="34" charset="77"/>
              </a:rPr>
              <a:t>Largeur = 1,8 m</a:t>
            </a:r>
          </a:p>
        </p:txBody>
      </p:sp>
      <p:sp>
        <p:nvSpPr>
          <p:cNvPr id="62" name="ZoneTexte 61">
            <a:extLst>
              <a:ext uri="{FF2B5EF4-FFF2-40B4-BE49-F238E27FC236}">
                <a16:creationId xmlns:a16="http://schemas.microsoft.com/office/drawing/2014/main" id="{F590E792-107E-B844-92BE-0784D5C39125}"/>
              </a:ext>
            </a:extLst>
          </p:cNvPr>
          <p:cNvSpPr txBox="1"/>
          <p:nvPr/>
        </p:nvSpPr>
        <p:spPr>
          <a:xfrm>
            <a:off x="399590" y="891073"/>
            <a:ext cx="2465212" cy="338554"/>
          </a:xfrm>
          <a:prstGeom prst="rect">
            <a:avLst/>
          </a:prstGeom>
          <a:solidFill>
            <a:schemeClr val="bg1">
              <a:lumMod val="65000"/>
            </a:schemeClr>
          </a:solidFill>
        </p:spPr>
        <p:txBody>
          <a:bodyPr wrap="square" rtlCol="0">
            <a:spAutoFit/>
          </a:bodyPr>
          <a:lstStyle/>
          <a:p>
            <a:pPr algn="ctr"/>
            <a:r>
              <a:rPr lang="fr-FR" sz="1600" b="1" dirty="0">
                <a:solidFill>
                  <a:schemeClr val="bg1"/>
                </a:solidFill>
                <a:latin typeface="Source Sans Pro" panose="020B0503030403020204" pitchFamily="34" charset="77"/>
              </a:rPr>
              <a:t>Largeur = 10 m</a:t>
            </a:r>
          </a:p>
        </p:txBody>
      </p:sp>
      <p:sp>
        <p:nvSpPr>
          <p:cNvPr id="63" name="ZoneTexte 62">
            <a:extLst>
              <a:ext uri="{FF2B5EF4-FFF2-40B4-BE49-F238E27FC236}">
                <a16:creationId xmlns:a16="http://schemas.microsoft.com/office/drawing/2014/main" id="{36CEEB46-6668-2E42-BB86-3734335528FE}"/>
              </a:ext>
            </a:extLst>
          </p:cNvPr>
          <p:cNvSpPr txBox="1"/>
          <p:nvPr/>
        </p:nvSpPr>
        <p:spPr>
          <a:xfrm>
            <a:off x="399590" y="375925"/>
            <a:ext cx="2465212" cy="338554"/>
          </a:xfrm>
          <a:prstGeom prst="rect">
            <a:avLst/>
          </a:prstGeom>
          <a:solidFill>
            <a:srgbClr val="075045"/>
          </a:solidFill>
        </p:spPr>
        <p:txBody>
          <a:bodyPr wrap="square" rtlCol="0">
            <a:spAutoFit/>
          </a:bodyPr>
          <a:lstStyle/>
          <a:p>
            <a:pPr algn="ctr"/>
            <a:r>
              <a:rPr lang="fr-FR" sz="1600" b="1" dirty="0">
                <a:solidFill>
                  <a:schemeClr val="bg1"/>
                </a:solidFill>
                <a:latin typeface="Source Sans Pro" panose="020B0503030403020204" pitchFamily="34" charset="77"/>
              </a:rPr>
              <a:t>Pondération 1</a:t>
            </a:r>
          </a:p>
        </p:txBody>
      </p:sp>
      <p:sp>
        <p:nvSpPr>
          <p:cNvPr id="64" name="ZoneTexte 63">
            <a:extLst>
              <a:ext uri="{FF2B5EF4-FFF2-40B4-BE49-F238E27FC236}">
                <a16:creationId xmlns:a16="http://schemas.microsoft.com/office/drawing/2014/main" id="{A0EEA167-CF2A-8C41-801D-F115EB3CA4A4}"/>
              </a:ext>
            </a:extLst>
          </p:cNvPr>
          <p:cNvSpPr txBox="1"/>
          <p:nvPr/>
        </p:nvSpPr>
        <p:spPr>
          <a:xfrm>
            <a:off x="4113300" y="381559"/>
            <a:ext cx="2465212" cy="338554"/>
          </a:xfrm>
          <a:prstGeom prst="rect">
            <a:avLst/>
          </a:prstGeom>
          <a:solidFill>
            <a:srgbClr val="075045"/>
          </a:solidFill>
        </p:spPr>
        <p:txBody>
          <a:bodyPr wrap="square" rtlCol="0">
            <a:spAutoFit/>
          </a:bodyPr>
          <a:lstStyle/>
          <a:p>
            <a:pPr algn="ctr"/>
            <a:r>
              <a:rPr lang="fr-FR" sz="1600" b="1" dirty="0">
                <a:solidFill>
                  <a:schemeClr val="bg1"/>
                </a:solidFill>
                <a:latin typeface="Source Sans Pro" panose="020B0503030403020204" pitchFamily="34" charset="77"/>
              </a:rPr>
              <a:t>Pondération 0,5</a:t>
            </a:r>
          </a:p>
        </p:txBody>
      </p:sp>
      <p:sp>
        <p:nvSpPr>
          <p:cNvPr id="65" name="ZoneTexte 64">
            <a:extLst>
              <a:ext uri="{FF2B5EF4-FFF2-40B4-BE49-F238E27FC236}">
                <a16:creationId xmlns:a16="http://schemas.microsoft.com/office/drawing/2014/main" id="{4A4B9F1B-1915-A240-8BB5-6068FBE591D0}"/>
              </a:ext>
            </a:extLst>
          </p:cNvPr>
          <p:cNvSpPr txBox="1"/>
          <p:nvPr/>
        </p:nvSpPr>
        <p:spPr>
          <a:xfrm>
            <a:off x="7561083" y="375925"/>
            <a:ext cx="2465212" cy="338554"/>
          </a:xfrm>
          <a:prstGeom prst="rect">
            <a:avLst/>
          </a:prstGeom>
          <a:solidFill>
            <a:srgbClr val="075045"/>
          </a:solidFill>
        </p:spPr>
        <p:txBody>
          <a:bodyPr wrap="square" rtlCol="0">
            <a:spAutoFit/>
          </a:bodyPr>
          <a:lstStyle/>
          <a:p>
            <a:pPr algn="ctr"/>
            <a:r>
              <a:rPr lang="fr-FR" sz="1600" b="1" dirty="0">
                <a:solidFill>
                  <a:schemeClr val="bg1"/>
                </a:solidFill>
                <a:latin typeface="Source Sans Pro" panose="020B0503030403020204" pitchFamily="34" charset="77"/>
              </a:rPr>
              <a:t>Pondération 1</a:t>
            </a:r>
          </a:p>
        </p:txBody>
      </p:sp>
      <p:sp>
        <p:nvSpPr>
          <p:cNvPr id="21" name="ZoneTexte 20">
            <a:extLst>
              <a:ext uri="{FF2B5EF4-FFF2-40B4-BE49-F238E27FC236}">
                <a16:creationId xmlns:a16="http://schemas.microsoft.com/office/drawing/2014/main" id="{F5B18A41-1DBB-E944-9F0D-98EED410F2C0}"/>
              </a:ext>
            </a:extLst>
          </p:cNvPr>
          <p:cNvSpPr txBox="1"/>
          <p:nvPr/>
        </p:nvSpPr>
        <p:spPr>
          <a:xfrm>
            <a:off x="3837092" y="5260787"/>
            <a:ext cx="4590888" cy="1542587"/>
          </a:xfrm>
          <a:prstGeom prst="rect">
            <a:avLst/>
          </a:prstGeom>
          <a:noFill/>
        </p:spPr>
        <p:txBody>
          <a:bodyPr wrap="square" lIns="64630" tIns="32314" rIns="64630" bIns="32314" rtlCol="0">
            <a:spAutoFit/>
          </a:bodyPr>
          <a:lstStyle/>
          <a:p>
            <a:r>
              <a:rPr lang="fr-FR" sz="1600" b="1" dirty="0">
                <a:solidFill>
                  <a:srgbClr val="075045"/>
                </a:solidFill>
                <a:latin typeface="Source Sans Pro"/>
                <a:cs typeface="Source Sans Pro"/>
              </a:rPr>
              <a:t>Formule de calcul % IAE / SAU : </a:t>
            </a:r>
          </a:p>
          <a:p>
            <a:endParaRPr lang="fr-FR" sz="1600" b="1" dirty="0">
              <a:solidFill>
                <a:srgbClr val="075045"/>
              </a:solidFill>
              <a:latin typeface="Source Sans Pro"/>
              <a:cs typeface="Source Sans Pro"/>
            </a:endParaRPr>
          </a:p>
          <a:p>
            <a:r>
              <a:rPr lang="fr-FR" sz="1600" dirty="0">
                <a:solidFill>
                  <a:srgbClr val="075045"/>
                </a:solidFill>
                <a:latin typeface="Source Sans Pro"/>
                <a:cs typeface="Source Sans Pro"/>
              </a:rPr>
              <a:t>= ((total linéaire en gestion x 10 m x pond 1)/10 000 + (total linéaire non en gestion x 10 m x pond 0,5)/10 000 + (total linéaire lisière x 1,8 m x pond 1)/10 000) / total surface SAU</a:t>
            </a:r>
            <a:endParaRPr lang="fr-FR" sz="1600" b="1" dirty="0">
              <a:solidFill>
                <a:srgbClr val="075045"/>
              </a:solidFill>
              <a:latin typeface="Source Sans Pro"/>
              <a:cs typeface="Source Sans Pro"/>
            </a:endParaRPr>
          </a:p>
        </p:txBody>
      </p:sp>
    </p:spTree>
    <p:extLst>
      <p:ext uri="{BB962C8B-B14F-4D97-AF65-F5344CB8AC3E}">
        <p14:creationId xmlns:p14="http://schemas.microsoft.com/office/powerpoint/2010/main" val="5264884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DC573D66-3468-9F4E-8BDE-837E3D56A647}"/>
              </a:ext>
            </a:extLst>
          </p:cNvPr>
          <p:cNvSpPr>
            <a:spLocks noGrp="1"/>
          </p:cNvSpPr>
          <p:nvPr>
            <p:ph idx="1"/>
          </p:nvPr>
        </p:nvSpPr>
        <p:spPr>
          <a:xfrm>
            <a:off x="2729121" y="283558"/>
            <a:ext cx="7541427" cy="4997151"/>
          </a:xfrm>
        </p:spPr>
        <p:txBody>
          <a:bodyPr>
            <a:noAutofit/>
          </a:bodyPr>
          <a:lstStyle/>
          <a:p>
            <a:pPr marL="0" indent="0" algn="ctr">
              <a:buNone/>
            </a:pPr>
            <a:endParaRPr lang="fr-FR" sz="2000" dirty="0">
              <a:latin typeface="Source Sans Pro" panose="020B0503030403020204" pitchFamily="34" charset="77"/>
            </a:endParaRPr>
          </a:p>
          <a:p>
            <a:pPr marL="0" indent="0" algn="ctr">
              <a:buNone/>
            </a:pPr>
            <a:r>
              <a:rPr lang="fr-FR" sz="2000" dirty="0">
                <a:latin typeface="Source Sans Pro" panose="020B0503030403020204" pitchFamily="34" charset="77"/>
              </a:rPr>
              <a:t>Paule Pointereau</a:t>
            </a:r>
          </a:p>
          <a:p>
            <a:pPr marL="0" indent="0" algn="ctr">
              <a:buNone/>
            </a:pPr>
            <a:r>
              <a:rPr lang="fr-FR" sz="2000" u="sng" dirty="0">
                <a:latin typeface="Source Sans Pro" panose="020B0503030403020204" pitchFamily="34" charset="77"/>
                <a:hlinkClick r:id="rId3"/>
              </a:rPr>
              <a:t>paule.pointereau@afac-agroforesteries.fr</a:t>
            </a:r>
            <a:endParaRPr lang="fr-FR" sz="2000" dirty="0">
              <a:latin typeface="Source Sans Pro" panose="020B0503030403020204" pitchFamily="34" charset="77"/>
            </a:endParaRPr>
          </a:p>
          <a:p>
            <a:pPr marL="0" indent="0" algn="ctr">
              <a:buNone/>
            </a:pPr>
            <a:endParaRPr lang="fr-FR" sz="2000" dirty="0">
              <a:latin typeface="Source Sans Pro" panose="020B0503030403020204" pitchFamily="34" charset="77"/>
            </a:endParaRPr>
          </a:p>
          <a:p>
            <a:pPr marL="0" indent="0" algn="ctr">
              <a:buNone/>
            </a:pPr>
            <a:r>
              <a:rPr lang="fr-FR" sz="2000" dirty="0">
                <a:latin typeface="Source Sans Pro" panose="020B0503030403020204" pitchFamily="34" charset="77"/>
              </a:rPr>
              <a:t>Catherine </a:t>
            </a:r>
            <a:r>
              <a:rPr lang="fr-FR" sz="2000" dirty="0" err="1">
                <a:latin typeface="Source Sans Pro" panose="020B0503030403020204" pitchFamily="34" charset="77"/>
              </a:rPr>
              <a:t>Moret</a:t>
            </a:r>
            <a:endParaRPr lang="fr-FR" sz="2000" dirty="0">
              <a:latin typeface="Source Sans Pro" panose="020B0503030403020204" pitchFamily="34" charset="77"/>
            </a:endParaRPr>
          </a:p>
          <a:p>
            <a:pPr marL="0" indent="0" algn="ctr">
              <a:buNone/>
            </a:pPr>
            <a:r>
              <a:rPr lang="fr-FR" sz="2000" u="sng" dirty="0">
                <a:latin typeface="Source Sans Pro" panose="020B0503030403020204" pitchFamily="34" charset="77"/>
                <a:hlinkClick r:id="rId4"/>
              </a:rPr>
              <a:t>catherine.moret@afac-agroforesteries.fr</a:t>
            </a:r>
            <a:endParaRPr lang="fr-FR" sz="2000" dirty="0">
              <a:latin typeface="Source Sans Pro" panose="020B0503030403020204" pitchFamily="34" charset="77"/>
            </a:endParaRPr>
          </a:p>
          <a:p>
            <a:pPr marL="0" indent="0" algn="ctr">
              <a:buNone/>
            </a:pPr>
            <a:endParaRPr lang="fr-FR" sz="2000" dirty="0">
              <a:latin typeface="Source Sans Pro" panose="020B0503030403020204" pitchFamily="34" charset="77"/>
            </a:endParaRPr>
          </a:p>
          <a:p>
            <a:pPr marL="0" indent="0" algn="ctr">
              <a:buNone/>
            </a:pPr>
            <a:endParaRPr lang="fr-FR" sz="2000" dirty="0">
              <a:latin typeface="Source Sans Pro" panose="020B0503030403020204" pitchFamily="34" charset="77"/>
            </a:endParaRPr>
          </a:p>
          <a:p>
            <a:pPr marL="0" indent="0">
              <a:buNone/>
            </a:pPr>
            <a:r>
              <a:rPr lang="fr-FR" sz="2000" dirty="0">
                <a:latin typeface="Source Sans Pro" panose="020B0503030403020204" pitchFamily="34" charset="77"/>
              </a:rPr>
              <a:t>Plus d’informations sur l’</a:t>
            </a:r>
            <a:r>
              <a:rPr lang="fr-FR" sz="2400" b="1" dirty="0" err="1">
                <a:latin typeface="Source Sans Pro" panose="020B0503030403020204" pitchFamily="34" charset="77"/>
              </a:rPr>
              <a:t>Afac-Agroforesteries</a:t>
            </a:r>
            <a:r>
              <a:rPr lang="fr-FR" sz="2000" dirty="0">
                <a:latin typeface="Source Sans Pro" panose="020B0503030403020204" pitchFamily="34" charset="77"/>
              </a:rPr>
              <a:t> sur :</a:t>
            </a:r>
          </a:p>
          <a:p>
            <a:pPr marL="0" indent="0">
              <a:buNone/>
            </a:pPr>
            <a:r>
              <a:rPr lang="fr-FR" sz="2000" dirty="0">
                <a:latin typeface="Source Sans Pro" panose="020B0503030403020204" pitchFamily="34" charset="77"/>
              </a:rPr>
              <a:t> </a:t>
            </a:r>
            <a:r>
              <a:rPr lang="fr-FR" sz="2000" u="sng" dirty="0">
                <a:latin typeface="Source Sans Pro" panose="020B0503030403020204" pitchFamily="34" charset="77"/>
                <a:hlinkClick r:id="rId5"/>
              </a:rPr>
              <a:t>http://afac-agroforesteries.fr</a:t>
            </a:r>
            <a:endParaRPr lang="fr-FR" sz="2000" u="sng" dirty="0">
              <a:latin typeface="Source Sans Pro" panose="020B0503030403020204" pitchFamily="34" charset="77"/>
            </a:endParaRPr>
          </a:p>
          <a:p>
            <a:pPr marL="0" indent="0">
              <a:buNone/>
            </a:pPr>
            <a:endParaRPr lang="fr-FR" sz="2000" u="sng" dirty="0">
              <a:latin typeface="Source Sans Pro" panose="020B0503030403020204" pitchFamily="34" charset="77"/>
            </a:endParaRPr>
          </a:p>
          <a:p>
            <a:pPr marL="0" indent="0">
              <a:buNone/>
            </a:pPr>
            <a:r>
              <a:rPr lang="fr-FR" sz="2000" dirty="0">
                <a:latin typeface="Source Sans Pro" panose="020B0503030403020204" pitchFamily="34" charset="77"/>
              </a:rPr>
              <a:t>Plus d’informations sur le </a:t>
            </a:r>
            <a:r>
              <a:rPr lang="fr-FR" sz="2400" b="1" dirty="0">
                <a:latin typeface="Source Sans Pro" panose="020B0503030403020204" pitchFamily="34" charset="77"/>
              </a:rPr>
              <a:t>Label Haie </a:t>
            </a:r>
            <a:r>
              <a:rPr lang="fr-FR" sz="2000" dirty="0">
                <a:latin typeface="Source Sans Pro" panose="020B0503030403020204" pitchFamily="34" charset="77"/>
              </a:rPr>
              <a:t>:</a:t>
            </a:r>
          </a:p>
          <a:p>
            <a:r>
              <a:rPr lang="fr-FR" sz="2000" dirty="0">
                <a:latin typeface="Source Sans Pro" panose="020B0503030403020204" pitchFamily="34" charset="77"/>
              </a:rPr>
              <a:t>- le dossier de presse du lancement du label, le 4 octobre 2019 :  </a:t>
            </a:r>
            <a:r>
              <a:rPr lang="fr-FR" sz="2000" dirty="0">
                <a:latin typeface="Source Sans Pro" panose="020B0503030403020204" pitchFamily="34" charset="77"/>
                <a:hlinkClick r:id="rId6"/>
              </a:rPr>
              <a:t>https://afac-agroforesteries.fr/wp-content/uploads/2019/10/DP_labelhaie-VF.pdf</a:t>
            </a:r>
            <a:r>
              <a:rPr lang="fr-FR" sz="2000" dirty="0">
                <a:latin typeface="Source Sans Pro" panose="020B0503030403020204" pitchFamily="34" charset="77"/>
              </a:rPr>
              <a:t> ,</a:t>
            </a:r>
          </a:p>
          <a:p>
            <a:r>
              <a:rPr lang="fr-FR" sz="2000" dirty="0">
                <a:latin typeface="Source Sans Pro" panose="020B0503030403020204" pitchFamily="34" charset="77"/>
              </a:rPr>
              <a:t>- la vidéo de présentation récemment réalisée par l’</a:t>
            </a:r>
            <a:r>
              <a:rPr lang="fr-FR" sz="2000" dirty="0" err="1">
                <a:latin typeface="Source Sans Pro" panose="020B0503030403020204" pitchFamily="34" charset="77"/>
              </a:rPr>
              <a:t>Afac</a:t>
            </a:r>
            <a:r>
              <a:rPr lang="fr-FR" sz="2000" dirty="0">
                <a:latin typeface="Source Sans Pro" panose="020B0503030403020204" pitchFamily="34" charset="77"/>
              </a:rPr>
              <a:t> </a:t>
            </a:r>
            <a:r>
              <a:rPr lang="fr-FR" sz="2000" dirty="0">
                <a:latin typeface="Source Sans Pro" panose="020B0503030403020204" pitchFamily="34" charset="77"/>
                <a:hlinkClick r:id="rId7"/>
              </a:rPr>
              <a:t>https://www.youtube.com/watch?v=ru2Jr7_EzlU</a:t>
            </a:r>
            <a:endParaRPr lang="fr-FR" sz="2000" dirty="0">
              <a:latin typeface="Source Sans Pro" panose="020B0503030403020204" pitchFamily="34" charset="77"/>
            </a:endParaRPr>
          </a:p>
          <a:p>
            <a:r>
              <a:rPr lang="fr-FR" sz="2000" dirty="0">
                <a:latin typeface="Source Sans Pro" panose="020B0503030403020204" pitchFamily="34" charset="77"/>
              </a:rPr>
              <a:t>- le webinaire de présentation approfondie du Label Haie : </a:t>
            </a:r>
            <a:r>
              <a:rPr lang="fr-FR" sz="2000" dirty="0">
                <a:latin typeface="Source Sans Pro" panose="020B0503030403020204" pitchFamily="34" charset="77"/>
                <a:hlinkClick r:id="rId8"/>
              </a:rPr>
              <a:t>https://www.youtube.com/watch?v=x4_TUJoh_MU</a:t>
            </a:r>
            <a:endParaRPr lang="fr-FR" sz="2000" dirty="0">
              <a:latin typeface="Source Sans Pro" panose="020B0503030403020204" pitchFamily="34" charset="77"/>
            </a:endParaRPr>
          </a:p>
          <a:p>
            <a:pPr marL="0" indent="0">
              <a:buNone/>
            </a:pPr>
            <a:endParaRPr lang="fr-FR" sz="2000" u="sng" dirty="0">
              <a:latin typeface="Source Sans Pro" panose="020B0503030403020204" pitchFamily="34" charset="77"/>
            </a:endParaRPr>
          </a:p>
          <a:p>
            <a:pPr marL="0" indent="0">
              <a:buNone/>
            </a:pPr>
            <a:endParaRPr lang="fr-FR" sz="2000" u="sng" dirty="0">
              <a:latin typeface="Source Sans Pro" panose="020B0503030403020204" pitchFamily="34" charset="77"/>
            </a:endParaRPr>
          </a:p>
          <a:p>
            <a:pPr marL="0" indent="0">
              <a:buNone/>
            </a:pPr>
            <a:endParaRPr lang="fr-FR" sz="2000" dirty="0">
              <a:latin typeface="Source Sans Pro" panose="020B0503030403020204" pitchFamily="34" charset="77"/>
            </a:endParaRPr>
          </a:p>
          <a:p>
            <a:pPr marL="0" indent="0" algn="ctr">
              <a:buNone/>
            </a:pPr>
            <a:endParaRPr lang="fr-FR" sz="2000" dirty="0">
              <a:latin typeface="Source Sans Pro" panose="020B0503030403020204" pitchFamily="34" charset="77"/>
            </a:endParaRPr>
          </a:p>
        </p:txBody>
      </p:sp>
      <p:sp>
        <p:nvSpPr>
          <p:cNvPr id="6" name="Rectangle 5">
            <a:extLst>
              <a:ext uri="{FF2B5EF4-FFF2-40B4-BE49-F238E27FC236}">
                <a16:creationId xmlns:a16="http://schemas.microsoft.com/office/drawing/2014/main" id="{1D21EAAB-7610-DB44-9413-E6F8719502E6}"/>
              </a:ext>
            </a:extLst>
          </p:cNvPr>
          <p:cNvSpPr/>
          <p:nvPr/>
        </p:nvSpPr>
        <p:spPr>
          <a:xfrm>
            <a:off x="0"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Google Shape;85;p3">
            <a:extLst>
              <a:ext uri="{FF2B5EF4-FFF2-40B4-BE49-F238E27FC236}">
                <a16:creationId xmlns:a16="http://schemas.microsoft.com/office/drawing/2014/main" id="{0BB0348E-55DD-7648-85F3-9109166CC1FE}"/>
              </a:ext>
            </a:extLst>
          </p:cNvPr>
          <p:cNvSpPr txBox="1">
            <a:spLocks/>
          </p:cNvSpPr>
          <p:nvPr/>
        </p:nvSpPr>
        <p:spPr>
          <a:xfrm>
            <a:off x="193964" y="678060"/>
            <a:ext cx="2091404" cy="255824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dirty="0">
                <a:solidFill>
                  <a:srgbClr val="075045"/>
                </a:solidFill>
                <a:latin typeface="Source Sans Pro" panose="020B0503030403020204" pitchFamily="34" charset="77"/>
              </a:rPr>
              <a:t>Vos contacts à </a:t>
            </a:r>
            <a:r>
              <a:rPr lang="fr-FR" sz="2200" dirty="0">
                <a:solidFill>
                  <a:srgbClr val="075045"/>
                </a:solidFill>
                <a:latin typeface="Source Sans Pro" panose="020B0503030403020204" pitchFamily="34" charset="77"/>
              </a:rPr>
              <a:t>l’</a:t>
            </a:r>
            <a:r>
              <a:rPr lang="fr-FR" sz="2200" dirty="0" err="1">
                <a:solidFill>
                  <a:srgbClr val="075045"/>
                </a:solidFill>
                <a:latin typeface="Source Sans Pro" panose="020B0503030403020204" pitchFamily="34" charset="77"/>
              </a:rPr>
              <a:t>Afac</a:t>
            </a:r>
            <a:r>
              <a:rPr lang="fr-FR" sz="2200" dirty="0">
                <a:solidFill>
                  <a:srgbClr val="075045"/>
                </a:solidFill>
                <a:latin typeface="Source Sans Pro" panose="020B0503030403020204" pitchFamily="34" charset="77"/>
              </a:rPr>
              <a:t>-Agroforesteries</a:t>
            </a:r>
          </a:p>
          <a:p>
            <a:endParaRPr lang="fr-FR" sz="2400" dirty="0">
              <a:solidFill>
                <a:srgbClr val="075045"/>
              </a:solidFill>
              <a:latin typeface="Source Sans Pro" panose="020B0503030403020204" pitchFamily="34" charset="77"/>
            </a:endParaRPr>
          </a:p>
        </p:txBody>
      </p:sp>
    </p:spTree>
    <p:extLst>
      <p:ext uri="{BB962C8B-B14F-4D97-AF65-F5344CB8AC3E}">
        <p14:creationId xmlns:p14="http://schemas.microsoft.com/office/powerpoint/2010/main" val="1653258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4EC4575-8237-E447-B413-55EF42881540}"/>
              </a:ext>
            </a:extLst>
          </p:cNvPr>
          <p:cNvSpPr>
            <a:spLocks noGrp="1"/>
          </p:cNvSpPr>
          <p:nvPr>
            <p:ph type="body" sz="quarter" idx="21"/>
          </p:nvPr>
        </p:nvSpPr>
        <p:spPr>
          <a:xfrm>
            <a:off x="753035" y="1395711"/>
            <a:ext cx="8239360" cy="5532213"/>
          </a:xfrm>
        </p:spPr>
        <p:txBody>
          <a:bodyPr>
            <a:normAutofit fontScale="25000" lnSpcReduction="20000"/>
          </a:bodyPr>
          <a:lstStyle/>
          <a:p>
            <a:pPr>
              <a:defRPr/>
            </a:pPr>
            <a:r>
              <a:rPr sz="5800" dirty="0"/>
              <a:t>Dossier </a:t>
            </a:r>
            <a:r>
              <a:rPr sz="5800" dirty="0" err="1"/>
              <a:t>notif</a:t>
            </a:r>
            <a:r>
              <a:rPr sz="5800" dirty="0"/>
              <a:t>. Europe/  PSE = pour actions allant au-delà de la ligne de base. Pour les haies : gestion durable, référentiel précis, contrôlable : </a:t>
            </a:r>
            <a:r>
              <a:rPr sz="5800" dirty="0">
                <a:solidFill>
                  <a:srgbClr val="7030A0"/>
                </a:solidFill>
              </a:rPr>
              <a:t>Label Haie </a:t>
            </a:r>
          </a:p>
          <a:p>
            <a:pPr>
              <a:defRPr/>
            </a:pPr>
            <a:r>
              <a:rPr sz="5800" dirty="0">
                <a:solidFill>
                  <a:srgbClr val="7030A0"/>
                </a:solidFill>
              </a:rPr>
              <a:t>Engagement obligatoire </a:t>
            </a:r>
            <a:r>
              <a:rPr sz="5800" dirty="0"/>
              <a:t>pour toute exploitation avec volet paysager. Sans minimum linéaire</a:t>
            </a:r>
          </a:p>
          <a:p>
            <a:pPr>
              <a:defRPr/>
            </a:pPr>
            <a:r>
              <a:rPr sz="5800" dirty="0"/>
              <a:t>Mais exigence limitée sur RMC :  </a:t>
            </a:r>
            <a:r>
              <a:rPr sz="5800" dirty="0">
                <a:solidFill>
                  <a:srgbClr val="7030A0"/>
                </a:solidFill>
              </a:rPr>
              <a:t>NIV 1</a:t>
            </a:r>
            <a:r>
              <a:rPr sz="5800" dirty="0"/>
              <a:t> au plus tard d’ici la fin des 5 ans (Sinon remboursement au solde/volet paysager)</a:t>
            </a:r>
          </a:p>
          <a:p>
            <a:pPr>
              <a:defRPr/>
            </a:pPr>
            <a:r>
              <a:rPr sz="5800" dirty="0"/>
              <a:t>Aide Agence : 70 %</a:t>
            </a:r>
          </a:p>
          <a:p>
            <a:pPr lvl="1">
              <a:defRPr/>
            </a:pPr>
            <a:r>
              <a:rPr lang="fr-FR" sz="5800" b="1" u="sng" dirty="0"/>
              <a:t>Si OGC</a:t>
            </a:r>
            <a:r>
              <a:rPr lang="fr-FR" sz="5800" b="1" dirty="0"/>
              <a:t>, à l’échelle du territoire de projet</a:t>
            </a:r>
          </a:p>
          <a:p>
            <a:pPr lvl="1">
              <a:defRPr/>
            </a:pPr>
            <a:r>
              <a:rPr lang="fr-FR" sz="5800" b="1" dirty="0"/>
              <a:t>À la structure porteuse</a:t>
            </a:r>
          </a:p>
          <a:p>
            <a:pPr lvl="1">
              <a:defRPr/>
            </a:pPr>
            <a:r>
              <a:rPr lang="fr-FR" sz="5800" b="1" dirty="0"/>
              <a:t>De tous les frais correspondants : animation, PDGH, labellisation/certification agriculteur, formations (relais, auditeur, animateur OCG, référent régional), prestations internes ou externes, </a:t>
            </a:r>
          </a:p>
          <a:p>
            <a:pPr lvl="1">
              <a:defRPr/>
            </a:pPr>
            <a:r>
              <a:rPr lang="fr-FR" sz="5800" b="1" dirty="0"/>
              <a:t>Intégration dans le dossier PSE  </a:t>
            </a:r>
            <a:r>
              <a:rPr lang="fr-FR" sz="5800" b="1" spc="-6" dirty="0">
                <a:solidFill>
                  <a:srgbClr val="7030A0"/>
                </a:solidFill>
              </a:rPr>
              <a:t>(dépôt &lt; 31/05/2021) </a:t>
            </a:r>
          </a:p>
        </p:txBody>
      </p:sp>
      <p:sp>
        <p:nvSpPr>
          <p:cNvPr id="3" name="Espace réservé du texte 2">
            <a:extLst>
              <a:ext uri="{FF2B5EF4-FFF2-40B4-BE49-F238E27FC236}">
                <a16:creationId xmlns:a16="http://schemas.microsoft.com/office/drawing/2014/main" id="{3FA73065-BEF8-294A-AEA9-0DAAC40B8946}"/>
              </a:ext>
            </a:extLst>
          </p:cNvPr>
          <p:cNvSpPr>
            <a:spLocks noGrp="1"/>
          </p:cNvSpPr>
          <p:nvPr>
            <p:ph type="body" sz="quarter" idx="14"/>
          </p:nvPr>
        </p:nvSpPr>
        <p:spPr>
          <a:xfrm>
            <a:off x="2393158" y="323851"/>
            <a:ext cx="5545137" cy="792163"/>
          </a:xfrm>
        </p:spPr>
        <p:txBody>
          <a:bodyPr/>
          <a:lstStyle/>
          <a:p>
            <a:pPr algn="ctr">
              <a:defRPr/>
            </a:pPr>
            <a:r>
              <a:rPr dirty="0"/>
              <a:t>LABEL HAIE</a:t>
            </a:r>
          </a:p>
        </p:txBody>
      </p:sp>
      <p:pic>
        <p:nvPicPr>
          <p:cNvPr id="19460" name="Image 3">
            <a:extLst>
              <a:ext uri="{FF2B5EF4-FFF2-40B4-BE49-F238E27FC236}">
                <a16:creationId xmlns:a16="http://schemas.microsoft.com/office/drawing/2014/main" id="{CE97A5B6-BA52-7C48-B030-6FF1AD0C06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2395" y="4356101"/>
            <a:ext cx="13938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895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51628E-5F1E-E447-8CE2-3750BC3B26E0}"/>
              </a:ext>
            </a:extLst>
          </p:cNvPr>
          <p:cNvSpPr/>
          <p:nvPr/>
        </p:nvSpPr>
        <p:spPr>
          <a:xfrm>
            <a:off x="0" y="0"/>
            <a:ext cx="10691813" cy="3779837"/>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Google Shape;91;p4">
            <a:extLst>
              <a:ext uri="{FF2B5EF4-FFF2-40B4-BE49-F238E27FC236}">
                <a16:creationId xmlns:a16="http://schemas.microsoft.com/office/drawing/2014/main" id="{4768AAE0-F3B3-EB4E-88BD-F237F0C47C2E}"/>
              </a:ext>
            </a:extLst>
          </p:cNvPr>
          <p:cNvSpPr txBox="1">
            <a:spLocks/>
          </p:cNvSpPr>
          <p:nvPr/>
        </p:nvSpPr>
        <p:spPr>
          <a:xfrm>
            <a:off x="385455" y="955308"/>
            <a:ext cx="8839688" cy="1356120"/>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pPr>
              <a:lnSpc>
                <a:spcPct val="100000"/>
              </a:lnSpc>
              <a:spcBef>
                <a:spcPts val="0"/>
              </a:spcBef>
              <a:buClr>
                <a:srgbClr val="000000"/>
              </a:buClr>
              <a:buSzPts val="2600"/>
            </a:pPr>
            <a:r>
              <a:rPr lang="fr-FR" sz="4677" b="1" dirty="0">
                <a:solidFill>
                  <a:srgbClr val="075045"/>
                </a:solidFill>
                <a:latin typeface="Roboto"/>
                <a:ea typeface="Roboto"/>
                <a:cs typeface="Roboto"/>
                <a:sym typeface="Roboto"/>
              </a:rPr>
              <a:t>Présentation du Label Haie</a:t>
            </a:r>
          </a:p>
        </p:txBody>
      </p:sp>
      <p:pic>
        <p:nvPicPr>
          <p:cNvPr id="13" name="Image 12">
            <a:extLst>
              <a:ext uri="{FF2B5EF4-FFF2-40B4-BE49-F238E27FC236}">
                <a16:creationId xmlns:a16="http://schemas.microsoft.com/office/drawing/2014/main" id="{FCEFD6D9-E9FE-484F-8607-4A5208E3CE12}"/>
              </a:ext>
            </a:extLst>
          </p:cNvPr>
          <p:cNvPicPr>
            <a:picLocks noChangeAspect="1"/>
          </p:cNvPicPr>
          <p:nvPr/>
        </p:nvPicPr>
        <p:blipFill>
          <a:blip r:embed="rId3"/>
          <a:stretch>
            <a:fillRect/>
          </a:stretch>
        </p:blipFill>
        <p:spPr>
          <a:xfrm>
            <a:off x="1583634" y="4034210"/>
            <a:ext cx="7765773" cy="3132973"/>
          </a:xfrm>
          <a:prstGeom prst="rect">
            <a:avLst/>
          </a:prstGeom>
        </p:spPr>
      </p:pic>
      <p:pic>
        <p:nvPicPr>
          <p:cNvPr id="3" name="Image 2" descr="label-haie_logo-baseline-enligne-couleur copi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454" y="1871405"/>
            <a:ext cx="5032459" cy="1520380"/>
          </a:xfrm>
          <a:prstGeom prst="rect">
            <a:avLst/>
          </a:prstGeom>
        </p:spPr>
      </p:pic>
    </p:spTree>
    <p:extLst>
      <p:ext uri="{BB962C8B-B14F-4D97-AF65-F5344CB8AC3E}">
        <p14:creationId xmlns:p14="http://schemas.microsoft.com/office/powerpoint/2010/main" val="3675762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51628E-5F1E-E447-8CE2-3750BC3B26E0}"/>
              </a:ext>
            </a:extLst>
          </p:cNvPr>
          <p:cNvSpPr/>
          <p:nvPr/>
        </p:nvSpPr>
        <p:spPr>
          <a:xfrm>
            <a:off x="1"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Google Shape;85;p3">
            <a:extLst>
              <a:ext uri="{FF2B5EF4-FFF2-40B4-BE49-F238E27FC236}">
                <a16:creationId xmlns:a16="http://schemas.microsoft.com/office/drawing/2014/main" id="{DF27342F-3A90-0547-B5BB-0B3253C78A8F}"/>
              </a:ext>
            </a:extLst>
          </p:cNvPr>
          <p:cNvSpPr txBox="1">
            <a:spLocks/>
          </p:cNvSpPr>
          <p:nvPr/>
        </p:nvSpPr>
        <p:spPr>
          <a:xfrm>
            <a:off x="29072" y="693049"/>
            <a:ext cx="2390487" cy="6727081"/>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dirty="0">
                <a:solidFill>
                  <a:srgbClr val="075045"/>
                </a:solidFill>
                <a:latin typeface="Source Sans Pro" panose="020B0503030403020204" pitchFamily="34" charset="77"/>
              </a:rPr>
              <a:t>Un label pour </a:t>
            </a:r>
            <a:r>
              <a:rPr lang="fr-FR" sz="2400" b="1" dirty="0">
                <a:solidFill>
                  <a:srgbClr val="075045"/>
                </a:solidFill>
                <a:latin typeface="Source Sans Pro" panose="020B0503030403020204" pitchFamily="34" charset="77"/>
              </a:rPr>
              <a:t>restaurer les haies en France</a:t>
            </a:r>
          </a:p>
          <a:p>
            <a:endParaRPr lang="fr-FR" sz="2400" dirty="0">
              <a:solidFill>
                <a:srgbClr val="075045"/>
              </a:solidFill>
              <a:latin typeface="Source Sans Pro" panose="020B0503030403020204" pitchFamily="34" charset="77"/>
            </a:endParaRPr>
          </a:p>
          <a:p>
            <a:r>
              <a:rPr lang="fr-FR" sz="2400" dirty="0">
                <a:solidFill>
                  <a:srgbClr val="075045"/>
                </a:solidFill>
                <a:latin typeface="Source Sans Pro" panose="020B0503030403020204" pitchFamily="34" charset="77"/>
              </a:rPr>
              <a:t>C’est enjeu national pour tous les services écosystémiques rendus par la haie.</a:t>
            </a:r>
          </a:p>
        </p:txBody>
      </p:sp>
      <p:pic>
        <p:nvPicPr>
          <p:cNvPr id="5" name="Image 4">
            <a:extLst>
              <a:ext uri="{FF2B5EF4-FFF2-40B4-BE49-F238E27FC236}">
                <a16:creationId xmlns:a16="http://schemas.microsoft.com/office/drawing/2014/main" id="{02B3201F-B4E3-5046-9720-1F81ACE49288}"/>
              </a:ext>
            </a:extLst>
          </p:cNvPr>
          <p:cNvPicPr>
            <a:picLocks noChangeAspect="1"/>
          </p:cNvPicPr>
          <p:nvPr/>
        </p:nvPicPr>
        <p:blipFill>
          <a:blip r:embed="rId3"/>
          <a:stretch>
            <a:fillRect/>
          </a:stretch>
        </p:blipFill>
        <p:spPr>
          <a:xfrm>
            <a:off x="2757501" y="0"/>
            <a:ext cx="7509193" cy="7559675"/>
          </a:xfrm>
          <a:prstGeom prst="rect">
            <a:avLst/>
          </a:prstGeom>
        </p:spPr>
      </p:pic>
    </p:spTree>
    <p:extLst>
      <p:ext uri="{BB962C8B-B14F-4D97-AF65-F5344CB8AC3E}">
        <p14:creationId xmlns:p14="http://schemas.microsoft.com/office/powerpoint/2010/main" val="819100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800DE9-56DA-8742-8F38-8E727235ED34}"/>
              </a:ext>
            </a:extLst>
          </p:cNvPr>
          <p:cNvSpPr/>
          <p:nvPr/>
        </p:nvSpPr>
        <p:spPr>
          <a:xfrm>
            <a:off x="5808130" y="890376"/>
            <a:ext cx="4883684" cy="4876530"/>
          </a:xfrm>
          <a:prstGeom prst="rect">
            <a:avLst/>
          </a:prstGeom>
        </p:spPr>
        <p:txBody>
          <a:bodyPr wrap="square" lIns="74487" tIns="37244" rIns="74487" bIns="37244">
            <a:spAutoFit/>
          </a:bodyPr>
          <a:lstStyle/>
          <a:p>
            <a:r>
              <a:rPr lang="fr-FR" sz="2000" b="1" dirty="0">
                <a:solidFill>
                  <a:srgbClr val="075045"/>
                </a:solidFill>
                <a:latin typeface="Source Sans Pro"/>
                <a:cs typeface="Source Sans Pro"/>
              </a:rPr>
              <a:t>Quelles sont les caractéristiques d’une haie en bon état écologique ?</a:t>
            </a:r>
          </a:p>
          <a:p>
            <a:r>
              <a:rPr lang="fr-FR" sz="2000" b="1" dirty="0">
                <a:solidFill>
                  <a:srgbClr val="075045"/>
                </a:solidFill>
                <a:latin typeface="Source Sans Pro"/>
                <a:cs typeface="Source Sans Pro"/>
              </a:rPr>
              <a:t> </a:t>
            </a:r>
          </a:p>
          <a:p>
            <a:pPr marL="342900" lvl="0" indent="-342900">
              <a:buFont typeface="Arial"/>
              <a:buChar char="•"/>
            </a:pPr>
            <a:r>
              <a:rPr lang="fr-FR" sz="1800" dirty="0">
                <a:solidFill>
                  <a:srgbClr val="075045"/>
                </a:solidFill>
                <a:latin typeface="Source Sans Pro"/>
                <a:cs typeface="Source Sans Pro"/>
              </a:rPr>
              <a:t>Une haie avec une </a:t>
            </a:r>
            <a:r>
              <a:rPr lang="fr-FR" sz="1800" b="1" dirty="0">
                <a:solidFill>
                  <a:srgbClr val="075045"/>
                </a:solidFill>
                <a:latin typeface="Source Sans Pro"/>
                <a:cs typeface="Source Sans Pro"/>
              </a:rPr>
              <a:t>embase large</a:t>
            </a:r>
            <a:r>
              <a:rPr lang="fr-FR" sz="1800" dirty="0">
                <a:solidFill>
                  <a:srgbClr val="075045"/>
                </a:solidFill>
                <a:latin typeface="Source Sans Pro"/>
                <a:cs typeface="Source Sans Pro"/>
              </a:rPr>
              <a:t>, une </a:t>
            </a:r>
            <a:r>
              <a:rPr lang="fr-FR" sz="1800" b="1" dirty="0">
                <a:solidFill>
                  <a:srgbClr val="075045"/>
                </a:solidFill>
                <a:latin typeface="Source Sans Pro"/>
                <a:cs typeface="Source Sans Pro"/>
              </a:rPr>
              <a:t>bande enherbée </a:t>
            </a:r>
            <a:r>
              <a:rPr lang="fr-FR" sz="1800" dirty="0">
                <a:solidFill>
                  <a:srgbClr val="075045"/>
                </a:solidFill>
                <a:latin typeface="Source Sans Pro"/>
                <a:cs typeface="Source Sans Pro"/>
              </a:rPr>
              <a:t>à son pied, une bonne </a:t>
            </a:r>
            <a:r>
              <a:rPr lang="fr-FR" sz="1800" b="1" dirty="0">
                <a:solidFill>
                  <a:srgbClr val="075045"/>
                </a:solidFill>
                <a:latin typeface="Source Sans Pro"/>
                <a:cs typeface="Source Sans Pro"/>
              </a:rPr>
              <a:t>largeur de canopée</a:t>
            </a:r>
            <a:r>
              <a:rPr lang="fr-FR" sz="1800" dirty="0">
                <a:solidFill>
                  <a:srgbClr val="075045"/>
                </a:solidFill>
                <a:latin typeface="Source Sans Pro"/>
                <a:cs typeface="Source Sans Pro"/>
              </a:rPr>
              <a:t>, une densité et une </a:t>
            </a:r>
            <a:r>
              <a:rPr lang="fr-FR" sz="1800" b="1" dirty="0">
                <a:solidFill>
                  <a:srgbClr val="075045"/>
                </a:solidFill>
                <a:latin typeface="Source Sans Pro"/>
                <a:cs typeface="Source Sans Pro"/>
              </a:rPr>
              <a:t>continuité dans les étages </a:t>
            </a:r>
            <a:r>
              <a:rPr lang="fr-FR" sz="1800" dirty="0">
                <a:solidFill>
                  <a:srgbClr val="075045"/>
                </a:solidFill>
                <a:latin typeface="Source Sans Pro"/>
                <a:cs typeface="Source Sans Pro"/>
              </a:rPr>
              <a:t>de végétation ;</a:t>
            </a:r>
          </a:p>
          <a:p>
            <a:pPr marL="342900" lvl="0" indent="-342900">
              <a:buFont typeface="Arial"/>
              <a:buChar char="•"/>
            </a:pPr>
            <a:r>
              <a:rPr lang="fr-FR" sz="1800" dirty="0">
                <a:solidFill>
                  <a:srgbClr val="075045"/>
                </a:solidFill>
                <a:latin typeface="Source Sans Pro"/>
                <a:cs typeface="Source Sans Pro"/>
              </a:rPr>
              <a:t>Une haie avec un </a:t>
            </a:r>
            <a:r>
              <a:rPr lang="fr-FR" sz="1800" b="1" dirty="0">
                <a:solidFill>
                  <a:srgbClr val="075045"/>
                </a:solidFill>
                <a:latin typeface="Source Sans Pro"/>
                <a:cs typeface="Source Sans Pro"/>
              </a:rPr>
              <a:t>étalement des âges </a:t>
            </a:r>
            <a:r>
              <a:rPr lang="fr-FR" sz="1800" dirty="0">
                <a:solidFill>
                  <a:srgbClr val="075045"/>
                </a:solidFill>
                <a:latin typeface="Source Sans Pro"/>
                <a:cs typeface="Source Sans Pro"/>
              </a:rPr>
              <a:t>des arbres assurant la présence des jeunes brins d’avenir et de cépées rajeunies ;</a:t>
            </a:r>
          </a:p>
          <a:p>
            <a:pPr marL="342900" lvl="0" indent="-342900">
              <a:buFont typeface="Arial"/>
              <a:buChar char="•"/>
            </a:pPr>
            <a:r>
              <a:rPr lang="fr-FR" sz="1800" dirty="0">
                <a:solidFill>
                  <a:srgbClr val="075045"/>
                </a:solidFill>
                <a:latin typeface="Source Sans Pro"/>
                <a:cs typeface="Source Sans Pro"/>
              </a:rPr>
              <a:t>Une haie maintenant la </a:t>
            </a:r>
            <a:r>
              <a:rPr lang="fr-FR" sz="1800" b="1" dirty="0">
                <a:solidFill>
                  <a:srgbClr val="075045"/>
                </a:solidFill>
                <a:latin typeface="Source Sans Pro"/>
                <a:cs typeface="Source Sans Pro"/>
              </a:rPr>
              <a:t>diversité de ses essences</a:t>
            </a:r>
            <a:r>
              <a:rPr lang="fr-FR" sz="1800" dirty="0">
                <a:solidFill>
                  <a:srgbClr val="075045"/>
                </a:solidFill>
                <a:latin typeface="Source Sans Pro"/>
                <a:cs typeface="Source Sans Pro"/>
              </a:rPr>
              <a:t> et sauvegardant des </a:t>
            </a:r>
            <a:r>
              <a:rPr lang="fr-FR" sz="1800" b="1" dirty="0">
                <a:solidFill>
                  <a:srgbClr val="075045"/>
                </a:solidFill>
                <a:latin typeface="Source Sans Pro"/>
                <a:cs typeface="Source Sans Pro"/>
              </a:rPr>
              <a:t>micro-habitats ;</a:t>
            </a:r>
            <a:endParaRPr lang="fr-FR" sz="1800" dirty="0">
              <a:solidFill>
                <a:srgbClr val="075045"/>
              </a:solidFill>
              <a:latin typeface="Source Sans Pro"/>
              <a:cs typeface="Source Sans Pro"/>
            </a:endParaRPr>
          </a:p>
          <a:p>
            <a:pPr marL="342900" lvl="0" indent="-342900">
              <a:buFont typeface="Arial"/>
              <a:buChar char="•"/>
            </a:pPr>
            <a:r>
              <a:rPr lang="fr-FR" sz="1800" dirty="0">
                <a:solidFill>
                  <a:srgbClr val="075045"/>
                </a:solidFill>
                <a:latin typeface="Source Sans Pro"/>
                <a:cs typeface="Source Sans Pro"/>
              </a:rPr>
              <a:t>Une haie </a:t>
            </a:r>
            <a:r>
              <a:rPr lang="fr-FR" sz="1800" b="1" dirty="0">
                <a:solidFill>
                  <a:srgbClr val="075045"/>
                </a:solidFill>
                <a:latin typeface="Source Sans Pro"/>
                <a:cs typeface="Source Sans Pro"/>
              </a:rPr>
              <a:t>insérée dans un maillage</a:t>
            </a:r>
            <a:r>
              <a:rPr lang="fr-FR" sz="1800" dirty="0">
                <a:solidFill>
                  <a:srgbClr val="075045"/>
                </a:solidFill>
                <a:latin typeface="Source Sans Pro"/>
                <a:cs typeface="Source Sans Pro"/>
              </a:rPr>
              <a:t> haies suffisamment denses, bien placées et connectées entre elles et à d’autres infrastructures écologiques ;</a:t>
            </a:r>
          </a:p>
        </p:txBody>
      </p:sp>
      <p:pic>
        <p:nvPicPr>
          <p:cNvPr id="4" name="Image 3">
            <a:extLst>
              <a:ext uri="{FF2B5EF4-FFF2-40B4-BE49-F238E27FC236}">
                <a16:creationId xmlns:a16="http://schemas.microsoft.com/office/drawing/2014/main" id="{49C8F723-6995-814C-95B6-2C2C8A185551}"/>
              </a:ext>
            </a:extLst>
          </p:cNvPr>
          <p:cNvPicPr>
            <a:picLocks noChangeAspect="1"/>
          </p:cNvPicPr>
          <p:nvPr/>
        </p:nvPicPr>
        <p:blipFill rotWithShape="1">
          <a:blip r:embed="rId3"/>
          <a:srcRect l="25574" r="44130"/>
          <a:stretch/>
        </p:blipFill>
        <p:spPr>
          <a:xfrm>
            <a:off x="2419560" y="0"/>
            <a:ext cx="3239164" cy="7559675"/>
          </a:xfrm>
          <a:prstGeom prst="rect">
            <a:avLst/>
          </a:prstGeom>
        </p:spPr>
      </p:pic>
      <p:sp>
        <p:nvSpPr>
          <p:cNvPr id="6" name="Rectangle 5">
            <a:extLst>
              <a:ext uri="{FF2B5EF4-FFF2-40B4-BE49-F238E27FC236}">
                <a16:creationId xmlns:a16="http://schemas.microsoft.com/office/drawing/2014/main" id="{6D51628E-5F1E-E447-8CE2-3750BC3B26E0}"/>
              </a:ext>
            </a:extLst>
          </p:cNvPr>
          <p:cNvSpPr/>
          <p:nvPr/>
        </p:nvSpPr>
        <p:spPr>
          <a:xfrm>
            <a:off x="1"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Google Shape;85;p3">
            <a:extLst>
              <a:ext uri="{FF2B5EF4-FFF2-40B4-BE49-F238E27FC236}">
                <a16:creationId xmlns:a16="http://schemas.microsoft.com/office/drawing/2014/main" id="{DF27342F-3A90-0547-B5BB-0B3253C78A8F}"/>
              </a:ext>
            </a:extLst>
          </p:cNvPr>
          <p:cNvSpPr txBox="1">
            <a:spLocks/>
          </p:cNvSpPr>
          <p:nvPr/>
        </p:nvSpPr>
        <p:spPr>
          <a:xfrm>
            <a:off x="193964" y="678060"/>
            <a:ext cx="2091404" cy="255824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dirty="0">
                <a:solidFill>
                  <a:srgbClr val="075045"/>
                </a:solidFill>
                <a:latin typeface="Source Sans Pro" panose="020B0503030403020204" pitchFamily="34" charset="77"/>
              </a:rPr>
              <a:t>Ces services écologiques rendus par les haies sont permis par un </a:t>
            </a:r>
            <a:r>
              <a:rPr lang="fr-FR" sz="2400" b="1" dirty="0">
                <a:solidFill>
                  <a:srgbClr val="075045"/>
                </a:solidFill>
                <a:latin typeface="Source Sans Pro" panose="020B0503030403020204" pitchFamily="34" charset="77"/>
              </a:rPr>
              <a:t>bon état </a:t>
            </a:r>
            <a:r>
              <a:rPr lang="fr-FR" sz="2400" dirty="0">
                <a:solidFill>
                  <a:srgbClr val="075045"/>
                </a:solidFill>
                <a:latin typeface="Source Sans Pro" panose="020B0503030403020204" pitchFamily="34" charset="77"/>
              </a:rPr>
              <a:t>de la haie.</a:t>
            </a:r>
          </a:p>
          <a:p>
            <a:endParaRPr lang="fr-FR" sz="2400" dirty="0">
              <a:solidFill>
                <a:srgbClr val="075045"/>
              </a:solidFill>
              <a:latin typeface="Source Sans Pro" panose="020B0503030403020204" pitchFamily="34" charset="77"/>
            </a:endParaRPr>
          </a:p>
        </p:txBody>
      </p:sp>
    </p:spTree>
    <p:extLst>
      <p:ext uri="{BB962C8B-B14F-4D97-AF65-F5344CB8AC3E}">
        <p14:creationId xmlns:p14="http://schemas.microsoft.com/office/powerpoint/2010/main" val="1034113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51628E-5F1E-E447-8CE2-3750BC3B26E0}"/>
              </a:ext>
            </a:extLst>
          </p:cNvPr>
          <p:cNvSpPr/>
          <p:nvPr/>
        </p:nvSpPr>
        <p:spPr>
          <a:xfrm>
            <a:off x="1" y="0"/>
            <a:ext cx="2419558" cy="7559675"/>
          </a:xfrm>
          <a:prstGeom prst="rect">
            <a:avLst/>
          </a:prstGeom>
          <a:solidFill>
            <a:srgbClr val="B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Google Shape;85;p3">
            <a:extLst>
              <a:ext uri="{FF2B5EF4-FFF2-40B4-BE49-F238E27FC236}">
                <a16:creationId xmlns:a16="http://schemas.microsoft.com/office/drawing/2014/main" id="{DF27342F-3A90-0547-B5BB-0B3253C78A8F}"/>
              </a:ext>
            </a:extLst>
          </p:cNvPr>
          <p:cNvSpPr txBox="1">
            <a:spLocks/>
          </p:cNvSpPr>
          <p:nvPr/>
        </p:nvSpPr>
        <p:spPr>
          <a:xfrm>
            <a:off x="193964" y="678060"/>
            <a:ext cx="2091404" cy="2558248"/>
          </a:xfrm>
          <a:prstGeom prst="rect">
            <a:avLst/>
          </a:prstGeom>
          <a:noFill/>
          <a:ln>
            <a:noFill/>
          </a:ln>
        </p:spPr>
        <p:txBody>
          <a:bodyPr spcFirstLastPara="1" vert="horz" wrap="square" lIns="106901" tIns="106901" rIns="106901" bIns="106901" rtlCol="0" anchor="t" anchorCtr="0">
            <a:noAutofit/>
          </a:bodyPr>
          <a:lstStyle>
            <a:lvl1pPr algn="l" defTabSz="801968" rtl="0" eaLnBrk="1" latinLnBrk="0" hangingPunct="1">
              <a:lnSpc>
                <a:spcPct val="90000"/>
              </a:lnSpc>
              <a:spcBef>
                <a:spcPct val="0"/>
              </a:spcBef>
              <a:buNone/>
              <a:defRPr sz="3858" kern="1200">
                <a:solidFill>
                  <a:schemeClr val="tx1"/>
                </a:solidFill>
                <a:latin typeface="+mj-lt"/>
                <a:ea typeface="+mj-ea"/>
                <a:cs typeface="+mj-cs"/>
              </a:defRPr>
            </a:lvl1pPr>
          </a:lstStyle>
          <a:p>
            <a:r>
              <a:rPr lang="fr-FR" sz="2400" dirty="0">
                <a:solidFill>
                  <a:srgbClr val="075045"/>
                </a:solidFill>
                <a:latin typeface="Source Sans Pro" panose="020B0503030403020204" pitchFamily="34" charset="77"/>
              </a:rPr>
              <a:t>Ce bon état global de la haie est dépendant d’un ensemble de </a:t>
            </a:r>
            <a:r>
              <a:rPr lang="fr-FR" sz="2400" b="1" dirty="0">
                <a:solidFill>
                  <a:srgbClr val="075045"/>
                </a:solidFill>
                <a:latin typeface="Source Sans Pro" panose="020B0503030403020204" pitchFamily="34" charset="77"/>
              </a:rPr>
              <a:t>pratiques de gestion </a:t>
            </a:r>
            <a:r>
              <a:rPr lang="fr-FR" sz="2400" dirty="0">
                <a:solidFill>
                  <a:srgbClr val="075045"/>
                </a:solidFill>
                <a:latin typeface="Source Sans Pro" panose="020B0503030403020204" pitchFamily="34" charset="77"/>
              </a:rPr>
              <a:t>de la haie qui se cumulent.</a:t>
            </a:r>
          </a:p>
          <a:p>
            <a:endParaRPr lang="fr-FR" sz="2400" dirty="0">
              <a:solidFill>
                <a:srgbClr val="075045"/>
              </a:solidFill>
              <a:latin typeface="Source Sans Pro" panose="020B0503030403020204" pitchFamily="34" charset="77"/>
            </a:endParaRPr>
          </a:p>
        </p:txBody>
      </p:sp>
      <p:sp>
        <p:nvSpPr>
          <p:cNvPr id="2" name="Rectangle 1"/>
          <p:cNvSpPr/>
          <p:nvPr/>
        </p:nvSpPr>
        <p:spPr>
          <a:xfrm>
            <a:off x="2761549" y="633001"/>
            <a:ext cx="7363592" cy="6727687"/>
          </a:xfrm>
          <a:prstGeom prst="rect">
            <a:avLst/>
          </a:prstGeom>
        </p:spPr>
        <p:txBody>
          <a:bodyPr wrap="square">
            <a:spAutoFit/>
          </a:bodyPr>
          <a:lstStyle/>
          <a:p>
            <a:r>
              <a:rPr lang="fr-FR" sz="2800" dirty="0">
                <a:solidFill>
                  <a:srgbClr val="075045"/>
                </a:solidFill>
              </a:rPr>
              <a:t>Les principes qui cadrent la bonne gestion des haies</a:t>
            </a:r>
          </a:p>
          <a:p>
            <a:endParaRPr lang="fr-FR" dirty="0">
              <a:solidFill>
                <a:srgbClr val="075045"/>
              </a:solidFill>
            </a:endParaRPr>
          </a:p>
          <a:p>
            <a:r>
              <a:rPr lang="fr-FR" dirty="0">
                <a:solidFill>
                  <a:srgbClr val="075045"/>
                </a:solidFill>
              </a:rPr>
              <a:t>La gestion est durable si elle : </a:t>
            </a:r>
          </a:p>
          <a:p>
            <a:pPr marL="342900" lvl="0" indent="-342900">
              <a:buFont typeface="Arial"/>
              <a:buChar char="•"/>
            </a:pPr>
            <a:r>
              <a:rPr lang="fr-FR" b="1" dirty="0">
                <a:solidFill>
                  <a:srgbClr val="075045"/>
                </a:solidFill>
              </a:rPr>
              <a:t>correspond aux </a:t>
            </a:r>
            <a:r>
              <a:rPr lang="fr-FR" sz="2800" b="1" dirty="0">
                <a:solidFill>
                  <a:srgbClr val="075045"/>
                </a:solidFill>
              </a:rPr>
              <a:t>exigences physiologiques et naturelles de l’arbre </a:t>
            </a:r>
            <a:r>
              <a:rPr lang="fr-FR" b="1" dirty="0">
                <a:solidFill>
                  <a:srgbClr val="075045"/>
                </a:solidFill>
              </a:rPr>
              <a:t>et de la haie</a:t>
            </a:r>
          </a:p>
          <a:p>
            <a:pPr marL="342900" lvl="0" indent="-342900">
              <a:buFont typeface="Arial"/>
              <a:buChar char="•"/>
            </a:pPr>
            <a:r>
              <a:rPr lang="fr-FR" b="1" dirty="0">
                <a:solidFill>
                  <a:srgbClr val="075045"/>
                </a:solidFill>
              </a:rPr>
              <a:t>se différencie en fonction des </a:t>
            </a:r>
            <a:r>
              <a:rPr lang="fr-FR" sz="2800" b="1" dirty="0">
                <a:solidFill>
                  <a:srgbClr val="075045"/>
                </a:solidFill>
              </a:rPr>
              <a:t>types morphologiques </a:t>
            </a:r>
            <a:r>
              <a:rPr lang="fr-FR" b="1" dirty="0">
                <a:solidFill>
                  <a:srgbClr val="075045"/>
                </a:solidFill>
              </a:rPr>
              <a:t>des arbres et des arbustes</a:t>
            </a:r>
            <a:r>
              <a:rPr lang="fr-FR" dirty="0">
                <a:solidFill>
                  <a:srgbClr val="075045"/>
                </a:solidFill>
              </a:rPr>
              <a:t> composant la haie </a:t>
            </a:r>
          </a:p>
          <a:p>
            <a:pPr marL="342900" lvl="0" indent="-342900">
              <a:buFont typeface="Arial"/>
              <a:buChar char="•"/>
            </a:pPr>
            <a:r>
              <a:rPr lang="fr-FR" sz="2800" dirty="0">
                <a:solidFill>
                  <a:srgbClr val="075045"/>
                </a:solidFill>
              </a:rPr>
              <a:t>n’est </a:t>
            </a:r>
            <a:r>
              <a:rPr lang="fr-FR" sz="2800" b="1" dirty="0">
                <a:solidFill>
                  <a:srgbClr val="075045"/>
                </a:solidFill>
              </a:rPr>
              <a:t>pas orientée vers un seul service rendu</a:t>
            </a:r>
            <a:r>
              <a:rPr lang="fr-FR" b="1" dirty="0">
                <a:solidFill>
                  <a:srgbClr val="075045"/>
                </a:solidFill>
              </a:rPr>
              <a:t> </a:t>
            </a:r>
            <a:r>
              <a:rPr lang="fr-FR" dirty="0">
                <a:solidFill>
                  <a:srgbClr val="075045"/>
                </a:solidFill>
              </a:rPr>
              <a:t>par la haie ;</a:t>
            </a:r>
          </a:p>
          <a:p>
            <a:pPr marL="342900" lvl="0" indent="-342900">
              <a:buFont typeface="Arial"/>
              <a:buChar char="•"/>
            </a:pPr>
            <a:r>
              <a:rPr lang="fr-FR" b="1" dirty="0">
                <a:solidFill>
                  <a:srgbClr val="075045"/>
                </a:solidFill>
              </a:rPr>
              <a:t>concerne </a:t>
            </a:r>
            <a:r>
              <a:rPr lang="fr-FR" sz="2800" b="1" dirty="0">
                <a:solidFill>
                  <a:srgbClr val="075045"/>
                </a:solidFill>
              </a:rPr>
              <a:t>les différentes échelles d’actions de gestion</a:t>
            </a:r>
            <a:r>
              <a:rPr lang="fr-FR" dirty="0">
                <a:solidFill>
                  <a:srgbClr val="075045"/>
                </a:solidFill>
              </a:rPr>
              <a:t> </a:t>
            </a:r>
          </a:p>
          <a:p>
            <a:pPr marL="342900" lvl="0" indent="-342900">
              <a:buFont typeface="Arial"/>
              <a:buChar char="•"/>
            </a:pPr>
            <a:r>
              <a:rPr lang="fr-FR" sz="2800" b="1" dirty="0">
                <a:solidFill>
                  <a:srgbClr val="075045"/>
                </a:solidFill>
              </a:rPr>
              <a:t>s’inscrit dans la durée </a:t>
            </a:r>
            <a:r>
              <a:rPr lang="fr-FR" dirty="0">
                <a:solidFill>
                  <a:srgbClr val="075045"/>
                </a:solidFill>
              </a:rPr>
              <a:t>et respecte la temporalité naturelle de la pousse de la haie en fonction de son contexte pédoclimatique ;</a:t>
            </a:r>
          </a:p>
          <a:p>
            <a:pPr marL="342900" lvl="0" indent="-342900">
              <a:buFont typeface="Arial"/>
              <a:buChar char="•"/>
            </a:pPr>
            <a:r>
              <a:rPr lang="fr-FR" sz="2000" b="1" dirty="0">
                <a:solidFill>
                  <a:srgbClr val="075045"/>
                </a:solidFill>
              </a:rPr>
              <a:t>s’applique à toutes les haies</a:t>
            </a:r>
            <a:r>
              <a:rPr lang="fr-FR" sz="2000" dirty="0">
                <a:solidFill>
                  <a:srgbClr val="075045"/>
                </a:solidFill>
              </a:rPr>
              <a:t> </a:t>
            </a:r>
            <a:r>
              <a:rPr lang="fr-FR" dirty="0">
                <a:solidFill>
                  <a:srgbClr val="075045"/>
                </a:solidFill>
              </a:rPr>
              <a:t>dont le </a:t>
            </a:r>
            <a:r>
              <a:rPr lang="fr-FR" sz="2800" b="1" dirty="0">
                <a:solidFill>
                  <a:srgbClr val="075045"/>
                </a:solidFill>
              </a:rPr>
              <a:t>gestionnaire a la responsabilité de gestion</a:t>
            </a:r>
            <a:r>
              <a:rPr lang="fr-FR" dirty="0">
                <a:solidFill>
                  <a:srgbClr val="075045"/>
                </a:solidFill>
              </a:rPr>
              <a:t>.</a:t>
            </a:r>
          </a:p>
        </p:txBody>
      </p:sp>
    </p:spTree>
    <p:extLst>
      <p:ext uri="{BB962C8B-B14F-4D97-AF65-F5344CB8AC3E}">
        <p14:creationId xmlns:p14="http://schemas.microsoft.com/office/powerpoint/2010/main" val="127775668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5764</TotalTime>
  <Words>6224</Words>
  <Application>Microsoft Macintosh PowerPoint</Application>
  <PresentationFormat>Personnalisé</PresentationFormat>
  <Paragraphs>894</Paragraphs>
  <Slides>44</Slides>
  <Notes>43</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44</vt:i4>
      </vt:variant>
    </vt:vector>
  </HeadingPairs>
  <TitlesOfParts>
    <vt:vector size="56" baseType="lpstr">
      <vt:lpstr>Arial</vt:lpstr>
      <vt:lpstr>Calibri</vt:lpstr>
      <vt:lpstr>Calibri Light</vt:lpstr>
      <vt:lpstr>Courier New</vt:lpstr>
      <vt:lpstr>Lato</vt:lpstr>
      <vt:lpstr>Lucida Grande</vt:lpstr>
      <vt:lpstr>Roboto</vt:lpstr>
      <vt:lpstr>Source Sans Pro</vt:lpstr>
      <vt:lpstr>Times New Roman</vt:lpstr>
      <vt:lpstr>Titillium Web</vt:lpstr>
      <vt:lpstr>Verdana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335</cp:revision>
  <dcterms:created xsi:type="dcterms:W3CDTF">2020-02-26T10:24:10Z</dcterms:created>
  <dcterms:modified xsi:type="dcterms:W3CDTF">2020-12-08T12:35:30Z</dcterms:modified>
</cp:coreProperties>
</file>